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86" r:id="rId2"/>
    <p:sldId id="285" r:id="rId3"/>
    <p:sldId id="287" r:id="rId4"/>
    <p:sldId id="289" r:id="rId5"/>
    <p:sldId id="293" r:id="rId6"/>
    <p:sldId id="327" r:id="rId7"/>
    <p:sldId id="328" r:id="rId8"/>
    <p:sldId id="258" r:id="rId9"/>
    <p:sldId id="291" r:id="rId10"/>
    <p:sldId id="290" r:id="rId11"/>
    <p:sldId id="260" r:id="rId12"/>
    <p:sldId id="329" r:id="rId13"/>
    <p:sldId id="337" r:id="rId14"/>
    <p:sldId id="330" r:id="rId15"/>
    <p:sldId id="295" r:id="rId16"/>
    <p:sldId id="310" r:id="rId17"/>
    <p:sldId id="296" r:id="rId18"/>
    <p:sldId id="332" r:id="rId19"/>
    <p:sldId id="331" r:id="rId20"/>
    <p:sldId id="301" r:id="rId21"/>
    <p:sldId id="302" r:id="rId22"/>
    <p:sldId id="333" r:id="rId23"/>
    <p:sldId id="334" r:id="rId24"/>
    <p:sldId id="338" r:id="rId25"/>
    <p:sldId id="335" r:id="rId26"/>
    <p:sldId id="336" r:id="rId27"/>
    <p:sldId id="306" r:id="rId28"/>
    <p:sldId id="345" r:id="rId29"/>
    <p:sldId id="344" r:id="rId30"/>
    <p:sldId id="339" r:id="rId31"/>
    <p:sldId id="340" r:id="rId32"/>
    <p:sldId id="341" r:id="rId33"/>
    <p:sldId id="342" r:id="rId34"/>
    <p:sldId id="343" r:id="rId35"/>
    <p:sldId id="357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9" r:id="rId45"/>
    <p:sldId id="358" r:id="rId46"/>
    <p:sldId id="354" r:id="rId47"/>
    <p:sldId id="355" r:id="rId48"/>
    <p:sldId id="356" r:id="rId4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406400"/>
    <a:srgbClr val="0F406B"/>
    <a:srgbClr val="DEEBD6"/>
    <a:srgbClr val="70AD47"/>
    <a:srgbClr val="FFC000"/>
    <a:srgbClr val="F8C5C5"/>
    <a:srgbClr val="F8EBC5"/>
    <a:srgbClr val="F9ECC6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4" autoAdjust="0"/>
    <p:restoredTop sz="97423" autoAdjust="0"/>
  </p:normalViewPr>
  <p:slideViewPr>
    <p:cSldViewPr snapToGrid="0">
      <p:cViewPr>
        <p:scale>
          <a:sx n="150" d="100"/>
          <a:sy n="150" d="100"/>
        </p:scale>
        <p:origin x="30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[</a:t>
            </a:r>
            <a:r>
              <a:rPr lang="it-IT" dirty="0" err="1"/>
              <a:t>ms</a:t>
            </a:r>
            <a:r>
              <a:rPr lang="it-IT" dirty="0"/>
              <a:t>] vs. Block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V1_TPB!$C$2:$C$7</c:f>
              <c:numCache>
                <c:formatCode>General</c:formatCode>
                <c:ptCount val="6"/>
                <c:pt idx="0">
                  <c:v>3512.5709999999999</c:v>
                </c:pt>
                <c:pt idx="1">
                  <c:v>3507.0010000000002</c:v>
                </c:pt>
                <c:pt idx="2">
                  <c:v>3579.8653333333332</c:v>
                </c:pt>
                <c:pt idx="3">
                  <c:v>3611.8409999999999</c:v>
                </c:pt>
                <c:pt idx="4">
                  <c:v>3724.8026666666665</c:v>
                </c:pt>
                <c:pt idx="5">
                  <c:v>4222.2203333333337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822-4878-B446-6B8F8E9E6D93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V1_TPB!$G$2:$G$7</c:f>
              <c:numCache>
                <c:formatCode>General</c:formatCode>
                <c:ptCount val="6"/>
                <c:pt idx="0">
                  <c:v>16006.152</c:v>
                </c:pt>
                <c:pt idx="1">
                  <c:v>16009.886</c:v>
                </c:pt>
                <c:pt idx="2">
                  <c:v>16358.273333333333</c:v>
                </c:pt>
                <c:pt idx="3">
                  <c:v>16848.779333333332</c:v>
                </c:pt>
                <c:pt idx="4">
                  <c:v>18970.423999999999</c:v>
                </c:pt>
                <c:pt idx="5">
                  <c:v>31418.591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22-4878-B446-6B8F8E9E6D93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V1_TPB!$K$2:$K$7</c:f>
              <c:numCache>
                <c:formatCode>General</c:formatCode>
                <c:ptCount val="6"/>
                <c:pt idx="0">
                  <c:v>31913.974333333335</c:v>
                </c:pt>
                <c:pt idx="1">
                  <c:v>32007.975333333332</c:v>
                </c:pt>
                <c:pt idx="2">
                  <c:v>32722.23</c:v>
                </c:pt>
                <c:pt idx="3">
                  <c:v>33920.191333333336</c:v>
                </c:pt>
                <c:pt idx="4">
                  <c:v>41791.164333333334</c:v>
                </c:pt>
                <c:pt idx="5">
                  <c:v>75105.119666666666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822-4878-B446-6B8F8E9E6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74656"/>
        <c:axId val="547283264"/>
      </c:scatterChart>
      <c:valAx>
        <c:axId val="551974656"/>
        <c:scaling>
          <c:logBase val="2"/>
          <c:orientation val="minMax"/>
          <c:max val="1024"/>
          <c:min val="3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dirty="0" err="1"/>
                  <a:t>Threads</a:t>
                </a:r>
                <a:r>
                  <a:rPr lang="it-IT" sz="1200" dirty="0"/>
                  <a:t> per Block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7283264"/>
        <c:crosses val="autoZero"/>
        <c:crossBetween val="midCat"/>
      </c:valAx>
      <c:valAx>
        <c:axId val="547283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197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'V4'!$C$2:$C$16</c:f>
              <c:numCache>
                <c:formatCode>General</c:formatCode>
                <c:ptCount val="15"/>
                <c:pt idx="0">
                  <c:v>14490.382666666666</c:v>
                </c:pt>
                <c:pt idx="1">
                  <c:v>7244.5209999999997</c:v>
                </c:pt>
                <c:pt idx="2">
                  <c:v>3637.1863333333336</c:v>
                </c:pt>
                <c:pt idx="3">
                  <c:v>1842.1073333333334</c:v>
                </c:pt>
                <c:pt idx="4">
                  <c:v>931.28200000000004</c:v>
                </c:pt>
                <c:pt idx="5">
                  <c:v>469.15433333333334</c:v>
                </c:pt>
                <c:pt idx="6">
                  <c:v>237.54733333333334</c:v>
                </c:pt>
                <c:pt idx="7">
                  <c:v>125.318</c:v>
                </c:pt>
                <c:pt idx="8">
                  <c:v>65.674999999999997</c:v>
                </c:pt>
                <c:pt idx="9">
                  <c:v>33.311666666666667</c:v>
                </c:pt>
                <c:pt idx="10">
                  <c:v>19.243666666666666</c:v>
                </c:pt>
                <c:pt idx="11">
                  <c:v>17.210666666666665</c:v>
                </c:pt>
                <c:pt idx="12">
                  <c:v>13.298999999999999</c:v>
                </c:pt>
                <c:pt idx="13">
                  <c:v>11.136666666666667</c:v>
                </c:pt>
                <c:pt idx="14">
                  <c:v>9.7576666666666672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32-407D-9EB5-12C2CDD59D90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'V4'!$J$2:$J$16</c:f>
              <c:numCache>
                <c:formatCode>General</c:formatCode>
                <c:ptCount val="15"/>
                <c:pt idx="0">
                  <c:v>72000.281000000003</c:v>
                </c:pt>
                <c:pt idx="1">
                  <c:v>36203.416666666672</c:v>
                </c:pt>
                <c:pt idx="2">
                  <c:v>18063.076666666668</c:v>
                </c:pt>
                <c:pt idx="3">
                  <c:v>9087.0203333333338</c:v>
                </c:pt>
                <c:pt idx="4">
                  <c:v>4577.1509999999998</c:v>
                </c:pt>
                <c:pt idx="5">
                  <c:v>2327.9763333333335</c:v>
                </c:pt>
                <c:pt idx="6">
                  <c:v>1198.1316666666667</c:v>
                </c:pt>
                <c:pt idx="7">
                  <c:v>624.06666666666672</c:v>
                </c:pt>
                <c:pt idx="8">
                  <c:v>318.39699999999999</c:v>
                </c:pt>
                <c:pt idx="9">
                  <c:v>162.66300000000001</c:v>
                </c:pt>
                <c:pt idx="10">
                  <c:v>88.620666666666665</c:v>
                </c:pt>
                <c:pt idx="11">
                  <c:v>81.772999999999996</c:v>
                </c:pt>
                <c:pt idx="12">
                  <c:v>64.365333333333339</c:v>
                </c:pt>
                <c:pt idx="13">
                  <c:v>58.101666666666667</c:v>
                </c:pt>
                <c:pt idx="14">
                  <c:v>54.351333333333336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32-407D-9EB5-12C2CDD59D90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'V4'!$Q$2:$Q$16</c:f>
              <c:numCache>
                <c:formatCode>General</c:formatCode>
                <c:ptCount val="15"/>
                <c:pt idx="0">
                  <c:v>98731.854333333336</c:v>
                </c:pt>
                <c:pt idx="1">
                  <c:v>72353.046666666662</c:v>
                </c:pt>
                <c:pt idx="2">
                  <c:v>36193.023333333331</c:v>
                </c:pt>
                <c:pt idx="3">
                  <c:v>18062.957000000002</c:v>
                </c:pt>
                <c:pt idx="4">
                  <c:v>9083.6293333333342</c:v>
                </c:pt>
                <c:pt idx="5">
                  <c:v>4579.6063333333332</c:v>
                </c:pt>
                <c:pt idx="6">
                  <c:v>2335.893</c:v>
                </c:pt>
                <c:pt idx="7">
                  <c:v>1226.9449999999999</c:v>
                </c:pt>
                <c:pt idx="8">
                  <c:v>648.53966666666668</c:v>
                </c:pt>
                <c:pt idx="9">
                  <c:v>336.62099999999998</c:v>
                </c:pt>
                <c:pt idx="10">
                  <c:v>186.583</c:v>
                </c:pt>
                <c:pt idx="11">
                  <c:v>146.41033333333334</c:v>
                </c:pt>
                <c:pt idx="12">
                  <c:v>128.09933333333333</c:v>
                </c:pt>
                <c:pt idx="13">
                  <c:v>115.07466666666666</c:v>
                </c:pt>
                <c:pt idx="14">
                  <c:v>110.759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32-407D-9EB5-12C2CDD59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'V4'!$C$2:$C$16</c:f>
              <c:numCache>
                <c:formatCode>General</c:formatCode>
                <c:ptCount val="15"/>
                <c:pt idx="0">
                  <c:v>14490.382666666666</c:v>
                </c:pt>
                <c:pt idx="1">
                  <c:v>7244.5209999999997</c:v>
                </c:pt>
                <c:pt idx="2">
                  <c:v>3637.1863333333336</c:v>
                </c:pt>
                <c:pt idx="3">
                  <c:v>1842.1073333333334</c:v>
                </c:pt>
                <c:pt idx="4">
                  <c:v>931.28200000000004</c:v>
                </c:pt>
                <c:pt idx="5">
                  <c:v>469.15433333333334</c:v>
                </c:pt>
                <c:pt idx="6">
                  <c:v>237.54733333333334</c:v>
                </c:pt>
                <c:pt idx="7">
                  <c:v>125.318</c:v>
                </c:pt>
                <c:pt idx="8">
                  <c:v>65.674999999999997</c:v>
                </c:pt>
                <c:pt idx="9">
                  <c:v>33.311666666666667</c:v>
                </c:pt>
                <c:pt idx="10">
                  <c:v>19.243666666666666</c:v>
                </c:pt>
                <c:pt idx="11">
                  <c:v>17.210666666666665</c:v>
                </c:pt>
                <c:pt idx="12">
                  <c:v>13.298999999999999</c:v>
                </c:pt>
                <c:pt idx="13">
                  <c:v>11.136666666666667</c:v>
                </c:pt>
                <c:pt idx="14">
                  <c:v>9.7576666666666672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7C-49F1-8AB1-1F1576CC4795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'V4'!$J$2:$J$16</c:f>
              <c:numCache>
                <c:formatCode>General</c:formatCode>
                <c:ptCount val="15"/>
                <c:pt idx="0">
                  <c:v>72000.281000000003</c:v>
                </c:pt>
                <c:pt idx="1">
                  <c:v>36203.416666666672</c:v>
                </c:pt>
                <c:pt idx="2">
                  <c:v>18063.076666666668</c:v>
                </c:pt>
                <c:pt idx="3">
                  <c:v>9087.0203333333338</c:v>
                </c:pt>
                <c:pt idx="4">
                  <c:v>4577.1509999999998</c:v>
                </c:pt>
                <c:pt idx="5">
                  <c:v>2327.9763333333335</c:v>
                </c:pt>
                <c:pt idx="6">
                  <c:v>1198.1316666666667</c:v>
                </c:pt>
                <c:pt idx="7">
                  <c:v>624.06666666666672</c:v>
                </c:pt>
                <c:pt idx="8">
                  <c:v>318.39699999999999</c:v>
                </c:pt>
                <c:pt idx="9">
                  <c:v>162.66300000000001</c:v>
                </c:pt>
                <c:pt idx="10">
                  <c:v>88.620666666666665</c:v>
                </c:pt>
                <c:pt idx="11">
                  <c:v>81.772999999999996</c:v>
                </c:pt>
                <c:pt idx="12">
                  <c:v>64.365333333333339</c:v>
                </c:pt>
                <c:pt idx="13">
                  <c:v>58.101666666666667</c:v>
                </c:pt>
                <c:pt idx="14">
                  <c:v>54.351333333333336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7C-49F1-8AB1-1F1576CC4795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'V4'!$Q$2:$Q$16</c:f>
              <c:numCache>
                <c:formatCode>General</c:formatCode>
                <c:ptCount val="15"/>
                <c:pt idx="0">
                  <c:v>98731.854333333336</c:v>
                </c:pt>
                <c:pt idx="1">
                  <c:v>72353.046666666662</c:v>
                </c:pt>
                <c:pt idx="2">
                  <c:v>36193.023333333331</c:v>
                </c:pt>
                <c:pt idx="3">
                  <c:v>18062.957000000002</c:v>
                </c:pt>
                <c:pt idx="4">
                  <c:v>9083.6293333333342</c:v>
                </c:pt>
                <c:pt idx="5">
                  <c:v>4579.6063333333332</c:v>
                </c:pt>
                <c:pt idx="6">
                  <c:v>2335.893</c:v>
                </c:pt>
                <c:pt idx="7">
                  <c:v>1226.9449999999999</c:v>
                </c:pt>
                <c:pt idx="8">
                  <c:v>648.53966666666668</c:v>
                </c:pt>
                <c:pt idx="9">
                  <c:v>336.62099999999998</c:v>
                </c:pt>
                <c:pt idx="10">
                  <c:v>186.583</c:v>
                </c:pt>
                <c:pt idx="11">
                  <c:v>146.41033333333334</c:v>
                </c:pt>
                <c:pt idx="12">
                  <c:v>128.09933333333333</c:v>
                </c:pt>
                <c:pt idx="13">
                  <c:v>115.07466666666666</c:v>
                </c:pt>
                <c:pt idx="14">
                  <c:v>110.759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F7C-49F1-8AB1-1F1576CC4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25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  <c:max val="80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'V4'!$E$2:$E$16</c:f>
              <c:numCache>
                <c:formatCode>General</c:formatCode>
                <c:ptCount val="15"/>
                <c:pt idx="0">
                  <c:v>1</c:v>
                </c:pt>
                <c:pt idx="1">
                  <c:v>2.0001850593940809</c:v>
                </c:pt>
                <c:pt idx="2">
                  <c:v>3.9839538969637607</c:v>
                </c:pt>
                <c:pt idx="3">
                  <c:v>7.8661988932241007</c:v>
                </c:pt>
                <c:pt idx="4">
                  <c:v>15.559607795132587</c:v>
                </c:pt>
                <c:pt idx="5">
                  <c:v>30.886174627681154</c:v>
                </c:pt>
                <c:pt idx="6">
                  <c:v>60.999980354792449</c:v>
                </c:pt>
                <c:pt idx="7">
                  <c:v>115.62890140815099</c:v>
                </c:pt>
                <c:pt idx="8">
                  <c:v>220.6377261768811</c:v>
                </c:pt>
                <c:pt idx="9">
                  <c:v>434.99422624706057</c:v>
                </c:pt>
                <c:pt idx="10">
                  <c:v>752.99489009371052</c:v>
                </c:pt>
                <c:pt idx="11">
                  <c:v>841.94197396963136</c:v>
                </c:pt>
                <c:pt idx="12">
                  <c:v>1089.5843797779282</c:v>
                </c:pt>
                <c:pt idx="13">
                  <c:v>1301.1418138281952</c:v>
                </c:pt>
                <c:pt idx="14">
                  <c:v>1485.0253817511016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D-4CD3-BAC9-7B6AD3CAA821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'V4'!$L$2:$L$16</c:f>
              <c:numCache>
                <c:formatCode>General</c:formatCode>
                <c:ptCount val="15"/>
                <c:pt idx="0">
                  <c:v>1</c:v>
                </c:pt>
                <c:pt idx="1">
                  <c:v>1.988770332450206</c:v>
                </c:pt>
                <c:pt idx="2">
                  <c:v>3.9860474673657476</c:v>
                </c:pt>
                <c:pt idx="3">
                  <c:v>7.9234202586612454</c:v>
                </c:pt>
                <c:pt idx="4">
                  <c:v>15.730370485920172</c:v>
                </c:pt>
                <c:pt idx="5">
                  <c:v>30.928270175713411</c:v>
                </c:pt>
                <c:pt idx="6">
                  <c:v>60.093796869848752</c:v>
                </c:pt>
                <c:pt idx="7">
                  <c:v>115.37273955773955</c:v>
                </c:pt>
                <c:pt idx="8">
                  <c:v>226.13366646042522</c:v>
                </c:pt>
                <c:pt idx="9">
                  <c:v>442.63465569920635</c:v>
                </c:pt>
                <c:pt idx="10">
                  <c:v>812.45474343832518</c:v>
                </c:pt>
                <c:pt idx="11">
                  <c:v>880.48966040135508</c:v>
                </c:pt>
                <c:pt idx="12">
                  <c:v>1118.6189408377179</c:v>
                </c:pt>
                <c:pt idx="13">
                  <c:v>1239.2119732652534</c:v>
                </c:pt>
                <c:pt idx="14">
                  <c:v>1324.7196818231996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6D-4CD3-BAC9-7B6AD3CAA821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'V4'!$S$2:$S$16</c:f>
              <c:numCache>
                <c:formatCode>General</c:formatCode>
                <c:ptCount val="15"/>
                <c:pt idx="0">
                  <c:v>1</c:v>
                </c:pt>
                <c:pt idx="1">
                  <c:v>1.3645846150500736</c:v>
                </c:pt>
                <c:pt idx="2">
                  <c:v>2.7279250319605799</c:v>
                </c:pt>
                <c:pt idx="3">
                  <c:v>5.4659851282009546</c:v>
                </c:pt>
                <c:pt idx="4">
                  <c:v>10.869207748386033</c:v>
                </c:pt>
                <c:pt idx="5">
                  <c:v>21.559026507300228</c:v>
                </c:pt>
                <c:pt idx="6">
                  <c:v>42.267284645886321</c:v>
                </c:pt>
                <c:pt idx="7">
                  <c:v>80.469665986114563</c:v>
                </c:pt>
                <c:pt idx="8">
                  <c:v>152.23718672566417</c:v>
                </c:pt>
                <c:pt idx="9">
                  <c:v>293.30271828951061</c:v>
                </c:pt>
                <c:pt idx="10">
                  <c:v>529.15782431053924</c:v>
                </c:pt>
                <c:pt idx="11">
                  <c:v>674.35031452698013</c:v>
                </c:pt>
                <c:pt idx="12">
                  <c:v>770.74448214666745</c:v>
                </c:pt>
                <c:pt idx="13">
                  <c:v>857.98079797464845</c:v>
                </c:pt>
                <c:pt idx="14">
                  <c:v>891.41157227253166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6D-4CD3-BAC9-7B6AD3CAA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Execution Time [</a:t>
            </a:r>
            <a:r>
              <a:rPr lang="en-US" dirty="0" err="1"/>
              <a:t>ms</a:t>
            </a:r>
            <a:r>
              <a:rPr lang="en-US" dirty="0"/>
              <a:t>] vs. Block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V5_TPB!$C$2:$C$7</c:f>
              <c:numCache>
                <c:formatCode>General</c:formatCode>
                <c:ptCount val="6"/>
                <c:pt idx="0">
                  <c:v>310.54633333333334</c:v>
                </c:pt>
                <c:pt idx="1">
                  <c:v>303.428</c:v>
                </c:pt>
                <c:pt idx="2">
                  <c:v>251.68033333333332</c:v>
                </c:pt>
                <c:pt idx="3">
                  <c:v>161.73733333333334</c:v>
                </c:pt>
                <c:pt idx="4">
                  <c:v>128.76866666666666</c:v>
                </c:pt>
                <c:pt idx="5">
                  <c:v>132.43433333333334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C-416A-A58C-83ADAE996DA2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V5_TPB!$G$2:$G$7</c:f>
              <c:numCache>
                <c:formatCode>General</c:formatCode>
                <c:ptCount val="6"/>
                <c:pt idx="0">
                  <c:v>1182.0609999999999</c:v>
                </c:pt>
                <c:pt idx="1">
                  <c:v>653.15766666666661</c:v>
                </c:pt>
                <c:pt idx="2">
                  <c:v>653.45400000000006</c:v>
                </c:pt>
                <c:pt idx="3">
                  <c:v>656.18799999999999</c:v>
                </c:pt>
                <c:pt idx="4">
                  <c:v>627.52699999999993</c:v>
                </c:pt>
                <c:pt idx="5">
                  <c:v>655.45900000000006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C-416A-A58C-83ADAE996DA2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V5_TPB!$K$2:$K$7</c:f>
              <c:numCache>
                <c:formatCode>General</c:formatCode>
                <c:ptCount val="6"/>
                <c:pt idx="0">
                  <c:v>1307.7053333333333</c:v>
                </c:pt>
                <c:pt idx="1">
                  <c:v>1305.7593333333334</c:v>
                </c:pt>
                <c:pt idx="2">
                  <c:v>1305.48</c:v>
                </c:pt>
                <c:pt idx="3">
                  <c:v>1244.3720000000001</c:v>
                </c:pt>
                <c:pt idx="4">
                  <c:v>1248.9116666666666</c:v>
                </c:pt>
                <c:pt idx="5">
                  <c:v>1323.8543333333332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AC-416A-A58C-83ADAE996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74656"/>
        <c:axId val="547283264"/>
      </c:scatterChart>
      <c:valAx>
        <c:axId val="551974656"/>
        <c:scaling>
          <c:logBase val="2"/>
          <c:orientation val="minMax"/>
          <c:max val="1024"/>
          <c:min val="3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Threads per block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7283264"/>
        <c:crosses val="autoZero"/>
        <c:crossBetween val="midCat"/>
        <c:majorUnit val="2"/>
        <c:minorUnit val="2"/>
      </c:valAx>
      <c:valAx>
        <c:axId val="547283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197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'V5'!$A$2:$A$16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'V5'!$C$2:$C$16</c:f>
              <c:numCache>
                <c:formatCode>General</c:formatCode>
                <c:ptCount val="15"/>
                <c:pt idx="0">
                  <c:v>502.44633333333331</c:v>
                </c:pt>
                <c:pt idx="1">
                  <c:v>248.22866666666667</c:v>
                </c:pt>
                <c:pt idx="2">
                  <c:v>157.583</c:v>
                </c:pt>
                <c:pt idx="3">
                  <c:v>124.3</c:v>
                </c:pt>
                <c:pt idx="4">
                  <c:v>75.093333333333334</c:v>
                </c:pt>
                <c:pt idx="5">
                  <c:v>39.453666666666663</c:v>
                </c:pt>
                <c:pt idx="6">
                  <c:v>20.579000000000001</c:v>
                </c:pt>
                <c:pt idx="7">
                  <c:v>11.521333333333335</c:v>
                </c:pt>
                <c:pt idx="8">
                  <c:v>6.6783333333333337</c:v>
                </c:pt>
                <c:pt idx="9">
                  <c:v>4.8816666666666668</c:v>
                </c:pt>
                <c:pt idx="10">
                  <c:v>4.3449999999999998</c:v>
                </c:pt>
                <c:pt idx="11">
                  <c:v>4.9630000000000001</c:v>
                </c:pt>
                <c:pt idx="12">
                  <c:v>5.1613333333333333</c:v>
                </c:pt>
                <c:pt idx="13">
                  <c:v>4.7156666666666665</c:v>
                </c:pt>
                <c:pt idx="14">
                  <c:v>5.2149999999999999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06-41D5-89B3-C9C286C0AC24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'V5'!$H$2:$H$16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'V5'!$J$2:$J$16</c:f>
              <c:numCache>
                <c:formatCode>General</c:formatCode>
                <c:ptCount val="15"/>
                <c:pt idx="0">
                  <c:v>2472.569</c:v>
                </c:pt>
                <c:pt idx="1">
                  <c:v>1235.962</c:v>
                </c:pt>
                <c:pt idx="2">
                  <c:v>650.68200000000002</c:v>
                </c:pt>
                <c:pt idx="3">
                  <c:v>326.95766666666668</c:v>
                </c:pt>
                <c:pt idx="4">
                  <c:v>163.10666666666665</c:v>
                </c:pt>
                <c:pt idx="5">
                  <c:v>148.26566666666668</c:v>
                </c:pt>
                <c:pt idx="6">
                  <c:v>92.827666666666659</c:v>
                </c:pt>
                <c:pt idx="7">
                  <c:v>49.223999999999997</c:v>
                </c:pt>
                <c:pt idx="8">
                  <c:v>27.976333333333333</c:v>
                </c:pt>
                <c:pt idx="9">
                  <c:v>23.734999999999999</c:v>
                </c:pt>
                <c:pt idx="10">
                  <c:v>19.48</c:v>
                </c:pt>
                <c:pt idx="11">
                  <c:v>17.238</c:v>
                </c:pt>
                <c:pt idx="12">
                  <c:v>15.917</c:v>
                </c:pt>
                <c:pt idx="13">
                  <c:v>16.534333333333333</c:v>
                </c:pt>
                <c:pt idx="14">
                  <c:v>17.358666666666668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06-41D5-89B3-C9C286C0AC24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'V5'!$O$2:$O$16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'V5'!$Q$2:$Q$16</c:f>
              <c:numCache>
                <c:formatCode>General</c:formatCode>
                <c:ptCount val="15"/>
                <c:pt idx="0">
                  <c:v>4941.0369999999994</c:v>
                </c:pt>
                <c:pt idx="1">
                  <c:v>2469.6443333333332</c:v>
                </c:pt>
                <c:pt idx="2">
                  <c:v>1234.7493333333332</c:v>
                </c:pt>
                <c:pt idx="3">
                  <c:v>650.69766666666669</c:v>
                </c:pt>
                <c:pt idx="4">
                  <c:v>326.15100000000001</c:v>
                </c:pt>
                <c:pt idx="5">
                  <c:v>163.208</c:v>
                </c:pt>
                <c:pt idx="6">
                  <c:v>147.86566666666667</c:v>
                </c:pt>
                <c:pt idx="7">
                  <c:v>93.231999999999999</c:v>
                </c:pt>
                <c:pt idx="8">
                  <c:v>56.759666666666668</c:v>
                </c:pt>
                <c:pt idx="9">
                  <c:v>46.001333333333328</c:v>
                </c:pt>
                <c:pt idx="10">
                  <c:v>37.483333333333334</c:v>
                </c:pt>
                <c:pt idx="11">
                  <c:v>33.514333333333333</c:v>
                </c:pt>
                <c:pt idx="12">
                  <c:v>31.07</c:v>
                </c:pt>
                <c:pt idx="13">
                  <c:v>30.326333333333334</c:v>
                </c:pt>
                <c:pt idx="14">
                  <c:v>31.476666666666667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206-41D5-89B3-C9C286C0A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(256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'V5'!$A$2:$A$16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'V5'!$C$2:$C$16</c:f>
              <c:numCache>
                <c:formatCode>General</c:formatCode>
                <c:ptCount val="15"/>
                <c:pt idx="0">
                  <c:v>502.44633333333331</c:v>
                </c:pt>
                <c:pt idx="1">
                  <c:v>248.22866666666667</c:v>
                </c:pt>
                <c:pt idx="2">
                  <c:v>157.583</c:v>
                </c:pt>
                <c:pt idx="3">
                  <c:v>124.3</c:v>
                </c:pt>
                <c:pt idx="4">
                  <c:v>75.093333333333334</c:v>
                </c:pt>
                <c:pt idx="5">
                  <c:v>39.453666666666663</c:v>
                </c:pt>
                <c:pt idx="6">
                  <c:v>20.579000000000001</c:v>
                </c:pt>
                <c:pt idx="7">
                  <c:v>11.521333333333335</c:v>
                </c:pt>
                <c:pt idx="8">
                  <c:v>6.6783333333333337</c:v>
                </c:pt>
                <c:pt idx="9">
                  <c:v>4.8816666666666668</c:v>
                </c:pt>
                <c:pt idx="10">
                  <c:v>4.3449999999999998</c:v>
                </c:pt>
                <c:pt idx="11">
                  <c:v>4.9630000000000001</c:v>
                </c:pt>
                <c:pt idx="12">
                  <c:v>5.1613333333333333</c:v>
                </c:pt>
                <c:pt idx="13">
                  <c:v>4.7156666666666665</c:v>
                </c:pt>
                <c:pt idx="14">
                  <c:v>5.2149999999999999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9D-4BD5-813B-E0E0CF5C7AD3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'V5'!$H$2:$H$16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'V5'!$J$2:$J$16</c:f>
              <c:numCache>
                <c:formatCode>General</c:formatCode>
                <c:ptCount val="15"/>
                <c:pt idx="0">
                  <c:v>2472.569</c:v>
                </c:pt>
                <c:pt idx="1">
                  <c:v>1235.962</c:v>
                </c:pt>
                <c:pt idx="2">
                  <c:v>650.68200000000002</c:v>
                </c:pt>
                <c:pt idx="3">
                  <c:v>326.95766666666668</c:v>
                </c:pt>
                <c:pt idx="4">
                  <c:v>163.10666666666665</c:v>
                </c:pt>
                <c:pt idx="5">
                  <c:v>148.26566666666668</c:v>
                </c:pt>
                <c:pt idx="6">
                  <c:v>92.827666666666659</c:v>
                </c:pt>
                <c:pt idx="7">
                  <c:v>49.223999999999997</c:v>
                </c:pt>
                <c:pt idx="8">
                  <c:v>27.976333333333333</c:v>
                </c:pt>
                <c:pt idx="9">
                  <c:v>23.734999999999999</c:v>
                </c:pt>
                <c:pt idx="10">
                  <c:v>19.48</c:v>
                </c:pt>
                <c:pt idx="11">
                  <c:v>17.238</c:v>
                </c:pt>
                <c:pt idx="12">
                  <c:v>15.917</c:v>
                </c:pt>
                <c:pt idx="13">
                  <c:v>16.534333333333333</c:v>
                </c:pt>
                <c:pt idx="14">
                  <c:v>17.358666666666668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B9D-4BD5-813B-E0E0CF5C7AD3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'V5'!$O$2:$O$16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'V5'!$Q$2:$Q$16</c:f>
              <c:numCache>
                <c:formatCode>General</c:formatCode>
                <c:ptCount val="15"/>
                <c:pt idx="0">
                  <c:v>4941.0369999999994</c:v>
                </c:pt>
                <c:pt idx="1">
                  <c:v>2469.6443333333332</c:v>
                </c:pt>
                <c:pt idx="2">
                  <c:v>1234.7493333333332</c:v>
                </c:pt>
                <c:pt idx="3">
                  <c:v>650.69766666666669</c:v>
                </c:pt>
                <c:pt idx="4">
                  <c:v>326.15100000000001</c:v>
                </c:pt>
                <c:pt idx="5">
                  <c:v>163.208</c:v>
                </c:pt>
                <c:pt idx="6">
                  <c:v>147.86566666666667</c:v>
                </c:pt>
                <c:pt idx="7">
                  <c:v>93.231999999999999</c:v>
                </c:pt>
                <c:pt idx="8">
                  <c:v>56.759666666666668</c:v>
                </c:pt>
                <c:pt idx="9">
                  <c:v>46.001333333333328</c:v>
                </c:pt>
                <c:pt idx="10">
                  <c:v>37.483333333333334</c:v>
                </c:pt>
                <c:pt idx="11">
                  <c:v>33.514333333333333</c:v>
                </c:pt>
                <c:pt idx="12">
                  <c:v>31.07</c:v>
                </c:pt>
                <c:pt idx="13">
                  <c:v>30.326333333333334</c:v>
                </c:pt>
                <c:pt idx="14">
                  <c:v>31.476666666666667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B9D-4BD5-813B-E0E0CF5C7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25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(256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  <c:max val="7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'V5'!$A$2:$A$16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'V5'!$E$2:$E$16</c:f>
              <c:numCache>
                <c:formatCode>General</c:formatCode>
                <c:ptCount val="15"/>
                <c:pt idx="0">
                  <c:v>1</c:v>
                </c:pt>
                <c:pt idx="1">
                  <c:v>2.0241269474651058</c:v>
                </c:pt>
                <c:pt idx="2">
                  <c:v>3.1884551844636371</c:v>
                </c:pt>
                <c:pt idx="3">
                  <c:v>4.0422070260123357</c:v>
                </c:pt>
                <c:pt idx="4">
                  <c:v>6.6909579190340907</c:v>
                </c:pt>
                <c:pt idx="5">
                  <c:v>12.735098554422487</c:v>
                </c:pt>
                <c:pt idx="6">
                  <c:v>24.415488280933637</c:v>
                </c:pt>
                <c:pt idx="7">
                  <c:v>43.610085638236306</c:v>
                </c:pt>
                <c:pt idx="8">
                  <c:v>75.235288245570246</c:v>
                </c:pt>
                <c:pt idx="9">
                  <c:v>102.92516217138954</c:v>
                </c:pt>
                <c:pt idx="10">
                  <c:v>115.63782125047948</c:v>
                </c:pt>
                <c:pt idx="11">
                  <c:v>101.23843105648464</c:v>
                </c:pt>
                <c:pt idx="12">
                  <c:v>97.348165848617924</c:v>
                </c:pt>
                <c:pt idx="13">
                  <c:v>106.54831413020429</c:v>
                </c:pt>
                <c:pt idx="14">
                  <c:v>96.346372643016934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71-4D92-B630-CEC74296CA35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'V5'!$H$2:$H$16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'V5'!$L$2:$L$16</c:f>
              <c:numCache>
                <c:formatCode>General</c:formatCode>
                <c:ptCount val="15"/>
                <c:pt idx="0">
                  <c:v>1</c:v>
                </c:pt>
                <c:pt idx="1">
                  <c:v>2.0005218607044553</c:v>
                </c:pt>
                <c:pt idx="2">
                  <c:v>3.7999652672119404</c:v>
                </c:pt>
                <c:pt idx="3">
                  <c:v>7.562352108784725</c:v>
                </c:pt>
                <c:pt idx="4">
                  <c:v>15.159214828741929</c:v>
                </c:pt>
                <c:pt idx="5">
                  <c:v>16.676612027509176</c:v>
                </c:pt>
                <c:pt idx="6">
                  <c:v>26.636121414951724</c:v>
                </c:pt>
                <c:pt idx="7">
                  <c:v>50.230964570128393</c:v>
                </c:pt>
                <c:pt idx="8">
                  <c:v>88.380738481335413</c:v>
                </c:pt>
                <c:pt idx="9">
                  <c:v>104.17396250263324</c:v>
                </c:pt>
                <c:pt idx="10">
                  <c:v>126.92859342915811</c:v>
                </c:pt>
                <c:pt idx="11">
                  <c:v>143.43711567467224</c:v>
                </c:pt>
                <c:pt idx="12">
                  <c:v>155.34139599170697</c:v>
                </c:pt>
                <c:pt idx="13">
                  <c:v>149.54149950607825</c:v>
                </c:pt>
                <c:pt idx="14">
                  <c:v>142.44002995621781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71-4D92-B630-CEC74296CA35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'V5'!$O$2:$O$16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'V5'!$S$2:$S$16</c:f>
              <c:numCache>
                <c:formatCode>General</c:formatCode>
                <c:ptCount val="15"/>
                <c:pt idx="0">
                  <c:v>1</c:v>
                </c:pt>
                <c:pt idx="1">
                  <c:v>2.000707929198442</c:v>
                </c:pt>
                <c:pt idx="2">
                  <c:v>4.0016518872386513</c:v>
                </c:pt>
                <c:pt idx="3">
                  <c:v>7.5934450868887895</c:v>
                </c:pt>
                <c:pt idx="4">
                  <c:v>15.149538097384339</c:v>
                </c:pt>
                <c:pt idx="5">
                  <c:v>30.27447796676633</c:v>
                </c:pt>
                <c:pt idx="6">
                  <c:v>33.415715164890649</c:v>
                </c:pt>
                <c:pt idx="7">
                  <c:v>52.997221983868194</c:v>
                </c:pt>
                <c:pt idx="8">
                  <c:v>87.051903053224407</c:v>
                </c:pt>
                <c:pt idx="9">
                  <c:v>107.41073447146459</c:v>
                </c:pt>
                <c:pt idx="10">
                  <c:v>131.81957314361938</c:v>
                </c:pt>
                <c:pt idx="11">
                  <c:v>147.43056204807891</c:v>
                </c:pt>
                <c:pt idx="12">
                  <c:v>159.02919214676535</c:v>
                </c:pt>
                <c:pt idx="13">
                  <c:v>162.92892865386514</c:v>
                </c:pt>
                <c:pt idx="14">
                  <c:v>156.97459493804934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871-4D92-B630-CEC74296C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(256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Thoughtput [img/sec]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F406B"/>
              </a:solidFill>
              <a:ln w="9525" cap="flat" cmpd="sng" algn="ctr">
                <a:solidFill>
                  <a:srgbClr val="0F406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77D-4A65-A6AE-E188C274B914}"/>
              </c:ext>
            </c:extLst>
          </c:dPt>
          <c:dPt>
            <c:idx val="1"/>
            <c:invertIfNegative val="0"/>
            <c:bubble3D val="0"/>
            <c:spPr>
              <a:solidFill>
                <a:srgbClr val="406400"/>
              </a:solidFill>
              <a:ln w="9525" cap="flat" cmpd="sng" algn="ctr">
                <a:solidFill>
                  <a:srgbClr val="4064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77D-4A65-A6AE-E188C274B914}"/>
              </c:ext>
            </c:extLst>
          </c:dPt>
          <c:dPt>
            <c:idx val="2"/>
            <c:invertIfNegative val="0"/>
            <c:bubble3D val="0"/>
            <c:spPr>
              <a:solidFill>
                <a:srgbClr val="517E0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77D-4A65-A6AE-E188C274B914}"/>
              </c:ext>
            </c:extLst>
          </c:dPt>
          <c:dPt>
            <c:idx val="3"/>
            <c:invertIfNegative val="0"/>
            <c:bubble3D val="0"/>
            <c:spPr>
              <a:solidFill>
                <a:srgbClr val="68A20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077D-4A65-A6AE-E188C274B914}"/>
              </c:ext>
            </c:extLst>
          </c:dPt>
          <c:dPt>
            <c:idx val="4"/>
            <c:invertIfNegative val="0"/>
            <c:bubble3D val="0"/>
            <c:spPr>
              <a:solidFill>
                <a:srgbClr val="71B00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077D-4A65-A6AE-E188C274B9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'V5'!$J$68:$J$72</c:f>
              <c:strCache>
                <c:ptCount val="5"/>
                <c:pt idx="0">
                  <c:v>4th CPU</c:v>
                </c:pt>
                <c:pt idx="1">
                  <c:v>1st GPU</c:v>
                </c:pt>
                <c:pt idx="2">
                  <c:v>2nd GPU</c:v>
                </c:pt>
                <c:pt idx="3">
                  <c:v>3rd GPU</c:v>
                </c:pt>
                <c:pt idx="4">
                  <c:v>4th GPU</c:v>
                </c:pt>
              </c:strCache>
            </c:strRef>
          </c:cat>
          <c:val>
            <c:numRef>
              <c:f>'V5'!$K$68:$K$72</c:f>
              <c:numCache>
                <c:formatCode>General</c:formatCode>
                <c:ptCount val="5"/>
                <c:pt idx="0">
                  <c:v>347</c:v>
                </c:pt>
                <c:pt idx="1">
                  <c:v>31</c:v>
                </c:pt>
                <c:pt idx="2">
                  <c:v>80</c:v>
                </c:pt>
                <c:pt idx="3">
                  <c:v>270</c:v>
                </c:pt>
                <c:pt idx="4">
                  <c:v>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77D-4A65-A6AE-E188C274B91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54220239"/>
        <c:axId val="1654226479"/>
      </c:barChart>
      <c:catAx>
        <c:axId val="1654220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54226479"/>
        <c:crosses val="autoZero"/>
        <c:auto val="1"/>
        <c:lblAlgn val="ctr"/>
        <c:lblOffset val="100"/>
        <c:noMultiLvlLbl val="0"/>
      </c:catAx>
      <c:valAx>
        <c:axId val="1654226479"/>
        <c:scaling>
          <c:orientation val="minMax"/>
          <c:max val="1200"/>
          <c:min val="0"/>
        </c:scaling>
        <c:delete val="1"/>
        <c:axPos val="l"/>
        <c:majorGridlines>
          <c:spPr>
            <a:ln w="19050" cap="flat" cmpd="sng" algn="ctr">
              <a:solidFill>
                <a:schemeClr val="bg1">
                  <a:lumMod val="6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654220239"/>
        <c:crosses val="autoZero"/>
        <c:crossBetween val="between"/>
        <c:majorUnit val="800"/>
        <c:minorUnit val="8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'V1'!$C$2:$C$16</c:f>
              <c:numCache>
                <c:formatCode>General</c:formatCode>
                <c:ptCount val="15"/>
                <c:pt idx="0">
                  <c:v>101287.094</c:v>
                </c:pt>
                <c:pt idx="1">
                  <c:v>51181.59</c:v>
                </c:pt>
                <c:pt idx="2">
                  <c:v>25724.396000000001</c:v>
                </c:pt>
                <c:pt idx="3">
                  <c:v>13160.434999999999</c:v>
                </c:pt>
                <c:pt idx="4">
                  <c:v>6578.5429999999997</c:v>
                </c:pt>
                <c:pt idx="5">
                  <c:v>3535.5619999999999</c:v>
                </c:pt>
                <c:pt idx="6">
                  <c:v>2023.65</c:v>
                </c:pt>
                <c:pt idx="7">
                  <c:v>1011.832</c:v>
                </c:pt>
                <c:pt idx="8">
                  <c:v>508.20400000000001</c:v>
                </c:pt>
                <c:pt idx="9">
                  <c:v>506.84199999999998</c:v>
                </c:pt>
                <c:pt idx="10">
                  <c:v>506.8</c:v>
                </c:pt>
                <c:pt idx="11">
                  <c:v>508.209</c:v>
                </c:pt>
                <c:pt idx="12">
                  <c:v>500.72</c:v>
                </c:pt>
                <c:pt idx="13">
                  <c:v>500.87200000000001</c:v>
                </c:pt>
                <c:pt idx="14">
                  <c:v>500.34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46-43A6-AF63-56A414D23E6D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'V1'!$J$2:$J$16</c:f>
              <c:numCache>
                <c:formatCode>General</c:formatCode>
                <c:ptCount val="15"/>
                <c:pt idx="0">
                  <c:v>508320.25</c:v>
                </c:pt>
                <c:pt idx="1">
                  <c:v>255424.82800000001</c:v>
                </c:pt>
                <c:pt idx="2">
                  <c:v>127524.898</c:v>
                </c:pt>
                <c:pt idx="3">
                  <c:v>63922.188000000002</c:v>
                </c:pt>
                <c:pt idx="4">
                  <c:v>32353.322</c:v>
                </c:pt>
                <c:pt idx="5">
                  <c:v>16231.641</c:v>
                </c:pt>
                <c:pt idx="6">
                  <c:v>8134.3940000000002</c:v>
                </c:pt>
                <c:pt idx="7">
                  <c:v>4112.99</c:v>
                </c:pt>
                <c:pt idx="8">
                  <c:v>2070.73</c:v>
                </c:pt>
                <c:pt idx="9">
                  <c:v>1067.8209999999999</c:v>
                </c:pt>
                <c:pt idx="10">
                  <c:v>611.45299999999997</c:v>
                </c:pt>
                <c:pt idx="11">
                  <c:v>610.41700000000003</c:v>
                </c:pt>
                <c:pt idx="12">
                  <c:v>600.08299999999997</c:v>
                </c:pt>
                <c:pt idx="13">
                  <c:v>613.35799999999995</c:v>
                </c:pt>
                <c:pt idx="14">
                  <c:v>602.47500000000002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46-43A6-AF63-56A414D23E6D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'V1'!$Q$2:$Q$16</c:f>
              <c:numCache>
                <c:formatCode>General</c:formatCode>
                <c:ptCount val="15"/>
                <c:pt idx="0">
                  <c:v>1013898.688</c:v>
                </c:pt>
                <c:pt idx="1">
                  <c:v>511773.84399999998</c:v>
                </c:pt>
                <c:pt idx="2">
                  <c:v>255399.391</c:v>
                </c:pt>
                <c:pt idx="3">
                  <c:v>127521.79700000001</c:v>
                </c:pt>
                <c:pt idx="4">
                  <c:v>63932.578000000001</c:v>
                </c:pt>
                <c:pt idx="5">
                  <c:v>32359.883000000002</c:v>
                </c:pt>
                <c:pt idx="6">
                  <c:v>16265.297</c:v>
                </c:pt>
                <c:pt idx="7">
                  <c:v>8221.89</c:v>
                </c:pt>
                <c:pt idx="8">
                  <c:v>4149.6949999999997</c:v>
                </c:pt>
                <c:pt idx="9">
                  <c:v>2161.0749999999998</c:v>
                </c:pt>
                <c:pt idx="10">
                  <c:v>1302.962</c:v>
                </c:pt>
                <c:pt idx="11">
                  <c:v>953.24099999999999</c:v>
                </c:pt>
                <c:pt idx="12">
                  <c:v>953.28700000000003</c:v>
                </c:pt>
                <c:pt idx="13">
                  <c:v>950.33699999999999</c:v>
                </c:pt>
                <c:pt idx="14">
                  <c:v>949.24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46-43A6-AF63-56A414D23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b="1" i="0" baseline="0" dirty="0">
                    <a:effectLst/>
                  </a:rPr>
                  <a:t>Block </a:t>
                </a:r>
                <a:r>
                  <a:rPr lang="it-IT" sz="1200" b="1" i="0" baseline="0" dirty="0" err="1">
                    <a:effectLst/>
                  </a:rPr>
                  <a:t>Count</a:t>
                </a:r>
                <a:endParaRPr lang="it-IT" sz="1200" b="1" i="0" baseline="0" dirty="0">
                  <a:effectLst/>
                </a:endParaRPr>
              </a:p>
              <a:p>
                <a:pPr>
                  <a:defRPr/>
                </a:pPr>
                <a:r>
                  <a:rPr lang="it-IT" sz="1100" b="1" i="0" u="none" strike="noStrike" baseline="0" dirty="0">
                    <a:effectLst/>
                  </a:rPr>
                  <a:t>(32 </a:t>
                </a:r>
                <a:r>
                  <a:rPr lang="it-IT" sz="1100" b="1" i="0" u="none" strike="noStrike" baseline="0" dirty="0" err="1">
                    <a:effectLst/>
                  </a:rPr>
                  <a:t>Thread</a:t>
                </a:r>
                <a:r>
                  <a:rPr lang="it-IT" sz="1100" b="1" i="0" u="none" strike="noStrike" baseline="0" dirty="0">
                    <a:effectLst/>
                  </a:rPr>
                  <a:t> per Block)</a:t>
                </a:r>
                <a:endParaRPr lang="it-IT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'V1'!$C$2:$C$16</c:f>
              <c:numCache>
                <c:formatCode>General</c:formatCode>
                <c:ptCount val="15"/>
                <c:pt idx="0">
                  <c:v>101287.094</c:v>
                </c:pt>
                <c:pt idx="1">
                  <c:v>51181.59</c:v>
                </c:pt>
                <c:pt idx="2">
                  <c:v>25724.396000000001</c:v>
                </c:pt>
                <c:pt idx="3">
                  <c:v>13160.434999999999</c:v>
                </c:pt>
                <c:pt idx="4">
                  <c:v>6578.5429999999997</c:v>
                </c:pt>
                <c:pt idx="5">
                  <c:v>3535.5619999999999</c:v>
                </c:pt>
                <c:pt idx="6">
                  <c:v>2023.65</c:v>
                </c:pt>
                <c:pt idx="7">
                  <c:v>1011.832</c:v>
                </c:pt>
                <c:pt idx="8">
                  <c:v>508.20400000000001</c:v>
                </c:pt>
                <c:pt idx="9">
                  <c:v>506.84199999999998</c:v>
                </c:pt>
                <c:pt idx="10">
                  <c:v>506.8</c:v>
                </c:pt>
                <c:pt idx="11">
                  <c:v>508.209</c:v>
                </c:pt>
                <c:pt idx="12">
                  <c:v>500.72</c:v>
                </c:pt>
                <c:pt idx="13">
                  <c:v>500.87200000000001</c:v>
                </c:pt>
                <c:pt idx="14">
                  <c:v>500.34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46-43A6-AF63-56A414D23E6D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'V1'!$J$2:$J$16</c:f>
              <c:numCache>
                <c:formatCode>General</c:formatCode>
                <c:ptCount val="15"/>
                <c:pt idx="0">
                  <c:v>508320.25</c:v>
                </c:pt>
                <c:pt idx="1">
                  <c:v>255424.82800000001</c:v>
                </c:pt>
                <c:pt idx="2">
                  <c:v>127524.898</c:v>
                </c:pt>
                <c:pt idx="3">
                  <c:v>63922.188000000002</c:v>
                </c:pt>
                <c:pt idx="4">
                  <c:v>32353.322</c:v>
                </c:pt>
                <c:pt idx="5">
                  <c:v>16231.641</c:v>
                </c:pt>
                <c:pt idx="6">
                  <c:v>8134.3940000000002</c:v>
                </c:pt>
                <c:pt idx="7">
                  <c:v>4112.99</c:v>
                </c:pt>
                <c:pt idx="8">
                  <c:v>2070.73</c:v>
                </c:pt>
                <c:pt idx="9">
                  <c:v>1067.8209999999999</c:v>
                </c:pt>
                <c:pt idx="10">
                  <c:v>611.45299999999997</c:v>
                </c:pt>
                <c:pt idx="11">
                  <c:v>610.41700000000003</c:v>
                </c:pt>
                <c:pt idx="12">
                  <c:v>600.08299999999997</c:v>
                </c:pt>
                <c:pt idx="13">
                  <c:v>613.35799999999995</c:v>
                </c:pt>
                <c:pt idx="14">
                  <c:v>602.47500000000002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46-43A6-AF63-56A414D23E6D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'V1'!$Q$2:$Q$16</c:f>
              <c:numCache>
                <c:formatCode>General</c:formatCode>
                <c:ptCount val="15"/>
                <c:pt idx="0">
                  <c:v>1013898.688</c:v>
                </c:pt>
                <c:pt idx="1">
                  <c:v>511773.84399999998</c:v>
                </c:pt>
                <c:pt idx="2">
                  <c:v>255399.391</c:v>
                </c:pt>
                <c:pt idx="3">
                  <c:v>127521.79700000001</c:v>
                </c:pt>
                <c:pt idx="4">
                  <c:v>63932.578000000001</c:v>
                </c:pt>
                <c:pt idx="5">
                  <c:v>32359.883000000002</c:v>
                </c:pt>
                <c:pt idx="6">
                  <c:v>16265.297</c:v>
                </c:pt>
                <c:pt idx="7">
                  <c:v>8221.89</c:v>
                </c:pt>
                <c:pt idx="8">
                  <c:v>4149.6949999999997</c:v>
                </c:pt>
                <c:pt idx="9">
                  <c:v>2161.0749999999998</c:v>
                </c:pt>
                <c:pt idx="10">
                  <c:v>1302.962</c:v>
                </c:pt>
                <c:pt idx="11">
                  <c:v>953.24099999999999</c:v>
                </c:pt>
                <c:pt idx="12">
                  <c:v>953.28700000000003</c:v>
                </c:pt>
                <c:pt idx="13">
                  <c:v>950.33699999999999</c:v>
                </c:pt>
                <c:pt idx="14">
                  <c:v>949.24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46-43A6-AF63-56A414D23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25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>
                    <a:effectLst/>
                  </a:rPr>
                  <a:t>Block Count</a:t>
                </a:r>
              </a:p>
              <a:p>
                <a:pPr>
                  <a:defRPr/>
                </a:pPr>
                <a:r>
                  <a:rPr lang="en-US" sz="1100" b="1" i="0" baseline="0" dirty="0">
                    <a:effectLst/>
                  </a:rPr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  <c:max val="500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'V1'!$E$2:$E$16</c:f>
              <c:numCache>
                <c:formatCode>General</c:formatCode>
                <c:ptCount val="15"/>
                <c:pt idx="0">
                  <c:v>1</c:v>
                </c:pt>
                <c:pt idx="1">
                  <c:v>1.978975135395364</c:v>
                </c:pt>
                <c:pt idx="2">
                  <c:v>3.9373944484449699</c:v>
                </c:pt>
                <c:pt idx="3">
                  <c:v>7.6963332898950529</c:v>
                </c:pt>
                <c:pt idx="4">
                  <c:v>15.39658462367731</c:v>
                </c:pt>
                <c:pt idx="5">
                  <c:v>28.648088762126079</c:v>
                </c:pt>
                <c:pt idx="6">
                  <c:v>50.051685815234848</c:v>
                </c:pt>
                <c:pt idx="7">
                  <c:v>100.1026791008784</c:v>
                </c:pt>
                <c:pt idx="8">
                  <c:v>199.30400783937159</c:v>
                </c:pt>
                <c:pt idx="9">
                  <c:v>199.83958314425402</c:v>
                </c:pt>
                <c:pt idx="10">
                  <c:v>199.85614443567482</c:v>
                </c:pt>
                <c:pt idx="11">
                  <c:v>199.3020469924775</c:v>
                </c:pt>
                <c:pt idx="12">
                  <c:v>202.28290062310271</c:v>
                </c:pt>
                <c:pt idx="13">
                  <c:v>202.22151368014181</c:v>
                </c:pt>
                <c:pt idx="14">
                  <c:v>202.43653115881202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96-420B-8F05-670CAC06374C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'V1'!$L$2:$L$16</c:f>
              <c:numCache>
                <c:formatCode>General</c:formatCode>
                <c:ptCount val="15"/>
                <c:pt idx="0">
                  <c:v>1</c:v>
                </c:pt>
                <c:pt idx="1">
                  <c:v>1.9900972586736947</c:v>
                </c:pt>
                <c:pt idx="2">
                  <c:v>3.9860471011707848</c:v>
                </c:pt>
                <c:pt idx="3">
                  <c:v>7.9521722566818269</c:v>
                </c:pt>
                <c:pt idx="4">
                  <c:v>15.711531879168389</c:v>
                </c:pt>
                <c:pt idx="5">
                  <c:v>31.316627197459582</c:v>
                </c:pt>
                <c:pt idx="6">
                  <c:v>62.490242051221024</c:v>
                </c:pt>
                <c:pt idx="7">
                  <c:v>123.58898271087457</c:v>
                </c:pt>
                <c:pt idx="8">
                  <c:v>245.47876835705281</c:v>
                </c:pt>
                <c:pt idx="9">
                  <c:v>476.03507516709266</c:v>
                </c:pt>
                <c:pt idx="10">
                  <c:v>831.3316804398703</c:v>
                </c:pt>
                <c:pt idx="11">
                  <c:v>832.74261693235928</c:v>
                </c:pt>
                <c:pt idx="12">
                  <c:v>847.08323681890681</c:v>
                </c:pt>
                <c:pt idx="13">
                  <c:v>828.74968615392652</c:v>
                </c:pt>
                <c:pt idx="14">
                  <c:v>843.72007137225603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96-420B-8F05-670CAC06374C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'V1'!$S$2:$S$16</c:f>
              <c:numCache>
                <c:formatCode>General</c:formatCode>
                <c:ptCount val="15"/>
                <c:pt idx="0">
                  <c:v>1</c:v>
                </c:pt>
                <c:pt idx="1">
                  <c:v>1.981145968843222</c:v>
                </c:pt>
                <c:pt idx="2">
                  <c:v>3.9698555428427</c:v>
                </c:pt>
                <c:pt idx="3">
                  <c:v>7.9507873308905763</c:v>
                </c:pt>
                <c:pt idx="4">
                  <c:v>15.858873827987978</c:v>
                </c:pt>
                <c:pt idx="5">
                  <c:v>31.331963962910493</c:v>
                </c:pt>
                <c:pt idx="6">
                  <c:v>62.335086042388276</c:v>
                </c:pt>
                <c:pt idx="7">
                  <c:v>123.3169852673777</c:v>
                </c:pt>
                <c:pt idx="8">
                  <c:v>244.33089371628517</c:v>
                </c:pt>
                <c:pt idx="9">
                  <c:v>469.16404474624898</c:v>
                </c:pt>
                <c:pt idx="10">
                  <c:v>778.14908493110306</c:v>
                </c:pt>
                <c:pt idx="11">
                  <c:v>1063.6331085213499</c:v>
                </c:pt>
                <c:pt idx="12">
                  <c:v>1063.5817838699152</c:v>
                </c:pt>
                <c:pt idx="13">
                  <c:v>1066.8833140243935</c:v>
                </c:pt>
                <c:pt idx="14">
                  <c:v>1068.1162698579917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696-420B-8F05-670CAC063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ax val="409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b="1" i="0" baseline="0" dirty="0">
                    <a:effectLst/>
                  </a:rPr>
                  <a:t>Block </a:t>
                </a:r>
                <a:r>
                  <a:rPr lang="it-IT" sz="1200" b="1" i="0" baseline="0" dirty="0" err="1">
                    <a:effectLst/>
                  </a:rPr>
                  <a:t>Count</a:t>
                </a:r>
                <a:endParaRPr lang="it-IT" sz="1200" dirty="0">
                  <a:effectLst/>
                </a:endParaRPr>
              </a:p>
              <a:p>
                <a:pPr>
                  <a:defRPr/>
                </a:pPr>
                <a:r>
                  <a:rPr lang="it-IT" sz="1100" b="1" i="0" baseline="0" dirty="0">
                    <a:effectLst/>
                  </a:rPr>
                  <a:t>(32 </a:t>
                </a:r>
                <a:r>
                  <a:rPr lang="it-IT" sz="1100" b="1" i="0" baseline="0" dirty="0" err="1">
                    <a:effectLst/>
                  </a:rPr>
                  <a:t>Thread</a:t>
                </a:r>
                <a:r>
                  <a:rPr lang="it-IT" sz="1100" b="1" i="0" baseline="0" dirty="0">
                    <a:effectLst/>
                  </a:rPr>
                  <a:t> per Block)</a:t>
                </a:r>
                <a:endParaRPr lang="it-IT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</c:valAx>
      <c:valAx>
        <c:axId val="6789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Execution Time [</a:t>
            </a:r>
            <a:r>
              <a:rPr lang="en-US" dirty="0" err="1"/>
              <a:t>ms</a:t>
            </a:r>
            <a:r>
              <a:rPr lang="en-US" dirty="0"/>
              <a:t>] vs. Block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V2_TPB!$C$2:$C$8</c:f>
              <c:numCache>
                <c:formatCode>General</c:formatCode>
                <c:ptCount val="7"/>
                <c:pt idx="0">
                  <c:v>1781.0576666666666</c:v>
                </c:pt>
                <c:pt idx="1">
                  <c:v>1801.0219999999999</c:v>
                </c:pt>
                <c:pt idx="2">
                  <c:v>1854.7873333333334</c:v>
                </c:pt>
                <c:pt idx="3">
                  <c:v>1866.3476666666666</c:v>
                </c:pt>
                <c:pt idx="4">
                  <c:v>1895.0753333333334</c:v>
                </c:pt>
                <c:pt idx="5">
                  <c:v>1940.7796666666666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D6-43D0-938D-0A1289C369F3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V2_TPB!$G$2:$G$8</c:f>
              <c:numCache>
                <c:formatCode>General</c:formatCode>
                <c:ptCount val="7"/>
                <c:pt idx="0">
                  <c:v>8756.3256666666675</c:v>
                </c:pt>
                <c:pt idx="1">
                  <c:v>8889.1779999999999</c:v>
                </c:pt>
                <c:pt idx="2">
                  <c:v>9058.0823333333337</c:v>
                </c:pt>
                <c:pt idx="3">
                  <c:v>9280.3503333333338</c:v>
                </c:pt>
                <c:pt idx="4">
                  <c:v>9574.235333333334</c:v>
                </c:pt>
                <c:pt idx="5">
                  <c:v>10736.677333333333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D6-43D0-938D-0A1289C369F3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V2_TPB!$K$2:$K$8</c:f>
              <c:numCache>
                <c:formatCode>General</c:formatCode>
                <c:ptCount val="7"/>
                <c:pt idx="0">
                  <c:v>17452.600666666669</c:v>
                </c:pt>
                <c:pt idx="1">
                  <c:v>17863.179</c:v>
                </c:pt>
                <c:pt idx="2">
                  <c:v>18103.372333333333</c:v>
                </c:pt>
                <c:pt idx="3">
                  <c:v>18623.514333333333</c:v>
                </c:pt>
                <c:pt idx="4">
                  <c:v>19277.620999999999</c:v>
                </c:pt>
                <c:pt idx="5">
                  <c:v>24183.760333333335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D6-43D0-938D-0A1289C36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74656"/>
        <c:axId val="547283264"/>
      </c:scatterChart>
      <c:valAx>
        <c:axId val="551974656"/>
        <c:scaling>
          <c:logBase val="2"/>
          <c:orientation val="minMax"/>
          <c:max val="1024"/>
          <c:min val="3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dirty="0" err="1"/>
                  <a:t>Threads</a:t>
                </a:r>
                <a:r>
                  <a:rPr lang="it-IT" sz="1200" baseline="0" dirty="0"/>
                  <a:t> </a:t>
                </a:r>
                <a:r>
                  <a:rPr lang="it-IT" sz="1200" dirty="0"/>
                  <a:t>per Block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7283264"/>
        <c:crosses val="autoZero"/>
        <c:crossBetween val="midCat"/>
        <c:majorUnit val="2"/>
        <c:minorUnit val="2"/>
      </c:valAx>
      <c:valAx>
        <c:axId val="547283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197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'V2'!$A$2:$A$16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'V2'!$C$2:$C$16</c:f>
              <c:numCache>
                <c:formatCode>General</c:formatCode>
                <c:ptCount val="15"/>
                <c:pt idx="0">
                  <c:v>53463.649666666664</c:v>
                </c:pt>
                <c:pt idx="1">
                  <c:v>27038.955999999998</c:v>
                </c:pt>
                <c:pt idx="2">
                  <c:v>13509.862666666666</c:v>
                </c:pt>
                <c:pt idx="3">
                  <c:v>6527.1876666666667</c:v>
                </c:pt>
                <c:pt idx="4">
                  <c:v>3282.9213333333332</c:v>
                </c:pt>
                <c:pt idx="5">
                  <c:v>1641.9833333333333</c:v>
                </c:pt>
                <c:pt idx="6">
                  <c:v>823.17666666666662</c:v>
                </c:pt>
                <c:pt idx="7">
                  <c:v>415.6463333333333</c:v>
                </c:pt>
                <c:pt idx="8">
                  <c:v>214.62733333333333</c:v>
                </c:pt>
                <c:pt idx="9">
                  <c:v>109.14033333333333</c:v>
                </c:pt>
                <c:pt idx="10">
                  <c:v>60.944000000000003</c:v>
                </c:pt>
                <c:pt idx="11">
                  <c:v>57.974333333333334</c:v>
                </c:pt>
                <c:pt idx="12">
                  <c:v>44.286999999999999</c:v>
                </c:pt>
                <c:pt idx="13">
                  <c:v>37.729999999999997</c:v>
                </c:pt>
                <c:pt idx="14">
                  <c:v>32.800333333333334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69-4DCC-B9C6-8F3267669C23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'V2'!$H$2:$H$16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'V2'!$J$2:$J$16</c:f>
              <c:numCache>
                <c:formatCode>General</c:formatCode>
                <c:ptCount val="15"/>
                <c:pt idx="0">
                  <c:v>268699.45833333331</c:v>
                </c:pt>
                <c:pt idx="1">
                  <c:v>135209.96366666668</c:v>
                </c:pt>
                <c:pt idx="2">
                  <c:v>67405.434999999998</c:v>
                </c:pt>
                <c:pt idx="3">
                  <c:v>32539.423999999999</c:v>
                </c:pt>
                <c:pt idx="4">
                  <c:v>16340.098333333333</c:v>
                </c:pt>
                <c:pt idx="5">
                  <c:v>8200.849666666667</c:v>
                </c:pt>
                <c:pt idx="6">
                  <c:v>4126.9766666666665</c:v>
                </c:pt>
                <c:pt idx="7">
                  <c:v>2086.4003333333335</c:v>
                </c:pt>
                <c:pt idx="8">
                  <c:v>1065.6870000000001</c:v>
                </c:pt>
                <c:pt idx="9">
                  <c:v>555.86866666666674</c:v>
                </c:pt>
                <c:pt idx="10">
                  <c:v>298.60500000000002</c:v>
                </c:pt>
                <c:pt idx="11">
                  <c:v>282.78100000000001</c:v>
                </c:pt>
                <c:pt idx="12">
                  <c:v>222.792</c:v>
                </c:pt>
                <c:pt idx="13">
                  <c:v>191.77033333333333</c:v>
                </c:pt>
                <c:pt idx="14">
                  <c:v>187.648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69-4DCC-B9C6-8F3267669C23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'V2'!$O$2:$O$16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'V2'!$Q$2:$Q$16</c:f>
              <c:numCache>
                <c:formatCode>General</c:formatCode>
                <c:ptCount val="15"/>
                <c:pt idx="0">
                  <c:v>359135.45866666664</c:v>
                </c:pt>
                <c:pt idx="1">
                  <c:v>270112.32333333336</c:v>
                </c:pt>
                <c:pt idx="2">
                  <c:v>139167.47366666666</c:v>
                </c:pt>
                <c:pt idx="3">
                  <c:v>64857.662666666663</c:v>
                </c:pt>
                <c:pt idx="4">
                  <c:v>32609.308000000001</c:v>
                </c:pt>
                <c:pt idx="5">
                  <c:v>16333.665666666668</c:v>
                </c:pt>
                <c:pt idx="6">
                  <c:v>8202.5283333333336</c:v>
                </c:pt>
                <c:pt idx="7">
                  <c:v>4162.2396666666664</c:v>
                </c:pt>
                <c:pt idx="8">
                  <c:v>2153.9186666666665</c:v>
                </c:pt>
                <c:pt idx="9">
                  <c:v>1139.5106666666666</c:v>
                </c:pt>
                <c:pt idx="10">
                  <c:v>616.74933333333331</c:v>
                </c:pt>
                <c:pt idx="11">
                  <c:v>497.94466666666665</c:v>
                </c:pt>
                <c:pt idx="12">
                  <c:v>440.81866666666667</c:v>
                </c:pt>
                <c:pt idx="13">
                  <c:v>382.62099999999998</c:v>
                </c:pt>
                <c:pt idx="14">
                  <c:v>379.97866666666664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69-4DCC-B9C6-8F3267669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 sz="1200"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'V2'!$A$2:$A$16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'V2'!$C$2:$C$16</c:f>
              <c:numCache>
                <c:formatCode>General</c:formatCode>
                <c:ptCount val="15"/>
                <c:pt idx="0">
                  <c:v>53463.649666666664</c:v>
                </c:pt>
                <c:pt idx="1">
                  <c:v>27038.955999999998</c:v>
                </c:pt>
                <c:pt idx="2">
                  <c:v>13509.862666666666</c:v>
                </c:pt>
                <c:pt idx="3">
                  <c:v>6527.1876666666667</c:v>
                </c:pt>
                <c:pt idx="4">
                  <c:v>3282.9213333333332</c:v>
                </c:pt>
                <c:pt idx="5">
                  <c:v>1641.9833333333333</c:v>
                </c:pt>
                <c:pt idx="6">
                  <c:v>823.17666666666662</c:v>
                </c:pt>
                <c:pt idx="7">
                  <c:v>415.6463333333333</c:v>
                </c:pt>
                <c:pt idx="8">
                  <c:v>214.62733333333333</c:v>
                </c:pt>
                <c:pt idx="9">
                  <c:v>109.14033333333333</c:v>
                </c:pt>
                <c:pt idx="10">
                  <c:v>60.944000000000003</c:v>
                </c:pt>
                <c:pt idx="11">
                  <c:v>57.974333333333334</c:v>
                </c:pt>
                <c:pt idx="12">
                  <c:v>44.286999999999999</c:v>
                </c:pt>
                <c:pt idx="13">
                  <c:v>37.729999999999997</c:v>
                </c:pt>
                <c:pt idx="14">
                  <c:v>32.800333333333334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69-4DCC-B9C6-8F3267669C23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'V2'!$H$2:$H$16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'V2'!$J$2:$J$16</c:f>
              <c:numCache>
                <c:formatCode>General</c:formatCode>
                <c:ptCount val="15"/>
                <c:pt idx="0">
                  <c:v>268699.45833333331</c:v>
                </c:pt>
                <c:pt idx="1">
                  <c:v>135209.96366666668</c:v>
                </c:pt>
                <c:pt idx="2">
                  <c:v>67405.434999999998</c:v>
                </c:pt>
                <c:pt idx="3">
                  <c:v>32539.423999999999</c:v>
                </c:pt>
                <c:pt idx="4">
                  <c:v>16340.098333333333</c:v>
                </c:pt>
                <c:pt idx="5">
                  <c:v>8200.849666666667</c:v>
                </c:pt>
                <c:pt idx="6">
                  <c:v>4126.9766666666665</c:v>
                </c:pt>
                <c:pt idx="7">
                  <c:v>2086.4003333333335</c:v>
                </c:pt>
                <c:pt idx="8">
                  <c:v>1065.6870000000001</c:v>
                </c:pt>
                <c:pt idx="9">
                  <c:v>555.86866666666674</c:v>
                </c:pt>
                <c:pt idx="10">
                  <c:v>298.60500000000002</c:v>
                </c:pt>
                <c:pt idx="11">
                  <c:v>282.78100000000001</c:v>
                </c:pt>
                <c:pt idx="12">
                  <c:v>222.792</c:v>
                </c:pt>
                <c:pt idx="13">
                  <c:v>191.77033333333333</c:v>
                </c:pt>
                <c:pt idx="14">
                  <c:v>187.648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69-4DCC-B9C6-8F3267669C23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'V2'!$O$2:$O$16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'V2'!$Q$2:$Q$16</c:f>
              <c:numCache>
                <c:formatCode>General</c:formatCode>
                <c:ptCount val="15"/>
                <c:pt idx="0">
                  <c:v>359135.45866666664</c:v>
                </c:pt>
                <c:pt idx="1">
                  <c:v>270112.32333333336</c:v>
                </c:pt>
                <c:pt idx="2">
                  <c:v>139167.47366666666</c:v>
                </c:pt>
                <c:pt idx="3">
                  <c:v>64857.662666666663</c:v>
                </c:pt>
                <c:pt idx="4">
                  <c:v>32609.308000000001</c:v>
                </c:pt>
                <c:pt idx="5">
                  <c:v>16333.665666666668</c:v>
                </c:pt>
                <c:pt idx="6">
                  <c:v>8202.5283333333336</c:v>
                </c:pt>
                <c:pt idx="7">
                  <c:v>4162.2396666666664</c:v>
                </c:pt>
                <c:pt idx="8">
                  <c:v>2153.9186666666665</c:v>
                </c:pt>
                <c:pt idx="9">
                  <c:v>1139.5106666666666</c:v>
                </c:pt>
                <c:pt idx="10">
                  <c:v>616.74933333333331</c:v>
                </c:pt>
                <c:pt idx="11">
                  <c:v>497.94466666666665</c:v>
                </c:pt>
                <c:pt idx="12">
                  <c:v>440.81866666666667</c:v>
                </c:pt>
                <c:pt idx="13">
                  <c:v>382.62099999999998</c:v>
                </c:pt>
                <c:pt idx="14">
                  <c:v>379.97866666666664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69-4DCC-B9C6-8F3267669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25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 sz="1200"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  <c:max val="250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'V2'!$A$2:$A$16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'V2'!$E$2:$E$16</c:f>
              <c:numCache>
                <c:formatCode>General</c:formatCode>
                <c:ptCount val="15"/>
                <c:pt idx="0">
                  <c:v>1</c:v>
                </c:pt>
                <c:pt idx="1">
                  <c:v>1.9772823206142525</c:v>
                </c:pt>
                <c:pt idx="2">
                  <c:v>3.9573792114541111</c:v>
                </c:pt>
                <c:pt idx="3">
                  <c:v>8.1909165780075881</c:v>
                </c:pt>
                <c:pt idx="4">
                  <c:v>16.285388603077504</c:v>
                </c:pt>
                <c:pt idx="5">
                  <c:v>32.560409464164273</c:v>
                </c:pt>
                <c:pt idx="6">
                  <c:v>64.947965402323518</c:v>
                </c:pt>
                <c:pt idx="7">
                  <c:v>128.62774281660933</c:v>
                </c:pt>
                <c:pt idx="8">
                  <c:v>249.0999111638468</c:v>
                </c:pt>
                <c:pt idx="9">
                  <c:v>489.86152079432901</c:v>
                </c:pt>
                <c:pt idx="10">
                  <c:v>877.25862540474304</c:v>
                </c:pt>
                <c:pt idx="11">
                  <c:v>922.19516107702827</c:v>
                </c:pt>
                <c:pt idx="12">
                  <c:v>1207.2086541573524</c:v>
                </c:pt>
                <c:pt idx="13">
                  <c:v>1417.0063521512502</c:v>
                </c:pt>
                <c:pt idx="14">
                  <c:v>1629.9727543419274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2-4683-8D18-D4571B743EC6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'V2'!$H$2:$H$16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'V2'!$L$2:$L$16</c:f>
              <c:numCache>
                <c:formatCode>General</c:formatCode>
                <c:ptCount val="15"/>
                <c:pt idx="0">
                  <c:v>1</c:v>
                </c:pt>
                <c:pt idx="1">
                  <c:v>1.9872755753101043</c:v>
                </c:pt>
                <c:pt idx="2">
                  <c:v>3.9863173990841143</c:v>
                </c:pt>
                <c:pt idx="3">
                  <c:v>8.257658719875721</c:v>
                </c:pt>
                <c:pt idx="4">
                  <c:v>16.444176335536127</c:v>
                </c:pt>
                <c:pt idx="5">
                  <c:v>32.764831603424504</c:v>
                </c:pt>
                <c:pt idx="6">
                  <c:v>65.108063368422236</c:v>
                </c:pt>
                <c:pt idx="7">
                  <c:v>128.78614618702929</c:v>
                </c:pt>
                <c:pt idx="8">
                  <c:v>252.13731455233412</c:v>
                </c:pt>
                <c:pt idx="9">
                  <c:v>483.38658831882339</c:v>
                </c:pt>
                <c:pt idx="10">
                  <c:v>899.84915970373333</c:v>
                </c:pt>
                <c:pt idx="11">
                  <c:v>950.20336703432451</c:v>
                </c:pt>
                <c:pt idx="12">
                  <c:v>1206.0552368726585</c:v>
                </c:pt>
                <c:pt idx="13">
                  <c:v>1401.1523767145075</c:v>
                </c:pt>
                <c:pt idx="14">
                  <c:v>1431.9335049312187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2-4683-8D18-D4571B743EC6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'V2'!$O$2:$O$16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'V2'!$S$2:$S$16</c:f>
              <c:numCache>
                <c:formatCode>General</c:formatCode>
                <c:ptCount val="15"/>
                <c:pt idx="0">
                  <c:v>1</c:v>
                </c:pt>
                <c:pt idx="1">
                  <c:v>1.3295782074462181</c:v>
                </c:pt>
                <c:pt idx="2">
                  <c:v>2.5805991098671974</c:v>
                </c:pt>
                <c:pt idx="3">
                  <c:v>5.5372864808963103</c:v>
                </c:pt>
                <c:pt idx="4">
                  <c:v>11.013280584386109</c:v>
                </c:pt>
                <c:pt idx="5">
                  <c:v>21.98743784743808</c:v>
                </c:pt>
                <c:pt idx="6">
                  <c:v>43.783507239739286</c:v>
                </c:pt>
                <c:pt idx="7">
                  <c:v>86.284185301198818</c:v>
                </c:pt>
                <c:pt idx="8">
                  <c:v>166.73584951211404</c:v>
                </c:pt>
                <c:pt idx="9">
                  <c:v>315.1663860393877</c:v>
                </c:pt>
                <c:pt idx="10">
                  <c:v>582.303764684518</c:v>
                </c:pt>
                <c:pt idx="11">
                  <c:v>721.2356767887195</c:v>
                </c:pt>
                <c:pt idx="12">
                  <c:v>814.70111368544576</c:v>
                </c:pt>
                <c:pt idx="13">
                  <c:v>938.61930909873388</c:v>
                </c:pt>
                <c:pt idx="14">
                  <c:v>945.14637312971956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2-4683-8D18-D4571B743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Block Count</a:t>
                </a:r>
              </a:p>
              <a:p>
                <a:pPr>
                  <a:defRPr/>
                </a:pPr>
                <a:r>
                  <a:rPr lang="it-IT" sz="1100"/>
                  <a:t>(32 Thread per Block)</a:t>
                </a:r>
                <a:endParaRPr lang="it-IT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Execution Time [</a:t>
            </a:r>
            <a:r>
              <a:rPr lang="en-US" dirty="0" err="1"/>
              <a:t>ms</a:t>
            </a:r>
            <a:r>
              <a:rPr lang="en-US" dirty="0"/>
              <a:t>] vs. Block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V4_TPB!$C$2:$C$8</c:f>
              <c:numCache>
                <c:formatCode>General</c:formatCode>
                <c:ptCount val="7"/>
                <c:pt idx="0">
                  <c:v>472.14300000000003</c:v>
                </c:pt>
                <c:pt idx="1">
                  <c:v>484.91666666666669</c:v>
                </c:pt>
                <c:pt idx="2">
                  <c:v>509.45100000000002</c:v>
                </c:pt>
                <c:pt idx="3">
                  <c:v>517.50799999999992</c:v>
                </c:pt>
                <c:pt idx="4">
                  <c:v>534.96333333333337</c:v>
                </c:pt>
                <c:pt idx="5">
                  <c:v>547.60466666666673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EB-4AA9-8CA3-8D0C9DAB897F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V4_TPB!$G$2:$G$8</c:f>
              <c:numCache>
                <c:formatCode>General</c:formatCode>
                <c:ptCount val="7"/>
                <c:pt idx="0">
                  <c:v>2310.3406666666665</c:v>
                </c:pt>
                <c:pt idx="1">
                  <c:v>2323.7600000000002</c:v>
                </c:pt>
                <c:pt idx="2">
                  <c:v>2385.1006666666667</c:v>
                </c:pt>
                <c:pt idx="3">
                  <c:v>2510.5936666666666</c:v>
                </c:pt>
                <c:pt idx="4">
                  <c:v>2597.5839999999998</c:v>
                </c:pt>
                <c:pt idx="5">
                  <c:v>2680.9120000000003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EB-4AA9-8CA3-8D0C9DAB897F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V4_TPB!$K$2:$K$8</c:f>
              <c:numCache>
                <c:formatCode>General</c:formatCode>
                <c:ptCount val="7"/>
                <c:pt idx="0">
                  <c:v>4548.9073333333336</c:v>
                </c:pt>
                <c:pt idx="1">
                  <c:v>4570.6210000000001</c:v>
                </c:pt>
                <c:pt idx="2">
                  <c:v>4668.6916666666666</c:v>
                </c:pt>
                <c:pt idx="3">
                  <c:v>4837.3026666666665</c:v>
                </c:pt>
                <c:pt idx="4">
                  <c:v>4955.6859999999997</c:v>
                </c:pt>
                <c:pt idx="5">
                  <c:v>5148.1790000000001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EB-4AA9-8CA3-8D0C9DAB8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74656"/>
        <c:axId val="547283264"/>
      </c:scatterChart>
      <c:valAx>
        <c:axId val="551974656"/>
        <c:scaling>
          <c:logBase val="2"/>
          <c:orientation val="minMax"/>
          <c:max val="1024"/>
          <c:min val="3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Threads per Block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7283264"/>
        <c:crosses val="autoZero"/>
        <c:crossBetween val="midCat"/>
        <c:majorUnit val="2"/>
        <c:minorUnit val="2"/>
      </c:valAx>
      <c:valAx>
        <c:axId val="547283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197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26/05/2025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232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2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14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60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944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22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Nessuna differenza sostanziale tra configurazioni: leggermente migliore TPB 32.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Impossibile usare TPB 1024 in quanto il compilatore, vedendo che filter è float, tenta di ottimizzare l'accesso mettendolo tutto nei registri.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Con 1024 TPB si supera ampiamente il limite di registri per blocco, quindi l'esecuzione termina prematuramente.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Questo non accadeva nella V1 quando filter era double in quanto il compilatore lo allocava direttamente nello stack locale.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Per rendere possibili i test con TPB 1024 si fa uso di questo comando di compilazione: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-&gt;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nvcc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-g -G -o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main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mainV2.cu -DTHREADS_PER_BLOCK=1024 -DTEST_TPB -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maxrregcount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=48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 modo tale da evitare che il compilatore allochi tutto nei registri.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Infatti facendo così le prestazioni con TPB 1024 sono peggiori.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614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367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474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This indicates frequent </a:t>
            </a:r>
            <a:r>
              <a:rPr lang="en-US" b="1" dirty="0"/>
              <a:t>memory stalls</a:t>
            </a:r>
            <a:r>
              <a:rPr lang="en-US" dirty="0"/>
              <a:t> due to non-contiguous access to image data.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46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Nessuna differenza sostanziale tra configurazioni: leggermente migliore TPB 32.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Impossibile usare TPB 1024 in quanto il compilatore, vedendo che filter è float, tenta di ottimizzare l'accesso mettendolo tutto nei registri.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Con 1024 TPB si supera ampiamente il limite di registri per blocco, quindi l'esecuzione termina prematuramente.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Questo non accadeva nella V1 quando filter era double in quanto il compilatore lo allocava direttamente nello stack locale.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Per rendere possibili i test con TPB 1024 si fa uso di questo comando di compilazione: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-&gt;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nvcc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-g -G -o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main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mainV2.cu -DTHREADS_PER_BLOCK=1024 -DTEST_TPB -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maxrregcount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=48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 modo tale da evitare che il compilatore allochi tutto nei registri.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Infatti facendo così le prestazioni con TPB 1024 sono peggiori.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21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983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This indicates frequent </a:t>
            </a:r>
            <a:r>
              <a:rPr lang="en-US" b="1" dirty="0"/>
              <a:t>memory stalls</a:t>
            </a:r>
            <a:r>
              <a:rPr lang="en-US" dirty="0"/>
              <a:t> due to non-contiguous access to image data.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586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This indicates frequent </a:t>
            </a:r>
            <a:r>
              <a:rPr lang="en-US" b="1" dirty="0"/>
              <a:t>memory stalls</a:t>
            </a:r>
            <a:r>
              <a:rPr lang="en-US" dirty="0"/>
              <a:t> due to non-contiguous access to image data.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782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79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1823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940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Nessuna differenza sostanziale tra configurazioni: leggermente migliore TPB 32.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Impossibile usare TPB 1024 in quanto il compilatore, vedendo che filter è float, tenta di ottimizzare l'accesso mettendolo tutto nei registri.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Con 1024 TPB si supera ampiamente il limite di registri per blocco, quindi l'esecuzione termina prematuramente.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Questo non accadeva nella V1 quando filter era double in quanto il compilatore lo allocava direttamente nello stack locale.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Per rendere possibili i test con TPB 1024 si fa uso di questo comando di compilazione: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-&gt;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nvcc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-g -G -o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main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mainV2.cu -DTHREADS_PER_BLOCK=1024 -DTEST_TPB -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maxrregcount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=48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 modo tale da evitare che il compilatore allochi tutto nei registri.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Infatti facendo così le prestazioni con TPB 1024 sono peggiori.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6653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9886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00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75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15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91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04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0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il test ha mostrato che la configurazione TPB migliore è 32.</a:t>
            </a:r>
            <a:br>
              <a:rPr lang="it-IT" dirty="0"/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il motivo è che essendo i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threads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completamente indipendenti, si preferisce la larghezza del blocco minore in modo tale da distribuire meglio i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warp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totali tra tutti gli Streaming Multiprocessor.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19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4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26/05/2025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26/05/2025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26/05/2025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26/05/2025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26/05/2025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26/05/2025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26/05/2025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26/05/2025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26/05/2025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26/05/2025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26/05/2025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26/05/2025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15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1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16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8.png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0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3EAE1-15E1-4B36-8D0A-4EBC2D72F990}"/>
              </a:ext>
            </a:extLst>
          </p:cNvPr>
          <p:cNvSpPr txBox="1"/>
          <p:nvPr/>
        </p:nvSpPr>
        <p:spPr>
          <a:xfrm>
            <a:off x="3456815" y="2798058"/>
            <a:ext cx="52783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Custom Gaussian Blur</a:t>
            </a:r>
          </a:p>
          <a:p>
            <a:pPr algn="ctr"/>
            <a:r>
              <a:rPr lang="en-US" sz="3200" dirty="0"/>
              <a:t>Controlled by a Blur Map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815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691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Parallelization Strategy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7" y="1339562"/>
            <a:ext cx="5341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input images are flattened</a:t>
            </a:r>
            <a:r>
              <a:rPr lang="en-US" dirty="0"/>
              <a:t> into a single sequence of rows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number of rows is divided </a:t>
            </a:r>
            <a:r>
              <a:rPr lang="en-US" b="1" dirty="0"/>
              <a:t>evenly among available threads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Each thread</a:t>
            </a:r>
            <a:r>
              <a:rPr lang="en-US" dirty="0"/>
              <a:t> is assigned a specific </a:t>
            </a:r>
            <a:r>
              <a:rPr lang="en-US" b="1" dirty="0"/>
              <a:t>range of consecutive rows</a:t>
            </a:r>
            <a:r>
              <a:rPr lang="en-US" dirty="0"/>
              <a:t> to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with </a:t>
            </a:r>
            <a:r>
              <a:rPr lang="en-US" b="1" dirty="0"/>
              <a:t>two 6×6 images</a:t>
            </a:r>
            <a:r>
              <a:rPr lang="en-US" dirty="0"/>
              <a:t> (12 rows total) and </a:t>
            </a:r>
            <a:r>
              <a:rPr lang="en-US" b="1" dirty="0"/>
              <a:t>3 threads</a:t>
            </a:r>
            <a:r>
              <a:rPr lang="en-US" dirty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processes </a:t>
            </a:r>
            <a:r>
              <a:rPr lang="en-US" b="1" dirty="0"/>
              <a:t>4 rows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Thread 0</a:t>
            </a:r>
            <a:r>
              <a:rPr lang="en-US" dirty="0"/>
              <a:t> handles </a:t>
            </a:r>
            <a:r>
              <a:rPr lang="en-US" b="1" dirty="0"/>
              <a:t>rows 0–3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Thread 1</a:t>
            </a:r>
            <a:r>
              <a:rPr lang="en-US" dirty="0"/>
              <a:t> handles </a:t>
            </a:r>
            <a:r>
              <a:rPr lang="en-US" b="1" dirty="0"/>
              <a:t>rows 4–7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Thread 2</a:t>
            </a:r>
            <a:r>
              <a:rPr lang="en-US" dirty="0"/>
              <a:t> handles </a:t>
            </a:r>
            <a:r>
              <a:rPr lang="en-US" b="1" dirty="0"/>
              <a:t>rows 8–11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73F01A-2217-4915-900F-D88E53922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03" y="1224752"/>
            <a:ext cx="2064282" cy="20642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4BC322C-AC26-4DED-A1BD-D9B6375E5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03" y="3828441"/>
            <a:ext cx="2064282" cy="2064282"/>
          </a:xfrm>
          <a:prstGeom prst="rect">
            <a:avLst/>
          </a:prstGeom>
        </p:spPr>
      </p:pic>
      <p:sp>
        <p:nvSpPr>
          <p:cNvPr id="12" name="Onda 2 11">
            <a:extLst>
              <a:ext uri="{FF2B5EF4-FFF2-40B4-BE49-F238E27FC236}">
                <a16:creationId xmlns:a16="http://schemas.microsoft.com/office/drawing/2014/main" id="{69935166-B7EF-4BB9-823D-1485C28E9473}"/>
              </a:ext>
            </a:extLst>
          </p:cNvPr>
          <p:cNvSpPr/>
          <p:nvPr/>
        </p:nvSpPr>
        <p:spPr>
          <a:xfrm>
            <a:off x="6699664" y="1624683"/>
            <a:ext cx="908220" cy="590558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14" name="Onda 2 13">
            <a:extLst>
              <a:ext uri="{FF2B5EF4-FFF2-40B4-BE49-F238E27FC236}">
                <a16:creationId xmlns:a16="http://schemas.microsoft.com/office/drawing/2014/main" id="{34F68436-0187-4632-8C7E-4076ADA4E049}"/>
              </a:ext>
            </a:extLst>
          </p:cNvPr>
          <p:cNvSpPr/>
          <p:nvPr/>
        </p:nvSpPr>
        <p:spPr>
          <a:xfrm>
            <a:off x="6699664" y="3233496"/>
            <a:ext cx="908220" cy="590558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6" name="Onda 2 15">
            <a:extLst>
              <a:ext uri="{FF2B5EF4-FFF2-40B4-BE49-F238E27FC236}">
                <a16:creationId xmlns:a16="http://schemas.microsoft.com/office/drawing/2014/main" id="{59800C7A-C6D1-446F-89FD-994DCEE03A5C}"/>
              </a:ext>
            </a:extLst>
          </p:cNvPr>
          <p:cNvSpPr/>
          <p:nvPr/>
        </p:nvSpPr>
        <p:spPr>
          <a:xfrm>
            <a:off x="6699664" y="4842310"/>
            <a:ext cx="908220" cy="590558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903A59-BACA-4330-8F36-15F9789A176B}"/>
              </a:ext>
            </a:extLst>
          </p:cNvPr>
          <p:cNvSpPr txBox="1"/>
          <p:nvPr/>
        </p:nvSpPr>
        <p:spPr>
          <a:xfrm>
            <a:off x="8293998" y="851025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 Image 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B84C8AD-890B-4659-B1F2-6D3BCB6B8ECB}"/>
              </a:ext>
            </a:extLst>
          </p:cNvPr>
          <p:cNvSpPr txBox="1"/>
          <p:nvPr/>
        </p:nvSpPr>
        <p:spPr>
          <a:xfrm>
            <a:off x="8293997" y="3457523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 Image 1</a:t>
            </a:r>
          </a:p>
        </p:txBody>
      </p:sp>
    </p:spTree>
    <p:extLst>
      <p:ext uri="{BB962C8B-B14F-4D97-AF65-F5344CB8AC3E}">
        <p14:creationId xmlns:p14="http://schemas.microsoft.com/office/powerpoint/2010/main" val="331801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860E6164-156D-42C9-AC25-323F029A4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932384"/>
              </p:ext>
            </p:extLst>
          </p:nvPr>
        </p:nvGraphicFramePr>
        <p:xfrm>
          <a:off x="2941048" y="1434580"/>
          <a:ext cx="6309901" cy="3988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57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it-IT" sz="3600" dirty="0" err="1"/>
              <a:t>Optimal</a:t>
            </a:r>
            <a:r>
              <a:rPr lang="it-IT" sz="3600" dirty="0"/>
              <a:t> Block Size Analysis</a:t>
            </a:r>
            <a:endParaRPr lang="en-US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744630" y="347831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32.007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744630" y="403475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16.006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836000" y="4477891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3.512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479928" y="3632203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479929" y="4188647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479928" y="4631780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2584410" y="340206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2584410" y="3960777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2584410" y="4408641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afico 35">
            <a:extLst>
              <a:ext uri="{FF2B5EF4-FFF2-40B4-BE49-F238E27FC236}">
                <a16:creationId xmlns:a16="http://schemas.microsoft.com/office/drawing/2014/main" id="{E2B3CEDD-FC74-757A-C57D-C15912C0F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662316"/>
              </p:ext>
            </p:extLst>
          </p:nvPr>
        </p:nvGraphicFramePr>
        <p:xfrm>
          <a:off x="2019299" y="1314450"/>
          <a:ext cx="8153395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93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46012" y="184132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1.013.898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685474" y="329100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508.320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685474" y="446006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101.287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3" y="1995216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3444898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3" y="4613958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765075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1702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90819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3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afico 35">
            <a:extLst>
              <a:ext uri="{FF2B5EF4-FFF2-40B4-BE49-F238E27FC236}">
                <a16:creationId xmlns:a16="http://schemas.microsoft.com/office/drawing/2014/main" id="{E2B3CEDD-FC74-757A-C57D-C15912C0F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274793"/>
              </p:ext>
            </p:extLst>
          </p:nvPr>
        </p:nvGraphicFramePr>
        <p:xfrm>
          <a:off x="2019299" y="1314450"/>
          <a:ext cx="8153395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93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B80ECA-7491-4181-BE2E-866C5C941702}"/>
              </a:ext>
            </a:extLst>
          </p:cNvPr>
          <p:cNvSpPr txBox="1"/>
          <p:nvPr/>
        </p:nvSpPr>
        <p:spPr>
          <a:xfrm>
            <a:off x="868215" y="1892541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4.149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9F80C7D-9F66-4A1E-B988-362ACED1A114}"/>
              </a:ext>
            </a:extLst>
          </p:cNvPr>
          <p:cNvSpPr txBox="1"/>
          <p:nvPr/>
        </p:nvSpPr>
        <p:spPr>
          <a:xfrm>
            <a:off x="868215" y="3322755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2.070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A3AE3DA-4763-49A2-9662-28A35D271E1F}"/>
              </a:ext>
            </a:extLst>
          </p:cNvPr>
          <p:cNvSpPr txBox="1"/>
          <p:nvPr/>
        </p:nvSpPr>
        <p:spPr>
          <a:xfrm>
            <a:off x="1007677" y="43949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508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7426EED-EA0E-49F0-9828-53583B103FE1}"/>
              </a:ext>
            </a:extLst>
          </p:cNvPr>
          <p:cNvCxnSpPr>
            <a:cxnSpLocks/>
          </p:cNvCxnSpPr>
          <p:nvPr/>
        </p:nvCxnSpPr>
        <p:spPr>
          <a:xfrm flipH="1">
            <a:off x="1512144" y="2046430"/>
            <a:ext cx="7500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61F8C2E-9B26-45DE-8AAE-3B2360E2A807}"/>
              </a:ext>
            </a:extLst>
          </p:cNvPr>
          <p:cNvCxnSpPr>
            <a:cxnSpLocks/>
          </p:cNvCxnSpPr>
          <p:nvPr/>
        </p:nvCxnSpPr>
        <p:spPr>
          <a:xfrm flipH="1">
            <a:off x="1512144" y="3476644"/>
            <a:ext cx="75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8B0E4DED-D77B-4410-AEFC-11D512A16C0E}"/>
              </a:ext>
            </a:extLst>
          </p:cNvPr>
          <p:cNvCxnSpPr>
            <a:cxnSpLocks/>
          </p:cNvCxnSpPr>
          <p:nvPr/>
        </p:nvCxnSpPr>
        <p:spPr>
          <a:xfrm flipH="1">
            <a:off x="1512144" y="4548797"/>
            <a:ext cx="7500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A7A0E79-5D60-434A-9857-761739D132AD}"/>
              </a:ext>
            </a:extLst>
          </p:cNvPr>
          <p:cNvSpPr txBox="1"/>
          <p:nvPr/>
        </p:nvSpPr>
        <p:spPr>
          <a:xfrm>
            <a:off x="1616625" y="1816289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F27EFF1-6BC3-410A-AD82-808DC915BBBA}"/>
              </a:ext>
            </a:extLst>
          </p:cNvPr>
          <p:cNvSpPr txBox="1"/>
          <p:nvPr/>
        </p:nvSpPr>
        <p:spPr>
          <a:xfrm>
            <a:off x="1616625" y="3248774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90B3AC3-9A7C-4453-B8BF-3447FBCE886E}"/>
              </a:ext>
            </a:extLst>
          </p:cNvPr>
          <p:cNvSpPr txBox="1"/>
          <p:nvPr/>
        </p:nvSpPr>
        <p:spPr>
          <a:xfrm>
            <a:off x="1616625" y="432565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C9ED8F2-5E1C-4D34-A71D-40907B0F4AD5}"/>
              </a:ext>
            </a:extLst>
          </p:cNvPr>
          <p:cNvCxnSpPr>
            <a:cxnSpLocks/>
          </p:cNvCxnSpPr>
          <p:nvPr/>
        </p:nvCxnSpPr>
        <p:spPr>
          <a:xfrm>
            <a:off x="6054067" y="3990639"/>
            <a:ext cx="0" cy="23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2F6826F-D929-4093-A4AC-B40959174C23}"/>
              </a:ext>
            </a:extLst>
          </p:cNvPr>
          <p:cNvSpPr txBox="1"/>
          <p:nvPr/>
        </p:nvSpPr>
        <p:spPr>
          <a:xfrm>
            <a:off x="10448923" y="38367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953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20E2D706-E283-4B2E-A105-F03FCF1084D9}"/>
              </a:ext>
            </a:extLst>
          </p:cNvPr>
          <p:cNvCxnSpPr>
            <a:cxnSpLocks/>
          </p:cNvCxnSpPr>
          <p:nvPr/>
        </p:nvCxnSpPr>
        <p:spPr>
          <a:xfrm flipH="1">
            <a:off x="6044544" y="3990639"/>
            <a:ext cx="4394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0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afico 27">
            <a:extLst>
              <a:ext uri="{FF2B5EF4-FFF2-40B4-BE49-F238E27FC236}">
                <a16:creationId xmlns:a16="http://schemas.microsoft.com/office/drawing/2014/main" id="{8C4057C4-19C8-4CC2-81CC-ED1DB7EB1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016296"/>
              </p:ext>
            </p:extLst>
          </p:nvPr>
        </p:nvGraphicFramePr>
        <p:xfrm>
          <a:off x="2019299" y="1314450"/>
          <a:ext cx="8153396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165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Speedup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DCA342C-C880-4126-95CC-CE41E57F7DE6}"/>
              </a:ext>
            </a:extLst>
          </p:cNvPr>
          <p:cNvCxnSpPr>
            <a:cxnSpLocks/>
          </p:cNvCxnSpPr>
          <p:nvPr/>
        </p:nvCxnSpPr>
        <p:spPr>
          <a:xfrm flipH="1">
            <a:off x="9891713" y="1861163"/>
            <a:ext cx="780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72DA31-FF8E-462F-B582-BB7772034676}"/>
              </a:ext>
            </a:extLst>
          </p:cNvPr>
          <p:cNvSpPr txBox="1"/>
          <p:nvPr/>
        </p:nvSpPr>
        <p:spPr>
          <a:xfrm>
            <a:off x="10172695" y="163102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D0CD8B4-4ADD-444B-9DE8-D063BA6C102D}"/>
              </a:ext>
            </a:extLst>
          </p:cNvPr>
          <p:cNvCxnSpPr>
            <a:cxnSpLocks/>
          </p:cNvCxnSpPr>
          <p:nvPr/>
        </p:nvCxnSpPr>
        <p:spPr>
          <a:xfrm flipH="1">
            <a:off x="9891713" y="2474941"/>
            <a:ext cx="78010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E97857-8297-41F6-9E42-3D2D872B6798}"/>
              </a:ext>
            </a:extLst>
          </p:cNvPr>
          <p:cNvSpPr txBox="1"/>
          <p:nvPr/>
        </p:nvSpPr>
        <p:spPr>
          <a:xfrm>
            <a:off x="10172695" y="224480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7AFCB0D-209C-4A37-8BDE-D55B5E6A8ED7}"/>
              </a:ext>
            </a:extLst>
          </p:cNvPr>
          <p:cNvCxnSpPr>
            <a:cxnSpLocks/>
          </p:cNvCxnSpPr>
          <p:nvPr/>
        </p:nvCxnSpPr>
        <p:spPr>
          <a:xfrm flipH="1">
            <a:off x="9891713" y="4318587"/>
            <a:ext cx="7801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5DC42D-02D7-4A0B-BD24-FC2B7053BBB4}"/>
              </a:ext>
            </a:extLst>
          </p:cNvPr>
          <p:cNvSpPr txBox="1"/>
          <p:nvPr/>
        </p:nvSpPr>
        <p:spPr>
          <a:xfrm>
            <a:off x="10172695" y="4088446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5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A3EFEB-29D9-4631-9D79-E660762EA742}"/>
              </a:ext>
            </a:extLst>
          </p:cNvPr>
          <p:cNvSpPr txBox="1"/>
          <p:nvPr/>
        </p:nvSpPr>
        <p:spPr>
          <a:xfrm>
            <a:off x="10705544" y="416469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202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F45F05F-84BD-4D1C-92F8-0A79DE14DC1A}"/>
              </a:ext>
            </a:extLst>
          </p:cNvPr>
          <p:cNvSpPr txBox="1"/>
          <p:nvPr/>
        </p:nvSpPr>
        <p:spPr>
          <a:xfrm>
            <a:off x="10705544" y="23210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847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F4F677C-37CA-4A7C-9F12-D3A74C194E5C}"/>
              </a:ext>
            </a:extLst>
          </p:cNvPr>
          <p:cNvSpPr txBox="1"/>
          <p:nvPr/>
        </p:nvSpPr>
        <p:spPr>
          <a:xfrm>
            <a:off x="10705544" y="16971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1063</a:t>
            </a:r>
          </a:p>
        </p:txBody>
      </p:sp>
    </p:spTree>
    <p:extLst>
      <p:ext uri="{BB962C8B-B14F-4D97-AF65-F5344CB8AC3E}">
        <p14:creationId xmlns:p14="http://schemas.microsoft.com/office/powerpoint/2010/main" val="29620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11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487710" y="2705725"/>
            <a:ext cx="7216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Image Throughput </a:t>
            </a:r>
            <a:r>
              <a:rPr lang="en-US" sz="4000" dirty="0"/>
              <a:t>at 2048 Blocks</a:t>
            </a:r>
          </a:p>
          <a:p>
            <a:pPr algn="ctr"/>
            <a:r>
              <a:rPr lang="en-US" sz="4000" dirty="0"/>
              <a:t>of 32 Threads </a:t>
            </a:r>
            <a:r>
              <a:rPr lang="it-IT" dirty="0"/>
              <a:t> </a:t>
            </a:r>
            <a:r>
              <a:rPr lang="it-IT" sz="4000" dirty="0">
                <a:highlight>
                  <a:srgbClr val="F8F8F8"/>
                </a:highlight>
              </a:rPr>
              <a:t>≈ </a:t>
            </a:r>
            <a:r>
              <a:rPr lang="it-IT" sz="4000" b="1" dirty="0">
                <a:solidFill>
                  <a:srgbClr val="FF0000"/>
                </a:solidFill>
                <a:highlight>
                  <a:srgbClr val="F8F8F8"/>
                </a:highlight>
              </a:rPr>
              <a:t>31</a:t>
            </a:r>
            <a:r>
              <a:rPr lang="it-IT" sz="4000" dirty="0">
                <a:highlight>
                  <a:srgbClr val="F8F8F8"/>
                </a:highlight>
              </a:rPr>
              <a:t> </a:t>
            </a:r>
            <a:r>
              <a:rPr lang="it-IT" sz="4000" dirty="0" err="1">
                <a:highlight>
                  <a:srgbClr val="F8F8F8"/>
                </a:highlight>
              </a:rPr>
              <a:t>img</a:t>
            </a:r>
            <a:r>
              <a:rPr lang="it-IT" sz="4000" dirty="0">
                <a:highlight>
                  <a:srgbClr val="F8F8F8"/>
                </a:highlight>
              </a:rPr>
              <a:t>/sec</a:t>
            </a:r>
            <a:endParaRPr lang="it-IT" sz="40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35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A21EB4-5B65-4830-9009-E1B9B2CD9543}"/>
              </a:ext>
            </a:extLst>
          </p:cNvPr>
          <p:cNvSpPr txBox="1"/>
          <p:nvPr/>
        </p:nvSpPr>
        <p:spPr>
          <a:xfrm>
            <a:off x="6654800" y="1166842"/>
            <a:ext cx="446434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fast_exp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x/k ∈ [0, 5]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Padé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(3,3)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base^k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p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85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to 2nd: </a:t>
            </a:r>
            <a:r>
              <a:rPr lang="it-IT" sz="3600" dirty="0" err="1"/>
              <a:t>Exponential</a:t>
            </a:r>
            <a:r>
              <a:rPr lang="it-IT" sz="3600" dirty="0"/>
              <a:t> </a:t>
            </a:r>
            <a:r>
              <a:rPr lang="it-IT" sz="3600" dirty="0" err="1"/>
              <a:t>Function</a:t>
            </a:r>
            <a:r>
              <a:rPr lang="it-IT" sz="3600" dirty="0"/>
              <a:t> for GPU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B312B9-00D2-4130-8533-2E7169F7680A}"/>
                  </a:ext>
                </a:extLst>
              </p:cNvPr>
              <p:cNvSpPr txBox="1"/>
              <p:nvPr/>
            </p:nvSpPr>
            <p:spPr>
              <a:xfrm>
                <a:off x="487986" y="1859339"/>
                <a:ext cx="464215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Custom </a:t>
                </a:r>
                <a:r>
                  <a:rPr lang="en-US" b="1" dirty="0"/>
                  <a:t>fast exponential function</a:t>
                </a:r>
                <a:r>
                  <a:rPr lang="en-US" dirty="0"/>
                  <a:t> worked well on </a:t>
                </a:r>
                <a:r>
                  <a:rPr lang="en-US" b="1" dirty="0"/>
                  <a:t>CPU</a:t>
                </a:r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Poor performance on </a:t>
                </a:r>
                <a:r>
                  <a:rPr lang="en-US" b="1" dirty="0"/>
                  <a:t>GPU</a:t>
                </a:r>
                <a:r>
                  <a:rPr lang="en-US" dirty="0"/>
                  <a:t>: strong </a:t>
                </a:r>
                <a:r>
                  <a:rPr lang="en-US" b="1" dirty="0"/>
                  <a:t>data dependency</a:t>
                </a:r>
                <a:r>
                  <a:rPr lang="en-US" dirty="0"/>
                  <a:t> between instructions</a:t>
                </a:r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custom approximation with </a:t>
                </a:r>
                <a:r>
                  <a:rPr lang="en-US" b="1" dirty="0"/>
                  <a:t>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𝐞𝐱𝐩𝐟</m:t>
                    </m:r>
                    <m:d>
                      <m:d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b="1" dirty="0"/>
                  <a:t>” </a:t>
                </a:r>
                <a:r>
                  <a:rPr lang="en-US" dirty="0"/>
                  <a:t>provided by </a:t>
                </a:r>
                <a:r>
                  <a:rPr lang="en-US" b="1" dirty="0"/>
                  <a:t>CUDA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CUDA’s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__</m:t>
                    </m:r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expf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” is </a:t>
                </a:r>
                <a:r>
                  <a:rPr lang="en-US" b="1" dirty="0"/>
                  <a:t>optimized</a:t>
                </a:r>
                <a:r>
                  <a:rPr lang="en-US" dirty="0"/>
                  <a:t> for </a:t>
                </a:r>
                <a:r>
                  <a:rPr lang="en-US" b="1" dirty="0"/>
                  <a:t>GPU</a:t>
                </a:r>
                <a:r>
                  <a:rPr lang="en-US" dirty="0"/>
                  <a:t> </a:t>
                </a:r>
                <a:r>
                  <a:rPr lang="en-US" b="1" dirty="0"/>
                  <a:t>hardware</a:t>
                </a:r>
                <a:r>
                  <a:rPr lang="en-US" dirty="0"/>
                  <a:t> and highly </a:t>
                </a:r>
                <a:r>
                  <a:rPr lang="en-US" b="1" dirty="0"/>
                  <a:t>parallelizable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B312B9-00D2-4130-8533-2E7169F76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6" y="1859339"/>
                <a:ext cx="4642154" cy="3139321"/>
              </a:xfrm>
              <a:prstGeom prst="rect">
                <a:avLst/>
              </a:prstGeom>
              <a:blipFill>
                <a:blip r:embed="rId5"/>
                <a:stretch>
                  <a:fillRect l="-787" t="-971" b="-21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6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02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to 2nd: </a:t>
            </a:r>
            <a:r>
              <a:rPr lang="en-US" sz="3600" dirty="0"/>
              <a:t>From Rows to Pixel Strips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B312B9-00D2-4130-8533-2E7169F7680A}"/>
              </a:ext>
            </a:extLst>
          </p:cNvPr>
          <p:cNvSpPr txBox="1"/>
          <p:nvPr/>
        </p:nvSpPr>
        <p:spPr>
          <a:xfrm>
            <a:off x="487986" y="1859339"/>
            <a:ext cx="5074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Initially, </a:t>
            </a:r>
            <a:r>
              <a:rPr lang="en-US" b="1" dirty="0"/>
              <a:t>image rows</a:t>
            </a:r>
            <a:r>
              <a:rPr lang="en-US" dirty="0"/>
              <a:t> were statically assigned to </a:t>
            </a:r>
            <a:r>
              <a:rPr lang="en-US" b="1" dirty="0"/>
              <a:t>threads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caused </a:t>
            </a:r>
            <a:r>
              <a:rPr lang="en-US" b="1" dirty="0"/>
              <a:t>limited scalability</a:t>
            </a:r>
            <a:r>
              <a:rPr lang="en-US" dirty="0"/>
              <a:t>: number of threads ≤ number of </a:t>
            </a:r>
            <a:r>
              <a:rPr lang="en-US" b="1" dirty="0"/>
              <a:t>image rows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Switched to a more </a:t>
            </a:r>
            <a:r>
              <a:rPr lang="en-US" b="1" dirty="0"/>
              <a:t>fine-grained</a:t>
            </a:r>
            <a:r>
              <a:rPr lang="en-US" dirty="0"/>
              <a:t> assignment based on </a:t>
            </a:r>
            <a:r>
              <a:rPr lang="en-US" b="1" dirty="0"/>
              <a:t>contiguous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Now, workload is split per </a:t>
            </a:r>
            <a:r>
              <a:rPr lang="en-US" b="1" dirty="0"/>
              <a:t>pixel strip</a:t>
            </a:r>
            <a:r>
              <a:rPr lang="en-US" dirty="0"/>
              <a:t>, enabling </a:t>
            </a:r>
            <a:r>
              <a:rPr lang="en-US" b="1" dirty="0"/>
              <a:t>more threads</a:t>
            </a:r>
            <a:r>
              <a:rPr lang="en-US" dirty="0"/>
              <a:t> and </a:t>
            </a:r>
            <a:r>
              <a:rPr lang="en-US" b="1" dirty="0"/>
              <a:t>better parallelism</a:t>
            </a:r>
          </a:p>
        </p:txBody>
      </p:sp>
      <p:sp>
        <p:nvSpPr>
          <p:cNvPr id="16" name="Onda 2 15">
            <a:extLst>
              <a:ext uri="{FF2B5EF4-FFF2-40B4-BE49-F238E27FC236}">
                <a16:creationId xmlns:a16="http://schemas.microsoft.com/office/drawing/2014/main" id="{7FF57E04-149F-4782-849B-56D656E3DC41}"/>
              </a:ext>
            </a:extLst>
          </p:cNvPr>
          <p:cNvSpPr/>
          <p:nvPr/>
        </p:nvSpPr>
        <p:spPr>
          <a:xfrm>
            <a:off x="6350942" y="2668261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19" name="Onda 2 18">
            <a:extLst>
              <a:ext uri="{FF2B5EF4-FFF2-40B4-BE49-F238E27FC236}">
                <a16:creationId xmlns:a16="http://schemas.microsoft.com/office/drawing/2014/main" id="{CA76B198-004E-44C1-8B62-13551BDD042D}"/>
              </a:ext>
            </a:extLst>
          </p:cNvPr>
          <p:cNvSpPr/>
          <p:nvPr/>
        </p:nvSpPr>
        <p:spPr>
          <a:xfrm>
            <a:off x="6350942" y="3075921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20" name="Onda 2 19">
            <a:extLst>
              <a:ext uri="{FF2B5EF4-FFF2-40B4-BE49-F238E27FC236}">
                <a16:creationId xmlns:a16="http://schemas.microsoft.com/office/drawing/2014/main" id="{9A83DDBD-10B6-401F-B212-56F09E38E408}"/>
              </a:ext>
            </a:extLst>
          </p:cNvPr>
          <p:cNvSpPr/>
          <p:nvPr/>
        </p:nvSpPr>
        <p:spPr>
          <a:xfrm>
            <a:off x="6350942" y="3483581"/>
            <a:ext cx="542314" cy="342345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100B28-2A0D-44EC-8D09-01EB9F7A8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49" y="2624939"/>
            <a:ext cx="1244311" cy="124431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4F4EE83-1E9C-4F34-A9FD-8EF7D0F80631}"/>
              </a:ext>
            </a:extLst>
          </p:cNvPr>
          <p:cNvSpPr txBox="1"/>
          <p:nvPr/>
        </p:nvSpPr>
        <p:spPr>
          <a:xfrm>
            <a:off x="6267204" y="3993726"/>
            <a:ext cx="23440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dirty="0" err="1"/>
              <a:t>Rows</a:t>
            </a:r>
            <a:r>
              <a:rPr lang="it-IT" sz="1600" b="1" dirty="0"/>
              <a:t> </a:t>
            </a:r>
            <a:r>
              <a:rPr lang="it-IT" sz="1600" b="1" dirty="0" err="1"/>
              <a:t>assignment</a:t>
            </a:r>
            <a:endParaRPr lang="it-IT" sz="1600" b="1" dirty="0"/>
          </a:p>
          <a:p>
            <a:pPr algn="ctr"/>
            <a:r>
              <a:rPr lang="it-IT" sz="1600" dirty="0"/>
              <a:t>No more </a:t>
            </a:r>
            <a:r>
              <a:rPr lang="it-IT" sz="1600" dirty="0" err="1"/>
              <a:t>than</a:t>
            </a:r>
            <a:r>
              <a:rPr lang="it-IT" sz="1600" dirty="0"/>
              <a:t> 3 </a:t>
            </a:r>
            <a:r>
              <a:rPr lang="it-IT" sz="1600" dirty="0" err="1"/>
              <a:t>threads</a:t>
            </a:r>
            <a:endParaRPr lang="it-IT" sz="1600" dirty="0"/>
          </a:p>
        </p:txBody>
      </p:sp>
      <p:sp>
        <p:nvSpPr>
          <p:cNvPr id="23" name="Onda 2 22">
            <a:extLst>
              <a:ext uri="{FF2B5EF4-FFF2-40B4-BE49-F238E27FC236}">
                <a16:creationId xmlns:a16="http://schemas.microsoft.com/office/drawing/2014/main" id="{439CD93C-C5DD-45BF-9066-D150FE0DAF57}"/>
              </a:ext>
            </a:extLst>
          </p:cNvPr>
          <p:cNvSpPr/>
          <p:nvPr/>
        </p:nvSpPr>
        <p:spPr>
          <a:xfrm>
            <a:off x="9081456" y="2668261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24" name="Onda 2 23">
            <a:extLst>
              <a:ext uri="{FF2B5EF4-FFF2-40B4-BE49-F238E27FC236}">
                <a16:creationId xmlns:a16="http://schemas.microsoft.com/office/drawing/2014/main" id="{7710068E-47DF-43CF-8337-D9D50946F81B}"/>
              </a:ext>
            </a:extLst>
          </p:cNvPr>
          <p:cNvSpPr/>
          <p:nvPr/>
        </p:nvSpPr>
        <p:spPr>
          <a:xfrm>
            <a:off x="9081456" y="3075921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25" name="Onda 2 24">
            <a:extLst>
              <a:ext uri="{FF2B5EF4-FFF2-40B4-BE49-F238E27FC236}">
                <a16:creationId xmlns:a16="http://schemas.microsoft.com/office/drawing/2014/main" id="{1797B89B-B3C2-4F11-AF31-87A770F811C4}"/>
              </a:ext>
            </a:extLst>
          </p:cNvPr>
          <p:cNvSpPr/>
          <p:nvPr/>
        </p:nvSpPr>
        <p:spPr>
          <a:xfrm>
            <a:off x="9081456" y="3483581"/>
            <a:ext cx="542314" cy="342345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2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603A6F4-E56D-4C9B-B188-685730DAD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9863" y="2624939"/>
            <a:ext cx="1244311" cy="1244311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73747BF-0298-4875-900C-DBE2102CB852}"/>
              </a:ext>
            </a:extLst>
          </p:cNvPr>
          <p:cNvSpPr txBox="1"/>
          <p:nvPr/>
        </p:nvSpPr>
        <p:spPr>
          <a:xfrm>
            <a:off x="8997718" y="3993726"/>
            <a:ext cx="23440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dirty="0"/>
              <a:t>Pixels </a:t>
            </a:r>
            <a:r>
              <a:rPr lang="it-IT" sz="1600" b="1" dirty="0" err="1"/>
              <a:t>assignment</a:t>
            </a:r>
            <a:endParaRPr lang="it-IT" sz="1600" b="1" dirty="0"/>
          </a:p>
          <a:p>
            <a:pPr algn="ctr"/>
            <a:r>
              <a:rPr lang="it-IT" sz="1600" dirty="0"/>
              <a:t>Up to 9 </a:t>
            </a:r>
            <a:r>
              <a:rPr lang="it-IT" sz="1600" dirty="0" err="1"/>
              <a:t>threads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808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2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to 2nd: </a:t>
            </a:r>
            <a:r>
              <a:rPr lang="en-US" sz="3600" dirty="0"/>
              <a:t>From </a:t>
            </a:r>
            <a:r>
              <a:rPr lang="it-IT" sz="3600" dirty="0"/>
              <a:t>Double to Float</a:t>
            </a:r>
            <a:endParaRPr lang="en-US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C27E42-6D89-4E92-B36E-89B33CBE2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4363" y="1142681"/>
            <a:ext cx="8783274" cy="457263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7533217-7971-4939-A35B-75B6EF567DD6}"/>
              </a:ext>
            </a:extLst>
          </p:cNvPr>
          <p:cNvSpPr/>
          <p:nvPr/>
        </p:nvSpPr>
        <p:spPr>
          <a:xfrm>
            <a:off x="1704363" y="3390900"/>
            <a:ext cx="7784103" cy="288131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BE04C3F-4F31-44DD-84E6-8F4D9300380A}"/>
              </a:ext>
            </a:extLst>
          </p:cNvPr>
          <p:cNvSpPr/>
          <p:nvPr/>
        </p:nvSpPr>
        <p:spPr>
          <a:xfrm>
            <a:off x="1704363" y="5113229"/>
            <a:ext cx="7784103" cy="288131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73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2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to 2nd: </a:t>
            </a:r>
            <a:r>
              <a:rPr lang="en-US" sz="3600" dirty="0"/>
              <a:t>From </a:t>
            </a:r>
            <a:r>
              <a:rPr lang="it-IT" sz="3600" dirty="0"/>
              <a:t>Double to Float</a:t>
            </a:r>
            <a:endParaRPr lang="en-US" sz="3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849FF9-B0DD-4194-BAC6-ED73ACC05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58" y="1809749"/>
            <a:ext cx="9672683" cy="32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magine 32">
            <a:extLst>
              <a:ext uri="{FF2B5EF4-FFF2-40B4-BE49-F238E27FC236}">
                <a16:creationId xmlns:a16="http://schemas.microsoft.com/office/drawing/2014/main" id="{826B3907-F2B6-451B-8193-81073A90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19" y="665946"/>
            <a:ext cx="2036909" cy="2036909"/>
          </a:xfrm>
          <a:prstGeom prst="rect">
            <a:avLst/>
          </a:prstGeom>
        </p:spPr>
      </p:pic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247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 Idea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420511"/>
            <a:ext cx="5193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an image </a:t>
            </a:r>
            <a:r>
              <a:rPr lang="en-US" b="1" dirty="0"/>
              <a:t>based on a control map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only selected areas of the image and </a:t>
            </a:r>
            <a:r>
              <a:rPr lang="en-US" b="1" dirty="0"/>
              <a:t>modulate brightness</a:t>
            </a:r>
            <a:r>
              <a:rPr lang="en-US" dirty="0"/>
              <a:t> depending on pixel values in the map: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282CC9-1EB2-4616-9A22-FFDB87F64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73" y="665947"/>
            <a:ext cx="2036909" cy="20369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D69D45-60D9-401F-AC9E-FAB86E9E2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5972" y="665946"/>
            <a:ext cx="2036909" cy="2036909"/>
          </a:xfrm>
          <a:prstGeom prst="rect">
            <a:avLst/>
          </a:prstGeom>
        </p:spPr>
      </p:pic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FDCA0B4F-0FD2-4109-B3AE-B057ACE874D8}"/>
              </a:ext>
            </a:extLst>
          </p:cNvPr>
          <p:cNvSpPr/>
          <p:nvPr/>
        </p:nvSpPr>
        <p:spPr>
          <a:xfrm>
            <a:off x="8707110" y="1573304"/>
            <a:ext cx="309282" cy="32273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3508DA48-9F65-4013-A8D0-137241D22491}"/>
              </a:ext>
            </a:extLst>
          </p:cNvPr>
          <p:cNvSpPr/>
          <p:nvPr/>
        </p:nvSpPr>
        <p:spPr>
          <a:xfrm>
            <a:off x="8707110" y="2897839"/>
            <a:ext cx="309282" cy="685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00A269C-353B-410D-B0AF-74C18B9ED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3296" y="3783888"/>
            <a:ext cx="2036909" cy="2036909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069D79D-A5B9-489D-BEE9-31370AE95D7D}"/>
              </a:ext>
            </a:extLst>
          </p:cNvPr>
          <p:cNvSpPr/>
          <p:nvPr/>
        </p:nvSpPr>
        <p:spPr>
          <a:xfrm>
            <a:off x="887441" y="3253684"/>
            <a:ext cx="543700" cy="3319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A5BE933-6194-4300-9852-3AF6C9CDC66A}"/>
              </a:ext>
            </a:extLst>
          </p:cNvPr>
          <p:cNvSpPr/>
          <p:nvPr/>
        </p:nvSpPr>
        <p:spPr>
          <a:xfrm>
            <a:off x="887441" y="3858234"/>
            <a:ext cx="548724" cy="17713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rgbClr val="7F7F7F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5C815F-4D44-44B2-A372-855ADEE2426E}"/>
              </a:ext>
            </a:extLst>
          </p:cNvPr>
          <p:cNvSpPr txBox="1"/>
          <p:nvPr/>
        </p:nvSpPr>
        <p:spPr>
          <a:xfrm>
            <a:off x="887441" y="3857259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A69BEAE-4498-4E63-87D5-495719C77A1F}"/>
              </a:ext>
            </a:extLst>
          </p:cNvPr>
          <p:cNvSpPr txBox="1"/>
          <p:nvPr/>
        </p:nvSpPr>
        <p:spPr>
          <a:xfrm>
            <a:off x="887441" y="5229673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3F71C65-5BCC-4A54-BC8F-BD48EEB151D2}"/>
              </a:ext>
            </a:extLst>
          </p:cNvPr>
          <p:cNvSpPr txBox="1"/>
          <p:nvPr/>
        </p:nvSpPr>
        <p:spPr>
          <a:xfrm>
            <a:off x="886666" y="4554702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FE7FF74-5345-402B-83E8-7D32F29B6459}"/>
              </a:ext>
            </a:extLst>
          </p:cNvPr>
          <p:cNvSpPr txBox="1"/>
          <p:nvPr/>
        </p:nvSpPr>
        <p:spPr>
          <a:xfrm>
            <a:off x="2068077" y="3228832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leave</a:t>
            </a:r>
            <a:r>
              <a:rPr lang="it-IT" dirty="0"/>
              <a:t> pixel </a:t>
            </a:r>
            <a:r>
              <a:rPr lang="it-IT" b="1" dirty="0" err="1"/>
              <a:t>unchanged</a:t>
            </a:r>
            <a:endParaRPr lang="it-IT" dirty="0"/>
          </a:p>
        </p:txBody>
      </p:sp>
      <p:sp>
        <p:nvSpPr>
          <p:cNvPr id="26" name="Freccia in su 25">
            <a:extLst>
              <a:ext uri="{FF2B5EF4-FFF2-40B4-BE49-F238E27FC236}">
                <a16:creationId xmlns:a16="http://schemas.microsoft.com/office/drawing/2014/main" id="{91B073D3-47D0-4E41-8559-DCE7B02AC5B5}"/>
              </a:ext>
            </a:extLst>
          </p:cNvPr>
          <p:cNvSpPr/>
          <p:nvPr/>
        </p:nvSpPr>
        <p:spPr>
          <a:xfrm rot="5400000">
            <a:off x="1724811" y="3255433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91EFE8-19BE-4340-8ED4-78A078C3249E}"/>
              </a:ext>
            </a:extLst>
          </p:cNvPr>
          <p:cNvSpPr txBox="1"/>
          <p:nvPr/>
        </p:nvSpPr>
        <p:spPr>
          <a:xfrm>
            <a:off x="2068077" y="3857259"/>
            <a:ext cx="44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increase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28" name="Freccia in su 27">
            <a:extLst>
              <a:ext uri="{FF2B5EF4-FFF2-40B4-BE49-F238E27FC236}">
                <a16:creationId xmlns:a16="http://schemas.microsoft.com/office/drawing/2014/main" id="{ABE13117-EE95-40E9-93CE-051909F5A421}"/>
              </a:ext>
            </a:extLst>
          </p:cNvPr>
          <p:cNvSpPr/>
          <p:nvPr/>
        </p:nvSpPr>
        <p:spPr>
          <a:xfrm rot="5400000">
            <a:off x="1724811" y="3883860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8EB7F71-0BAA-40C4-9D8C-8EF897E7774A}"/>
              </a:ext>
            </a:extLst>
          </p:cNvPr>
          <p:cNvSpPr txBox="1"/>
          <p:nvPr/>
        </p:nvSpPr>
        <p:spPr>
          <a:xfrm>
            <a:off x="2068077" y="4542333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keep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8A4AE2F2-772D-4896-A750-C10594F5ACEA}"/>
              </a:ext>
            </a:extLst>
          </p:cNvPr>
          <p:cNvSpPr/>
          <p:nvPr/>
        </p:nvSpPr>
        <p:spPr>
          <a:xfrm rot="5400000">
            <a:off x="1724811" y="4568934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3F66FD5-FE18-4387-8881-1C997988D7BE}"/>
              </a:ext>
            </a:extLst>
          </p:cNvPr>
          <p:cNvSpPr txBox="1"/>
          <p:nvPr/>
        </p:nvSpPr>
        <p:spPr>
          <a:xfrm>
            <a:off x="2068077" y="5217511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reduce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2" name="Freccia in su 31">
            <a:extLst>
              <a:ext uri="{FF2B5EF4-FFF2-40B4-BE49-F238E27FC236}">
                <a16:creationId xmlns:a16="http://schemas.microsoft.com/office/drawing/2014/main" id="{BAA24F43-F847-4552-89D2-AC07078F26BB}"/>
              </a:ext>
            </a:extLst>
          </p:cNvPr>
          <p:cNvSpPr/>
          <p:nvPr/>
        </p:nvSpPr>
        <p:spPr>
          <a:xfrm rot="5400000">
            <a:off x="1724811" y="5244112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BA7BB5F-CFCF-48FF-AE15-4FF09A7234B6}"/>
              </a:ext>
            </a:extLst>
          </p:cNvPr>
          <p:cNvSpPr txBox="1"/>
          <p:nvPr/>
        </p:nvSpPr>
        <p:spPr>
          <a:xfrm>
            <a:off x="9388179" y="2738345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4D6C7A7-3C9E-4F06-8A1D-17BEEE360787}"/>
              </a:ext>
            </a:extLst>
          </p:cNvPr>
          <p:cNvSpPr txBox="1"/>
          <p:nvPr/>
        </p:nvSpPr>
        <p:spPr>
          <a:xfrm>
            <a:off x="7181925" y="2740703"/>
            <a:ext cx="694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Image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580673F-BDC1-4510-BF0D-B55E0E5440A3}"/>
              </a:ext>
            </a:extLst>
          </p:cNvPr>
          <p:cNvSpPr txBox="1"/>
          <p:nvPr/>
        </p:nvSpPr>
        <p:spPr>
          <a:xfrm>
            <a:off x="8471260" y="5853499"/>
            <a:ext cx="780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76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30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Output Check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E4A328-59C6-4D3A-B18E-7C1A485A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2156" y="1645840"/>
            <a:ext cx="3566320" cy="3566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0215C2-49AC-4646-BF74-274ABF77F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215" y="1645840"/>
            <a:ext cx="3566320" cy="3566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C2B025-947A-47FB-82EC-7DBD5221BFF2}"/>
              </a:ext>
            </a:extLst>
          </p:cNvPr>
          <p:cNvSpPr txBox="1"/>
          <p:nvPr/>
        </p:nvSpPr>
        <p:spPr>
          <a:xfrm>
            <a:off x="2838279" y="5212160"/>
            <a:ext cx="15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1st Version Output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1302CA-A448-47EF-9A86-0658D2E9D316}"/>
              </a:ext>
            </a:extLst>
          </p:cNvPr>
          <p:cNvSpPr txBox="1"/>
          <p:nvPr/>
        </p:nvSpPr>
        <p:spPr>
          <a:xfrm>
            <a:off x="7894487" y="5212159"/>
            <a:ext cx="161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2nd Version Output</a:t>
            </a:r>
          </a:p>
        </p:txBody>
      </p:sp>
    </p:spTree>
    <p:extLst>
      <p:ext uri="{BB962C8B-B14F-4D97-AF65-F5344CB8AC3E}">
        <p14:creationId xmlns:p14="http://schemas.microsoft.com/office/powerpoint/2010/main" val="190622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30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Output Check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E4A328-59C6-4D3A-B18E-7C1A485A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2156" y="1645840"/>
            <a:ext cx="3566320" cy="3566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0215C2-49AC-4646-BF74-274ABF77F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215" y="1645840"/>
            <a:ext cx="3566320" cy="3566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C2B025-947A-47FB-82EC-7DBD5221BFF2}"/>
              </a:ext>
            </a:extLst>
          </p:cNvPr>
          <p:cNvSpPr txBox="1"/>
          <p:nvPr/>
        </p:nvSpPr>
        <p:spPr>
          <a:xfrm>
            <a:off x="2838279" y="5212160"/>
            <a:ext cx="15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1st Version Output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1302CA-A448-47EF-9A86-0658D2E9D316}"/>
              </a:ext>
            </a:extLst>
          </p:cNvPr>
          <p:cNvSpPr txBox="1"/>
          <p:nvPr/>
        </p:nvSpPr>
        <p:spPr>
          <a:xfrm>
            <a:off x="7894487" y="5212159"/>
            <a:ext cx="161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2nd Version Output</a:t>
            </a:r>
          </a:p>
        </p:txBody>
      </p:sp>
    </p:spTree>
    <p:extLst>
      <p:ext uri="{BB962C8B-B14F-4D97-AF65-F5344CB8AC3E}">
        <p14:creationId xmlns:p14="http://schemas.microsoft.com/office/powerpoint/2010/main" val="379600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1FAB2967-066D-4E15-A02B-406B2E19B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161590"/>
              </p:ext>
            </p:extLst>
          </p:nvPr>
        </p:nvGraphicFramePr>
        <p:xfrm>
          <a:off x="2941049" y="1434580"/>
          <a:ext cx="6309900" cy="398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73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it-IT" sz="3600" dirty="0" err="1"/>
              <a:t>Optimal</a:t>
            </a:r>
            <a:r>
              <a:rPr lang="it-IT" sz="3600" dirty="0"/>
              <a:t> Block Size Analysis</a:t>
            </a:r>
            <a:endParaRPr lang="en-US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744630" y="296558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17.452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836000" y="3780959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8.756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836000" y="4437298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1.781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479928" y="3119476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479929" y="3934848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479928" y="4591187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2584410" y="2889335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2584410" y="370697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2584410" y="436804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12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afico 27">
            <a:extLst>
              <a:ext uri="{FF2B5EF4-FFF2-40B4-BE49-F238E27FC236}">
                <a16:creationId xmlns:a16="http://schemas.microsoft.com/office/drawing/2014/main" id="{1FF4EB37-67B4-4D9C-8828-B886BE5D0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073220"/>
              </p:ext>
            </p:extLst>
          </p:nvPr>
        </p:nvGraphicFramePr>
        <p:xfrm>
          <a:off x="2019300" y="1314450"/>
          <a:ext cx="8153396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9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429071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1.013.898</a:t>
            </a:r>
            <a:r>
              <a:rPr lang="it-IT" sz="1400" dirty="0"/>
              <a:t> 359.135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685760" y="2208616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508.320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268.699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685759" y="4062355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101.287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53.463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3" y="1801396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2585819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3" y="4438266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571255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2357949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215127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59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afico 27">
            <a:extLst>
              <a:ext uri="{FF2B5EF4-FFF2-40B4-BE49-F238E27FC236}">
                <a16:creationId xmlns:a16="http://schemas.microsoft.com/office/drawing/2014/main" id="{1FF4EB37-67B4-4D9C-8828-B886BE5D0167}"/>
              </a:ext>
            </a:extLst>
          </p:cNvPr>
          <p:cNvGraphicFramePr>
            <a:graphicFrameLocks/>
          </p:cNvGraphicFramePr>
          <p:nvPr/>
        </p:nvGraphicFramePr>
        <p:xfrm>
          <a:off x="2019300" y="1314450"/>
          <a:ext cx="8153396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9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8583664" y="4134101"/>
            <a:ext cx="0" cy="23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E73A15-F42D-4132-A5C2-4D8260CFA7DA}"/>
              </a:ext>
            </a:extLst>
          </p:cNvPr>
          <p:cNvSpPr txBox="1"/>
          <p:nvPr/>
        </p:nvSpPr>
        <p:spPr>
          <a:xfrm>
            <a:off x="10367702" y="39778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380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574142" y="4131708"/>
            <a:ext cx="1793560" cy="2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560706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4.149</a:t>
            </a:r>
            <a:r>
              <a:rPr lang="it-IT" sz="1400" dirty="0"/>
              <a:t> 2.153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868502" y="3059009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2.070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1.065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007962" y="4230528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508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214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4" y="1933031"/>
            <a:ext cx="7548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3436212"/>
            <a:ext cx="75480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4" y="4606439"/>
            <a:ext cx="75480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70289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0834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8330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C1E9F16-295D-459F-93F1-C12A1B272D97}"/>
              </a:ext>
            </a:extLst>
          </p:cNvPr>
          <p:cNvCxnSpPr>
            <a:cxnSpLocks/>
          </p:cNvCxnSpPr>
          <p:nvPr/>
        </p:nvCxnSpPr>
        <p:spPr>
          <a:xfrm>
            <a:off x="6054109" y="3762376"/>
            <a:ext cx="0" cy="431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BC51B8-CEDE-440C-B5B4-1F12311CAF89}"/>
              </a:ext>
            </a:extLst>
          </p:cNvPr>
          <p:cNvSpPr txBox="1"/>
          <p:nvPr/>
        </p:nvSpPr>
        <p:spPr>
          <a:xfrm>
            <a:off x="10363200" y="3393008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953</a:t>
            </a:r>
          </a:p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498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D048483-EC3A-43B5-8529-476EA35B5D70}"/>
              </a:ext>
            </a:extLst>
          </p:cNvPr>
          <p:cNvCxnSpPr>
            <a:cxnSpLocks/>
          </p:cNvCxnSpPr>
          <p:nvPr/>
        </p:nvCxnSpPr>
        <p:spPr>
          <a:xfrm flipH="1">
            <a:off x="6044587" y="3762376"/>
            <a:ext cx="43186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3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840CBE05-7783-4A65-B0F4-37A0EE195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125718"/>
              </p:ext>
            </p:extLst>
          </p:nvPr>
        </p:nvGraphicFramePr>
        <p:xfrm>
          <a:off x="2019298" y="1314451"/>
          <a:ext cx="8153395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32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Speedup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DCA342C-C880-4126-95CC-CE41E57F7DE6}"/>
              </a:ext>
            </a:extLst>
          </p:cNvPr>
          <p:cNvCxnSpPr>
            <a:cxnSpLocks/>
          </p:cNvCxnSpPr>
          <p:nvPr/>
        </p:nvCxnSpPr>
        <p:spPr>
          <a:xfrm flipH="1">
            <a:off x="9852025" y="3102677"/>
            <a:ext cx="8197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72DA31-FF8E-462F-B582-BB7772034676}"/>
              </a:ext>
            </a:extLst>
          </p:cNvPr>
          <p:cNvSpPr txBox="1"/>
          <p:nvPr/>
        </p:nvSpPr>
        <p:spPr>
          <a:xfrm>
            <a:off x="10172695" y="2872536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D0CD8B4-4ADD-444B-9DE8-D063BA6C102D}"/>
              </a:ext>
            </a:extLst>
          </p:cNvPr>
          <p:cNvCxnSpPr>
            <a:cxnSpLocks/>
          </p:cNvCxnSpPr>
          <p:nvPr/>
        </p:nvCxnSpPr>
        <p:spPr>
          <a:xfrm flipH="1">
            <a:off x="9852025" y="2176295"/>
            <a:ext cx="8197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E97857-8297-41F6-9E42-3D2D872B6798}"/>
              </a:ext>
            </a:extLst>
          </p:cNvPr>
          <p:cNvSpPr txBox="1"/>
          <p:nvPr/>
        </p:nvSpPr>
        <p:spPr>
          <a:xfrm>
            <a:off x="10172695" y="1946154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7AFCB0D-209C-4A37-8BDE-D55B5E6A8ED7}"/>
              </a:ext>
            </a:extLst>
          </p:cNvPr>
          <p:cNvCxnSpPr>
            <a:cxnSpLocks/>
          </p:cNvCxnSpPr>
          <p:nvPr/>
        </p:nvCxnSpPr>
        <p:spPr>
          <a:xfrm flipH="1">
            <a:off x="9852025" y="1795206"/>
            <a:ext cx="81979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5DC42D-02D7-4A0B-BD24-FC2B7053BBB4}"/>
              </a:ext>
            </a:extLst>
          </p:cNvPr>
          <p:cNvSpPr txBox="1"/>
          <p:nvPr/>
        </p:nvSpPr>
        <p:spPr>
          <a:xfrm>
            <a:off x="10172695" y="1565065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5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A3EFEB-29D9-4631-9D79-E660762EA742}"/>
              </a:ext>
            </a:extLst>
          </p:cNvPr>
          <p:cNvSpPr txBox="1"/>
          <p:nvPr/>
        </p:nvSpPr>
        <p:spPr>
          <a:xfrm>
            <a:off x="10705544" y="16413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1630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F45F05F-84BD-4D1C-92F8-0A79DE14DC1A}"/>
              </a:ext>
            </a:extLst>
          </p:cNvPr>
          <p:cNvSpPr txBox="1"/>
          <p:nvPr/>
        </p:nvSpPr>
        <p:spPr>
          <a:xfrm>
            <a:off x="10705544" y="20224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1432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F4F677C-37CA-4A7C-9F12-D3A74C194E5C}"/>
              </a:ext>
            </a:extLst>
          </p:cNvPr>
          <p:cNvSpPr txBox="1"/>
          <p:nvPr/>
        </p:nvSpPr>
        <p:spPr>
          <a:xfrm>
            <a:off x="10705544" y="29386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945</a:t>
            </a:r>
          </a:p>
        </p:txBody>
      </p:sp>
    </p:spTree>
    <p:extLst>
      <p:ext uri="{BB962C8B-B14F-4D97-AF65-F5344CB8AC3E}">
        <p14:creationId xmlns:p14="http://schemas.microsoft.com/office/powerpoint/2010/main" val="260240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09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487710" y="2705725"/>
            <a:ext cx="7216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Image Throughput </a:t>
            </a:r>
            <a:r>
              <a:rPr lang="en-US" sz="4000" dirty="0"/>
              <a:t>at 8192 Blocks</a:t>
            </a:r>
          </a:p>
          <a:p>
            <a:pPr algn="ctr"/>
            <a:r>
              <a:rPr lang="en-US" sz="4000" dirty="0"/>
              <a:t>of 32 Threads </a:t>
            </a:r>
            <a:r>
              <a:rPr lang="it-IT" dirty="0"/>
              <a:t> </a:t>
            </a:r>
            <a:r>
              <a:rPr lang="it-IT" sz="4000" dirty="0">
                <a:highlight>
                  <a:srgbClr val="F8F8F8"/>
                </a:highlight>
              </a:rPr>
              <a:t>≈ </a:t>
            </a:r>
            <a:r>
              <a:rPr lang="it-IT" sz="4000" b="1" dirty="0">
                <a:solidFill>
                  <a:srgbClr val="FF0000"/>
                </a:solidFill>
                <a:highlight>
                  <a:srgbClr val="F8F8F8"/>
                </a:highlight>
              </a:rPr>
              <a:t>80</a:t>
            </a:r>
            <a:r>
              <a:rPr lang="it-IT" sz="4000" dirty="0">
                <a:highlight>
                  <a:srgbClr val="F8F8F8"/>
                </a:highlight>
              </a:rPr>
              <a:t> </a:t>
            </a:r>
            <a:r>
              <a:rPr lang="it-IT" sz="4000" dirty="0" err="1">
                <a:highlight>
                  <a:srgbClr val="F8F8F8"/>
                </a:highlight>
              </a:rPr>
              <a:t>img</a:t>
            </a:r>
            <a:r>
              <a:rPr lang="it-IT" sz="4000" dirty="0">
                <a:highlight>
                  <a:srgbClr val="F8F8F8"/>
                </a:highlight>
              </a:rPr>
              <a:t>/sec</a:t>
            </a:r>
            <a:endParaRPr lang="it-IT" sz="40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877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61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to 3rd: </a:t>
            </a:r>
            <a:r>
              <a:rPr lang="it-IT" sz="3600" dirty="0"/>
              <a:t>Memory Analysis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866B3-02CF-41F4-8503-095813BC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3" y="1340238"/>
            <a:ext cx="11344894" cy="204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0DAA1364-AFD7-4827-ADA2-05C11EBF7893}"/>
              </a:ext>
            </a:extLst>
          </p:cNvPr>
          <p:cNvSpPr/>
          <p:nvPr/>
        </p:nvSpPr>
        <p:spPr>
          <a:xfrm>
            <a:off x="423553" y="2430833"/>
            <a:ext cx="11344894" cy="288131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551C0D-581C-42FD-AD3D-941D1026B008}"/>
              </a:ext>
            </a:extLst>
          </p:cNvPr>
          <p:cNvSpPr txBox="1"/>
          <p:nvPr/>
        </p:nvSpPr>
        <p:spPr>
          <a:xfrm>
            <a:off x="487987" y="3684175"/>
            <a:ext cx="607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</a:t>
            </a:r>
            <a:r>
              <a:rPr lang="en-US" b="1" dirty="0"/>
              <a:t>10% of the time</a:t>
            </a:r>
            <a:r>
              <a:rPr lang="en-US" dirty="0"/>
              <a:t>, </a:t>
            </a:r>
            <a:r>
              <a:rPr lang="en-US" b="1" dirty="0"/>
              <a:t>warps</a:t>
            </a:r>
            <a:r>
              <a:rPr lang="en-US" dirty="0"/>
              <a:t> were in a </a:t>
            </a:r>
            <a:r>
              <a:rPr lang="en-US" b="1" dirty="0"/>
              <a:t>stalled</a:t>
            </a:r>
            <a:r>
              <a:rPr lang="en-US" dirty="0"/>
              <a:t> (inactive) </a:t>
            </a:r>
            <a:r>
              <a:rPr lang="en-US" b="1" dirty="0"/>
              <a:t>state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nsolas" panose="020B0609020204030204" pitchFamily="49" charset="0"/>
              </a:rPr>
              <a:t>gaussianBlur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dirty="0"/>
              <a:t>performs only mathematical operations → </a:t>
            </a:r>
            <a:r>
              <a:rPr lang="en-US" b="1" dirty="0"/>
              <a:t>no memory access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Possible</a:t>
            </a:r>
            <a:r>
              <a:rPr lang="it-IT" dirty="0"/>
              <a:t> cause of </a:t>
            </a:r>
            <a:r>
              <a:rPr lang="it-IT" dirty="0" err="1"/>
              <a:t>stalls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Heavy memory usage inside </a:t>
            </a:r>
            <a:r>
              <a:rPr lang="en-US" sz="1600" dirty="0" err="1">
                <a:latin typeface="Consolas" panose="020B0609020204030204" pitchFamily="49" charset="0"/>
              </a:rPr>
              <a:t>sigmaFunction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endParaRPr lang="it-IT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465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70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to 3rd: </a:t>
            </a:r>
            <a:r>
              <a:rPr lang="it-IT" sz="3600" dirty="0"/>
              <a:t>Memory Analysis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B665BC-9B1B-426E-801A-916658C5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30020"/>
            <a:ext cx="108489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D04C494-4932-497F-8428-7733E5EF6728}"/>
              </a:ext>
            </a:extLst>
          </p:cNvPr>
          <p:cNvSpPr/>
          <p:nvPr/>
        </p:nvSpPr>
        <p:spPr>
          <a:xfrm>
            <a:off x="671513" y="2527746"/>
            <a:ext cx="10848974" cy="288131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E2B99D3-F6FF-49E2-AC42-15DF07225E78}"/>
              </a:ext>
            </a:extLst>
          </p:cNvPr>
          <p:cNvSpPr txBox="1"/>
          <p:nvPr/>
        </p:nvSpPr>
        <p:spPr>
          <a:xfrm>
            <a:off x="487987" y="4019094"/>
            <a:ext cx="7302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Nsight</a:t>
            </a:r>
            <a:r>
              <a:rPr lang="en-US" b="1" dirty="0"/>
              <a:t> Compute</a:t>
            </a:r>
            <a:r>
              <a:rPr lang="en-US" dirty="0"/>
              <a:t> identified a line with </a:t>
            </a:r>
            <a:r>
              <a:rPr lang="en-US" b="1" dirty="0"/>
              <a:t>~94% excessive global memory usage</a:t>
            </a:r>
            <a:r>
              <a:rPr lang="en-US" dirty="0"/>
              <a:t> and warps being in a </a:t>
            </a:r>
            <a:r>
              <a:rPr lang="en-US" b="1" dirty="0"/>
              <a:t>stalled state for ~ 10% of the time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Likely cause: </a:t>
            </a:r>
            <a:r>
              <a:rPr lang="en-US" b="1" dirty="0"/>
              <a:t>repeated accesses to </a:t>
            </a:r>
            <a:r>
              <a:rPr lang="it-IT" sz="1600" dirty="0" err="1">
                <a:latin typeface="Consolas" panose="020B0609020204030204" pitchFamily="49" charset="0"/>
              </a:rPr>
              <a:t>blurMap</a:t>
            </a:r>
            <a:r>
              <a:rPr lang="it-IT" sz="1600" dirty="0">
                <a:latin typeface="Consolas" panose="020B0609020204030204" pitchFamily="49" charset="0"/>
              </a:rPr>
              <a:t>[…]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Solution</a:t>
            </a:r>
            <a:r>
              <a:rPr lang="it-IT" dirty="0"/>
              <a:t>: </a:t>
            </a:r>
            <a:r>
              <a:rPr lang="en-US" dirty="0"/>
              <a:t>precompute all </a:t>
            </a:r>
            <a:r>
              <a:rPr lang="en-US" b="1" dirty="0"/>
              <a:t>Gaussian kernels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755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414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to 3rd: </a:t>
            </a:r>
            <a:r>
              <a:rPr lang="it-IT" sz="3600" dirty="0" err="1"/>
              <a:t>Precomputed</a:t>
            </a:r>
            <a:r>
              <a:rPr lang="it-IT" sz="3600" dirty="0"/>
              <a:t> Kernels</a:t>
            </a:r>
            <a:endParaRPr lang="en-US" sz="36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7AE814C-E162-4CA6-BDDF-FA8D6F799667}"/>
              </a:ext>
            </a:extLst>
          </p:cNvPr>
          <p:cNvSpPr txBox="1"/>
          <p:nvPr/>
        </p:nvSpPr>
        <p:spPr>
          <a:xfrm>
            <a:off x="487988" y="1570376"/>
            <a:ext cx="5131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Gaussian kernel</a:t>
            </a:r>
            <a:r>
              <a:rPr lang="en-US" dirty="0"/>
              <a:t> depends only on the </a:t>
            </a:r>
            <a:r>
              <a:rPr lang="en-US" b="1" dirty="0"/>
              <a:t>value of the center pixel</a:t>
            </a:r>
            <a:r>
              <a:rPr lang="en-US" dirty="0"/>
              <a:t> in the Blur Control Map</a:t>
            </a:r>
            <a:endParaRPr lang="it-IT" b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pixel values range from </a:t>
            </a:r>
            <a:r>
              <a:rPr lang="en-US" b="1" dirty="0"/>
              <a:t>0 to 255</a:t>
            </a:r>
            <a:r>
              <a:rPr lang="en-US" dirty="0"/>
              <a:t>, the number of possible kernels is </a:t>
            </a:r>
            <a:r>
              <a:rPr lang="en-US" b="1" dirty="0"/>
              <a:t>finite (255)</a:t>
            </a:r>
            <a:endParaRPr lang="it-IT" b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Switched to </a:t>
            </a:r>
            <a:r>
              <a:rPr lang="en-US" b="1" dirty="0"/>
              <a:t>precomputing all kernels</a:t>
            </a:r>
            <a:r>
              <a:rPr lang="en-US" dirty="0"/>
              <a:t> and storing them in </a:t>
            </a:r>
            <a:r>
              <a:rPr lang="en-US" b="1" dirty="0"/>
              <a:t>GPU constant memory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Constant memory</a:t>
            </a:r>
            <a:r>
              <a:rPr lang="en-US" dirty="0"/>
              <a:t> enables </a:t>
            </a:r>
            <a:r>
              <a:rPr lang="en-US" b="1" dirty="0"/>
              <a:t>fast access</a:t>
            </a:r>
            <a:r>
              <a:rPr lang="en-US" dirty="0"/>
              <a:t> when multiple threads read the </a:t>
            </a:r>
            <a:r>
              <a:rPr lang="en-US" b="1" dirty="0"/>
              <a:t>same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worst case</a:t>
            </a:r>
            <a:r>
              <a:rPr lang="en-US" dirty="0"/>
              <a:t>: similar to global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best case</a:t>
            </a:r>
            <a:r>
              <a:rPr lang="en-US" dirty="0"/>
              <a:t>: significantly </a:t>
            </a:r>
            <a:r>
              <a:rPr lang="en-US" b="1" dirty="0"/>
              <a:t>faster</a:t>
            </a:r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7D4AFAED-667E-47DD-87D1-6FDD79C8AF9F}"/>
              </a:ext>
            </a:extLst>
          </p:cNvPr>
          <p:cNvSpPr/>
          <p:nvPr/>
        </p:nvSpPr>
        <p:spPr>
          <a:xfrm>
            <a:off x="7008122" y="4196521"/>
            <a:ext cx="364974" cy="369020"/>
          </a:xfrm>
          <a:prstGeom prst="roundRect">
            <a:avLst/>
          </a:prstGeom>
          <a:solidFill>
            <a:srgbClr val="F4B183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AE4941E1-2486-4727-8848-3A5E167D1EE5}"/>
              </a:ext>
            </a:extLst>
          </p:cNvPr>
          <p:cNvSpPr/>
          <p:nvPr/>
        </p:nvSpPr>
        <p:spPr>
          <a:xfrm>
            <a:off x="6487642" y="4048947"/>
            <a:ext cx="5107330" cy="626973"/>
          </a:xfrm>
          <a:prstGeom prst="roundRect">
            <a:avLst>
              <a:gd name="adj" fmla="val 1096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F3FE45B3-CC26-4EC2-B641-D4B464835927}"/>
              </a:ext>
            </a:extLst>
          </p:cNvPr>
          <p:cNvSpPr/>
          <p:nvPr/>
        </p:nvSpPr>
        <p:spPr>
          <a:xfrm>
            <a:off x="7439062" y="4955605"/>
            <a:ext cx="2653205" cy="764651"/>
          </a:xfrm>
          <a:prstGeom prst="roundRect">
            <a:avLst>
              <a:gd name="adj" fmla="val 109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CE304C3B-2CE1-44B3-B0D0-6F8B2F7A2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6562" y="1363318"/>
            <a:ext cx="1956124" cy="1956124"/>
          </a:xfrm>
          <a:prstGeom prst="rect">
            <a:avLst/>
          </a:prstGeom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1430067-9C87-48B3-9298-0970F49FF579}"/>
              </a:ext>
            </a:extLst>
          </p:cNvPr>
          <p:cNvSpPr txBox="1"/>
          <p:nvPr/>
        </p:nvSpPr>
        <p:spPr>
          <a:xfrm>
            <a:off x="7168377" y="3386258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C3F3230C-9264-4711-BC2F-3715C59E36ED}"/>
              </a:ext>
            </a:extLst>
          </p:cNvPr>
          <p:cNvSpPr/>
          <p:nvPr/>
        </p:nvSpPr>
        <p:spPr>
          <a:xfrm>
            <a:off x="7742374" y="2433635"/>
            <a:ext cx="137432" cy="138521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25EBA888-1305-440F-B8D6-1FC685DAF53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811090" y="1369219"/>
            <a:ext cx="0" cy="1064416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86962BAA-0881-4058-A854-97D9D105ECA7}"/>
              </a:ext>
            </a:extLst>
          </p:cNvPr>
          <p:cNvCxnSpPr>
            <a:cxnSpLocks/>
          </p:cNvCxnSpPr>
          <p:nvPr/>
        </p:nvCxnSpPr>
        <p:spPr>
          <a:xfrm flipH="1">
            <a:off x="6998494" y="2502896"/>
            <a:ext cx="802391" cy="0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97121CE-71FB-420D-82F7-58C8D54D09D5}"/>
              </a:ext>
            </a:extLst>
          </p:cNvPr>
          <p:cNvSpPr txBox="1"/>
          <p:nvPr/>
        </p:nvSpPr>
        <p:spPr>
          <a:xfrm>
            <a:off x="6728253" y="23490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y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257E13B-2279-4150-85EF-A0B0359F5AF3}"/>
              </a:ext>
            </a:extLst>
          </p:cNvPr>
          <p:cNvSpPr txBox="1"/>
          <p:nvPr/>
        </p:nvSpPr>
        <p:spPr>
          <a:xfrm>
            <a:off x="7673071" y="108279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x</a:t>
            </a:r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752D6A0D-DF12-4B91-9F5C-90B1E7A40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07" y="1872972"/>
            <a:ext cx="2216919" cy="2216919"/>
          </a:xfrm>
          <a:prstGeom prst="rect">
            <a:avLst/>
          </a:prstGeom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895666-5204-4AF3-8708-7DA6A1CBF0CD}"/>
              </a:ext>
            </a:extLst>
          </p:cNvPr>
          <p:cNvSpPr txBox="1"/>
          <p:nvPr/>
        </p:nvSpPr>
        <p:spPr>
          <a:xfrm>
            <a:off x="9724168" y="3386258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Kernel in (x, y)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5CC04FD6-ABD4-4E27-B9BD-448AD38AADDF}"/>
              </a:ext>
            </a:extLst>
          </p:cNvPr>
          <p:cNvSpPr/>
          <p:nvPr/>
        </p:nvSpPr>
        <p:spPr>
          <a:xfrm>
            <a:off x="10601751" y="2595876"/>
            <a:ext cx="137432" cy="138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F5E47B3-4F11-49A1-9FBF-BBA1421B7258}"/>
              </a:ext>
            </a:extLst>
          </p:cNvPr>
          <p:cNvCxnSpPr>
            <a:cxnSpLocks/>
          </p:cNvCxnSpPr>
          <p:nvPr/>
        </p:nvCxnSpPr>
        <p:spPr>
          <a:xfrm flipV="1">
            <a:off x="10670467" y="1873876"/>
            <a:ext cx="0" cy="730974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8CCE45E-E102-45CF-9D6B-6223F07FBAA2}"/>
              </a:ext>
            </a:extLst>
          </p:cNvPr>
          <p:cNvCxnSpPr>
            <a:cxnSpLocks/>
          </p:cNvCxnSpPr>
          <p:nvPr/>
        </p:nvCxnSpPr>
        <p:spPr>
          <a:xfrm>
            <a:off x="9899107" y="2665136"/>
            <a:ext cx="779037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886F4E27-7F5A-4FCE-B5F6-D39F0F3AF6A5}"/>
              </a:ext>
            </a:extLst>
          </p:cNvPr>
          <p:cNvSpPr txBox="1"/>
          <p:nvPr/>
        </p:nvSpPr>
        <p:spPr>
          <a:xfrm>
            <a:off x="9610194" y="2521099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j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93AC216F-DB00-44DA-B2C3-2C29EA2B2F68}"/>
              </a:ext>
            </a:extLst>
          </p:cNvPr>
          <p:cNvSpPr txBox="1"/>
          <p:nvPr/>
        </p:nvSpPr>
        <p:spPr>
          <a:xfrm>
            <a:off x="10564972" y="1592017"/>
            <a:ext cx="2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D6A28E96-673F-4CAA-B9AE-D087A821CF80}"/>
                  </a:ext>
                </a:extLst>
              </p:cNvPr>
              <p:cNvSpPr txBox="1"/>
              <p:nvPr/>
            </p:nvSpPr>
            <p:spPr>
              <a:xfrm>
                <a:off x="7490979" y="4985698"/>
                <a:ext cx="2553126" cy="708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D6A28E96-673F-4CAA-B9AE-D087A821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79" y="4985698"/>
                <a:ext cx="2553126" cy="708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78AFDA8B-08D1-4AA4-8235-6ADB1703F35B}"/>
              </a:ext>
            </a:extLst>
          </p:cNvPr>
          <p:cNvSpPr/>
          <p:nvPr/>
        </p:nvSpPr>
        <p:spPr>
          <a:xfrm>
            <a:off x="7691702" y="4189929"/>
            <a:ext cx="1455821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8ADD41AC-8AE9-4AE9-911F-CC8E7AE892FA}"/>
                  </a:ext>
                </a:extLst>
              </p:cNvPr>
              <p:cNvSpPr txBox="1"/>
              <p:nvPr/>
            </p:nvSpPr>
            <p:spPr>
              <a:xfrm>
                <a:off x="7074054" y="4235940"/>
                <a:ext cx="2902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8ADD41AC-8AE9-4AE9-911F-CC8E7AE8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054" y="4235940"/>
                <a:ext cx="2902782" cy="276999"/>
              </a:xfrm>
              <a:prstGeom prst="rect">
                <a:avLst/>
              </a:prstGeom>
              <a:blipFill>
                <a:blip r:embed="rId8"/>
                <a:stretch>
                  <a:fillRect l="-839" t="-2222" r="-419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ccia angolare in su 75">
            <a:extLst>
              <a:ext uri="{FF2B5EF4-FFF2-40B4-BE49-F238E27FC236}">
                <a16:creationId xmlns:a16="http://schemas.microsoft.com/office/drawing/2014/main" id="{D0F7261E-41BD-4270-9BCD-76D4C4157B5C}"/>
              </a:ext>
            </a:extLst>
          </p:cNvPr>
          <p:cNvSpPr/>
          <p:nvPr/>
        </p:nvSpPr>
        <p:spPr>
          <a:xfrm rot="5400000">
            <a:off x="6883155" y="4909385"/>
            <a:ext cx="769372" cy="171837"/>
          </a:xfrm>
          <a:prstGeom prst="bentUpArrow">
            <a:avLst>
              <a:gd name="adj1" fmla="val 15201"/>
              <a:gd name="adj2" fmla="val 21097"/>
              <a:gd name="adj3" fmla="val 32792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87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4786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Input Format: </a:t>
            </a:r>
            <a:r>
              <a:rPr lang="en-US" sz="3600" dirty="0"/>
              <a:t>PGM – P2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582340"/>
            <a:ext cx="51933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in </a:t>
            </a:r>
            <a:r>
              <a:rPr lang="en-US" b="1" dirty="0"/>
              <a:t>PGM (Portable Gray Map) ASCII format (P2)</a:t>
            </a:r>
            <a:br>
              <a:rPr lang="en-US" b="1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File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Encoding type</a:t>
            </a:r>
            <a:r>
              <a:rPr lang="en-US" dirty="0"/>
              <a:t>: P2 indicates ASCII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Optional </a:t>
            </a:r>
            <a:r>
              <a:rPr lang="it-IT" b="1" dirty="0" err="1"/>
              <a:t>comments</a:t>
            </a:r>
            <a:r>
              <a:rPr lang="it-IT" dirty="0"/>
              <a:t>: start with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Image size</a:t>
            </a:r>
            <a:r>
              <a:rPr lang="en-US" dirty="0"/>
              <a:t>: width and height (in pixels)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Max gray value</a:t>
            </a:r>
            <a:r>
              <a:rPr lang="en-US" dirty="0"/>
              <a:t>: usually 255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Pixel data</a:t>
            </a:r>
            <a:r>
              <a:rPr lang="en-US" dirty="0"/>
              <a:t>: grayscale values from 0 (black) to max (white), separated by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and widely used for image processing and computer vision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6C5BDF1-E12D-417C-A2F8-57FE078DB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38" y="2712027"/>
            <a:ext cx="1433944" cy="143394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F435024-1F92-4C1B-9087-6DD4B3744323}"/>
              </a:ext>
            </a:extLst>
          </p:cNvPr>
          <p:cNvSpPr txBox="1"/>
          <p:nvPr/>
        </p:nvSpPr>
        <p:spPr>
          <a:xfrm>
            <a:off x="6777639" y="2274837"/>
            <a:ext cx="216833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P2</a:t>
            </a:r>
          </a:p>
          <a:p>
            <a:r>
              <a:rPr lang="it-I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it-I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4 4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0 255 255 0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255 0 0 255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255 0 0 255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0 255 255 0</a:t>
            </a:r>
          </a:p>
        </p:txBody>
      </p:sp>
      <p:sp>
        <p:nvSpPr>
          <p:cNvPr id="19" name="Freccia bidirezionale orizzontale 18">
            <a:extLst>
              <a:ext uri="{FF2B5EF4-FFF2-40B4-BE49-F238E27FC236}">
                <a16:creationId xmlns:a16="http://schemas.microsoft.com/office/drawing/2014/main" id="{10488A78-BDD0-491F-A12E-9BBBCC5613C3}"/>
              </a:ext>
            </a:extLst>
          </p:cNvPr>
          <p:cNvSpPr/>
          <p:nvPr/>
        </p:nvSpPr>
        <p:spPr>
          <a:xfrm>
            <a:off x="9153404" y="3378530"/>
            <a:ext cx="374073" cy="10687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091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CD748DF2-8030-4040-9713-7CB2E542A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556903"/>
              </p:ext>
            </p:extLst>
          </p:nvPr>
        </p:nvGraphicFramePr>
        <p:xfrm>
          <a:off x="2941048" y="1434581"/>
          <a:ext cx="6309899" cy="398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64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it-IT" sz="3600" dirty="0" err="1"/>
              <a:t>Optimal</a:t>
            </a:r>
            <a:r>
              <a:rPr lang="it-IT" sz="3600" dirty="0"/>
              <a:t> Block Size Analysis</a:t>
            </a:r>
            <a:endParaRPr lang="en-US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836000" y="2460603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4.549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836000" y="3515929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2.310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975462" y="43832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472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479928" y="2614492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479929" y="3669818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479928" y="4537123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2584410" y="2384351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2584410" y="344194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2584410" y="4313984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89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F853B84E-4C05-4F38-BEA8-5E05D230C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347038"/>
              </p:ext>
            </p:extLst>
          </p:nvPr>
        </p:nvGraphicFramePr>
        <p:xfrm>
          <a:off x="2019300" y="1314451"/>
          <a:ext cx="8153396" cy="441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0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692686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359.135</a:t>
            </a:r>
            <a:r>
              <a:rPr lang="it-IT" sz="1400" dirty="0"/>
              <a:t> 98.732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685760" y="245944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268.699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72.000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777131" y="4109025"/>
            <a:ext cx="68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53.463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14.490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3" y="2065011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2836643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3" y="4484936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83487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2608773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261797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26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BC51B8-CEDE-440C-B5B4-1F12311CAF89}"/>
              </a:ext>
            </a:extLst>
          </p:cNvPr>
          <p:cNvSpPr txBox="1"/>
          <p:nvPr/>
        </p:nvSpPr>
        <p:spPr>
          <a:xfrm>
            <a:off x="10371137" y="3767935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380</a:t>
            </a:r>
          </a:p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115</a:t>
            </a:r>
          </a:p>
        </p:txBody>
      </p:sp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8647BFBA-0E0B-4146-BE06-01CE59D98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838956"/>
              </p:ext>
            </p:extLst>
          </p:nvPr>
        </p:nvGraphicFramePr>
        <p:xfrm>
          <a:off x="2019300" y="1314451"/>
          <a:ext cx="8153396" cy="441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0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8582076" y="4139660"/>
            <a:ext cx="0" cy="23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</p:cNvCxnSpPr>
          <p:nvPr/>
        </p:nvCxnSpPr>
        <p:spPr>
          <a:xfrm flipH="1">
            <a:off x="8572554" y="4137267"/>
            <a:ext cx="1793560" cy="2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737364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2.153</a:t>
            </a:r>
          </a:p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648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868502" y="3145877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1.065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318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007962" y="424102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214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66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5" y="2109689"/>
            <a:ext cx="7548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5" y="3523080"/>
            <a:ext cx="75480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5" y="4616931"/>
            <a:ext cx="754805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87954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9521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9379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3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E16AF837-3B77-4000-9479-FBF619B9B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001243"/>
              </p:ext>
            </p:extLst>
          </p:nvPr>
        </p:nvGraphicFramePr>
        <p:xfrm>
          <a:off x="2019296" y="1314451"/>
          <a:ext cx="8153394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23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Speedup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DCA342C-C880-4126-95CC-CE41E57F7DE6}"/>
              </a:ext>
            </a:extLst>
          </p:cNvPr>
          <p:cNvCxnSpPr>
            <a:cxnSpLocks/>
          </p:cNvCxnSpPr>
          <p:nvPr/>
        </p:nvCxnSpPr>
        <p:spPr>
          <a:xfrm flipH="1">
            <a:off x="9841706" y="2991552"/>
            <a:ext cx="82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72DA31-FF8E-462F-B582-BB7772034676}"/>
              </a:ext>
            </a:extLst>
          </p:cNvPr>
          <p:cNvSpPr txBox="1"/>
          <p:nvPr/>
        </p:nvSpPr>
        <p:spPr>
          <a:xfrm>
            <a:off x="10172695" y="2761411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D0CD8B4-4ADD-444B-9DE8-D063BA6C102D}"/>
              </a:ext>
            </a:extLst>
          </p:cNvPr>
          <p:cNvCxnSpPr>
            <a:cxnSpLocks/>
          </p:cNvCxnSpPr>
          <p:nvPr/>
        </p:nvCxnSpPr>
        <p:spPr>
          <a:xfrm flipH="1">
            <a:off x="9841706" y="2062011"/>
            <a:ext cx="8205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E97857-8297-41F6-9E42-3D2D872B6798}"/>
              </a:ext>
            </a:extLst>
          </p:cNvPr>
          <p:cNvSpPr txBox="1"/>
          <p:nvPr/>
        </p:nvSpPr>
        <p:spPr>
          <a:xfrm>
            <a:off x="10172695" y="183187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7AFCB0D-209C-4A37-8BDE-D55B5E6A8ED7}"/>
              </a:ext>
            </a:extLst>
          </p:cNvPr>
          <p:cNvCxnSpPr>
            <a:cxnSpLocks/>
          </p:cNvCxnSpPr>
          <p:nvPr/>
        </p:nvCxnSpPr>
        <p:spPr>
          <a:xfrm flipH="1">
            <a:off x="9841706" y="1717363"/>
            <a:ext cx="820587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5DC42D-02D7-4A0B-BD24-FC2B7053BBB4}"/>
              </a:ext>
            </a:extLst>
          </p:cNvPr>
          <p:cNvSpPr txBox="1"/>
          <p:nvPr/>
        </p:nvSpPr>
        <p:spPr>
          <a:xfrm>
            <a:off x="10172695" y="148722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5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A3EFEB-29D9-4631-9D79-E660762EA742}"/>
              </a:ext>
            </a:extLst>
          </p:cNvPr>
          <p:cNvSpPr txBox="1"/>
          <p:nvPr/>
        </p:nvSpPr>
        <p:spPr>
          <a:xfrm>
            <a:off x="10696019" y="15634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1485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F45F05F-84BD-4D1C-92F8-0A79DE14DC1A}"/>
              </a:ext>
            </a:extLst>
          </p:cNvPr>
          <p:cNvSpPr txBox="1"/>
          <p:nvPr/>
        </p:nvSpPr>
        <p:spPr>
          <a:xfrm>
            <a:off x="10696019" y="190812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1325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F4F677C-37CA-4A7C-9F12-D3A74C194E5C}"/>
              </a:ext>
            </a:extLst>
          </p:cNvPr>
          <p:cNvSpPr txBox="1"/>
          <p:nvPr/>
        </p:nvSpPr>
        <p:spPr>
          <a:xfrm>
            <a:off x="10696019" y="282748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891</a:t>
            </a:r>
          </a:p>
        </p:txBody>
      </p:sp>
    </p:spTree>
    <p:extLst>
      <p:ext uri="{BB962C8B-B14F-4D97-AF65-F5344CB8AC3E}">
        <p14:creationId xmlns:p14="http://schemas.microsoft.com/office/powerpoint/2010/main" val="2231832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00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487710" y="2705725"/>
            <a:ext cx="7216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Image Throughput </a:t>
            </a:r>
            <a:r>
              <a:rPr lang="en-US" sz="4000" dirty="0"/>
              <a:t>at 8192 Blocks</a:t>
            </a:r>
          </a:p>
          <a:p>
            <a:pPr algn="ctr"/>
            <a:r>
              <a:rPr lang="en-US" sz="4000" dirty="0"/>
              <a:t>of 32 Threads </a:t>
            </a:r>
            <a:r>
              <a:rPr lang="it-IT" dirty="0"/>
              <a:t> </a:t>
            </a:r>
            <a:r>
              <a:rPr lang="it-IT" sz="4000" dirty="0">
                <a:highlight>
                  <a:srgbClr val="F8F8F8"/>
                </a:highlight>
              </a:rPr>
              <a:t>≈ </a:t>
            </a:r>
            <a:r>
              <a:rPr lang="it-IT" sz="4000" b="1" dirty="0">
                <a:solidFill>
                  <a:srgbClr val="FF0000"/>
                </a:solidFill>
                <a:highlight>
                  <a:srgbClr val="F8F8F8"/>
                </a:highlight>
              </a:rPr>
              <a:t>270</a:t>
            </a:r>
            <a:r>
              <a:rPr lang="it-IT" sz="4000" dirty="0">
                <a:highlight>
                  <a:srgbClr val="F8F8F8"/>
                </a:highlight>
              </a:rPr>
              <a:t> </a:t>
            </a:r>
            <a:r>
              <a:rPr lang="it-IT" sz="4000" dirty="0" err="1">
                <a:highlight>
                  <a:srgbClr val="F8F8F8"/>
                </a:highlight>
              </a:rPr>
              <a:t>img</a:t>
            </a:r>
            <a:r>
              <a:rPr lang="it-IT" sz="4000" dirty="0">
                <a:highlight>
                  <a:srgbClr val="F8F8F8"/>
                </a:highlight>
              </a:rPr>
              <a:t>/sec</a:t>
            </a:r>
            <a:endParaRPr lang="it-IT" sz="40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4586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53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to 4th: </a:t>
            </a:r>
            <a:r>
              <a:rPr lang="it-IT" sz="3600" dirty="0"/>
              <a:t>Memory Analysis</a:t>
            </a:r>
            <a:endParaRPr lang="en-US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D4E0F1-77C5-4E4F-BA5E-96BCFE012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270" y="1838469"/>
            <a:ext cx="11361460" cy="2244582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0DAA1364-AFD7-4827-ADA2-05C11EBF7893}"/>
              </a:ext>
            </a:extLst>
          </p:cNvPr>
          <p:cNvSpPr/>
          <p:nvPr/>
        </p:nvSpPr>
        <p:spPr>
          <a:xfrm>
            <a:off x="415270" y="3025848"/>
            <a:ext cx="11361460" cy="231776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5621F2-B12B-4531-9F46-641F8E7E7726}"/>
              </a:ext>
            </a:extLst>
          </p:cNvPr>
          <p:cNvSpPr txBox="1"/>
          <p:nvPr/>
        </p:nvSpPr>
        <p:spPr>
          <a:xfrm>
            <a:off x="487987" y="4422703"/>
            <a:ext cx="6071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Approximately </a:t>
            </a:r>
            <a:r>
              <a:rPr lang="en-US" b="1" dirty="0"/>
              <a:t>70% of the time</a:t>
            </a:r>
            <a:r>
              <a:rPr lang="en-US" dirty="0"/>
              <a:t>, </a:t>
            </a:r>
            <a:r>
              <a:rPr lang="en-US" b="1" dirty="0"/>
              <a:t>warps</a:t>
            </a:r>
            <a:r>
              <a:rPr lang="en-US" dirty="0"/>
              <a:t> were in a </a:t>
            </a:r>
            <a:r>
              <a:rPr lang="en-US" b="1" dirty="0"/>
              <a:t>stalled</a:t>
            </a:r>
            <a:r>
              <a:rPr lang="en-US" dirty="0"/>
              <a:t> (inactive) </a:t>
            </a:r>
            <a:r>
              <a:rPr lang="en-US" b="1" dirty="0"/>
              <a:t>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09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53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to 4th: </a:t>
            </a:r>
            <a:r>
              <a:rPr lang="it-IT" sz="3600" dirty="0"/>
              <a:t>Memory Analysis</a:t>
            </a:r>
            <a:endParaRPr lang="en-US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D4E0F1-77C5-4E4F-BA5E-96BCFE012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318" y="1403461"/>
            <a:ext cx="10965364" cy="1806497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0DAA1364-AFD7-4827-ADA2-05C11EBF7893}"/>
              </a:ext>
            </a:extLst>
          </p:cNvPr>
          <p:cNvSpPr/>
          <p:nvPr/>
        </p:nvSpPr>
        <p:spPr>
          <a:xfrm>
            <a:off x="613318" y="2670248"/>
            <a:ext cx="10965364" cy="231776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Elemento grafico 4">
            <a:extLst>
              <a:ext uri="{FF2B5EF4-FFF2-40B4-BE49-F238E27FC236}">
                <a16:creationId xmlns:a16="http://schemas.microsoft.com/office/drawing/2014/main" id="{0562AE97-66AC-4671-8F59-9064C903BA1D}"/>
              </a:ext>
            </a:extLst>
          </p:cNvPr>
          <p:cNvSpPr/>
          <p:nvPr/>
        </p:nvSpPr>
        <p:spPr>
          <a:xfrm>
            <a:off x="2053315" y="3216308"/>
            <a:ext cx="1164547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5621F2-B12B-4531-9F46-641F8E7E7726}"/>
              </a:ext>
            </a:extLst>
          </p:cNvPr>
          <p:cNvSpPr txBox="1"/>
          <p:nvPr/>
        </p:nvSpPr>
        <p:spPr>
          <a:xfrm>
            <a:off x="487987" y="3768653"/>
            <a:ext cx="6071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NVIDIA </a:t>
            </a:r>
            <a:r>
              <a:rPr lang="it-IT" dirty="0" err="1"/>
              <a:t>Nsight</a:t>
            </a:r>
            <a:r>
              <a:rPr lang="it-IT" dirty="0"/>
              <a:t> Compute </a:t>
            </a:r>
            <a:r>
              <a:rPr lang="en-US" dirty="0"/>
              <a:t>reported</a:t>
            </a:r>
            <a:br>
              <a:rPr lang="en-US" dirty="0"/>
            </a:br>
            <a:r>
              <a:rPr lang="en-US" b="1" dirty="0"/>
              <a:t>~89%</a:t>
            </a:r>
            <a:r>
              <a:rPr lang="en-US" dirty="0"/>
              <a:t> </a:t>
            </a:r>
            <a:r>
              <a:rPr lang="en-US" b="1" dirty="0"/>
              <a:t>excessive global memory accesses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indicator of a </a:t>
            </a:r>
            <a:r>
              <a:rPr lang="en-US" b="1" dirty="0"/>
              <a:t>memory bottleneck</a:t>
            </a:r>
            <a:r>
              <a:rPr lang="en-US" dirty="0"/>
              <a:t> in the current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Needed deeper inspection to understand the access pattern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81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53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to 4th: </a:t>
            </a:r>
            <a:r>
              <a:rPr lang="it-IT" sz="3600" dirty="0"/>
              <a:t>Memory Analysis</a:t>
            </a:r>
            <a:endParaRPr lang="en-US" sz="3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1FF455-50F8-4274-86E1-BBEB4D04E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5" y="1866533"/>
            <a:ext cx="11099470" cy="1076214"/>
          </a:xfrm>
          <a:prstGeom prst="rect">
            <a:avLst/>
          </a:prstGeom>
        </p:spPr>
      </p:pic>
      <p:sp>
        <p:nvSpPr>
          <p:cNvPr id="14" name="Elemento grafico 4">
            <a:extLst>
              <a:ext uri="{FF2B5EF4-FFF2-40B4-BE49-F238E27FC236}">
                <a16:creationId xmlns:a16="http://schemas.microsoft.com/office/drawing/2014/main" id="{461990DF-DA74-4EFF-80F9-20C53521801C}"/>
              </a:ext>
            </a:extLst>
          </p:cNvPr>
          <p:cNvSpPr/>
          <p:nvPr/>
        </p:nvSpPr>
        <p:spPr>
          <a:xfrm>
            <a:off x="3750683" y="2130666"/>
            <a:ext cx="2038136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69296AD-D75F-4157-9B00-A54D8B5743DC}"/>
              </a:ext>
            </a:extLst>
          </p:cNvPr>
          <p:cNvSpPr txBox="1"/>
          <p:nvPr/>
        </p:nvSpPr>
        <p:spPr>
          <a:xfrm>
            <a:off x="487987" y="3496153"/>
            <a:ext cx="6700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Nsight</a:t>
            </a:r>
            <a:r>
              <a:rPr lang="en-US" dirty="0"/>
              <a:t> reported that </a:t>
            </a:r>
            <a:r>
              <a:rPr lang="en-US" b="1" dirty="0"/>
              <a:t>~90% of memory accesses are non-coalesced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in the same warp </a:t>
            </a:r>
            <a:r>
              <a:rPr lang="en-US" b="1" dirty="0"/>
              <a:t>access non-adjacent memory locations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Causes </a:t>
            </a:r>
            <a:r>
              <a:rPr lang="en-US" b="1" dirty="0"/>
              <a:t>multiple memory transactions</a:t>
            </a:r>
            <a:r>
              <a:rPr lang="en-US" dirty="0"/>
              <a:t> instead of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Results in </a:t>
            </a:r>
            <a:r>
              <a:rPr lang="en-US" b="1" dirty="0"/>
              <a:t>inefficient global memory usage</a:t>
            </a:r>
            <a:r>
              <a:rPr lang="en-US" dirty="0"/>
              <a:t> and </a:t>
            </a:r>
            <a:r>
              <a:rPr lang="en-US" b="1" dirty="0"/>
              <a:t>lower performance</a:t>
            </a:r>
          </a:p>
        </p:txBody>
      </p:sp>
      <p:sp>
        <p:nvSpPr>
          <p:cNvPr id="11" name="Elemento grafico 4">
            <a:extLst>
              <a:ext uri="{FF2B5EF4-FFF2-40B4-BE49-F238E27FC236}">
                <a16:creationId xmlns:a16="http://schemas.microsoft.com/office/drawing/2014/main" id="{DD3E249D-E29F-400D-88A1-7B326BD27B51}"/>
              </a:ext>
            </a:extLst>
          </p:cNvPr>
          <p:cNvSpPr/>
          <p:nvPr/>
        </p:nvSpPr>
        <p:spPr>
          <a:xfrm>
            <a:off x="8993237" y="2130666"/>
            <a:ext cx="497126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3007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41D2C961-E27E-45D9-89EF-9A6DB1C1473E}"/>
              </a:ext>
            </a:extLst>
          </p:cNvPr>
          <p:cNvSpPr/>
          <p:nvPr/>
        </p:nvSpPr>
        <p:spPr>
          <a:xfrm>
            <a:off x="8113601" y="3998105"/>
            <a:ext cx="2059515" cy="342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270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to 4th: </a:t>
            </a:r>
            <a:r>
              <a:rPr lang="it-IT" sz="3600" dirty="0" err="1"/>
              <a:t>Previous</a:t>
            </a:r>
            <a:r>
              <a:rPr lang="it-IT" sz="3600" dirty="0"/>
              <a:t> </a:t>
            </a:r>
            <a:r>
              <a:rPr lang="it-IT" sz="3600" dirty="0" err="1"/>
              <a:t>Parallelization</a:t>
            </a:r>
            <a:r>
              <a:rPr lang="it-IT" sz="3600" dirty="0"/>
              <a:t> Strategy</a:t>
            </a:r>
            <a:endParaRPr lang="en-US" sz="36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533C3A-E703-4034-81C1-638323918429}"/>
              </a:ext>
            </a:extLst>
          </p:cNvPr>
          <p:cNvSpPr txBox="1"/>
          <p:nvPr/>
        </p:nvSpPr>
        <p:spPr>
          <a:xfrm>
            <a:off x="487987" y="1777213"/>
            <a:ext cx="5289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processed a </a:t>
            </a:r>
            <a:r>
              <a:rPr lang="en-US" b="1" dirty="0"/>
              <a:t>contiguous chunk of pixels</a:t>
            </a:r>
            <a:endParaRPr lang="it-IT" b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pixels divided by total number of threads</a:t>
            </a:r>
            <a:endParaRPr lang="it-IT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accessed </a:t>
            </a:r>
            <a:r>
              <a:rPr lang="en-US" b="1" dirty="0"/>
              <a:t>pixels spaced by the chunk size</a:t>
            </a:r>
            <a:r>
              <a:rPr lang="en-US" dirty="0"/>
              <a:t>, leading to: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Non-</a:t>
            </a:r>
            <a:r>
              <a:rPr lang="it-IT" b="1" dirty="0" err="1"/>
              <a:t>contiguous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access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Non-coalesced</a:t>
            </a:r>
            <a:r>
              <a:rPr lang="en-US" dirty="0"/>
              <a:t> memory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memory efficiency</a:t>
            </a:r>
            <a:r>
              <a:rPr lang="en-US" dirty="0"/>
              <a:t>, especially for global memory</a:t>
            </a:r>
            <a:endParaRPr lang="en-US" b="1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7700C6D-2E00-44E2-AE10-FBF81D5E6CBB}"/>
              </a:ext>
            </a:extLst>
          </p:cNvPr>
          <p:cNvSpPr/>
          <p:nvPr/>
        </p:nvSpPr>
        <p:spPr>
          <a:xfrm>
            <a:off x="8113602" y="3659310"/>
            <a:ext cx="1028180" cy="342826"/>
          </a:xfrm>
          <a:prstGeom prst="rect">
            <a:avLst/>
          </a:prstGeom>
          <a:solidFill>
            <a:srgbClr val="9D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2530FBB-FB5C-4522-AF48-369B9271EF7A}"/>
              </a:ext>
            </a:extLst>
          </p:cNvPr>
          <p:cNvSpPr/>
          <p:nvPr/>
        </p:nvSpPr>
        <p:spPr>
          <a:xfrm>
            <a:off x="8112283" y="3313960"/>
            <a:ext cx="2062231" cy="342826"/>
          </a:xfrm>
          <a:prstGeom prst="rect">
            <a:avLst/>
          </a:prstGeom>
          <a:solidFill>
            <a:srgbClr val="9D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D0C5764-2727-4101-A3FD-247D8FA44FB0}"/>
              </a:ext>
            </a:extLst>
          </p:cNvPr>
          <p:cNvSpPr/>
          <p:nvPr/>
        </p:nvSpPr>
        <p:spPr>
          <a:xfrm>
            <a:off x="8112285" y="2969150"/>
            <a:ext cx="2062231" cy="342826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F1513A2-0435-4300-8686-6653CAA2487A}"/>
              </a:ext>
            </a:extLst>
          </p:cNvPr>
          <p:cNvSpPr/>
          <p:nvPr/>
        </p:nvSpPr>
        <p:spPr>
          <a:xfrm>
            <a:off x="9141781" y="2626324"/>
            <a:ext cx="1034492" cy="342826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C5854D-F9CF-4D31-98AC-3F79248CFE68}"/>
              </a:ext>
            </a:extLst>
          </p:cNvPr>
          <p:cNvSpPr/>
          <p:nvPr/>
        </p:nvSpPr>
        <p:spPr>
          <a:xfrm>
            <a:off x="8114043" y="2626324"/>
            <a:ext cx="1027738" cy="342826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09F7C8-E379-4D19-ADC1-41F7A0D88E6F}"/>
              </a:ext>
            </a:extLst>
          </p:cNvPr>
          <p:cNvSpPr/>
          <p:nvPr/>
        </p:nvSpPr>
        <p:spPr>
          <a:xfrm>
            <a:off x="8114043" y="2283497"/>
            <a:ext cx="2060472" cy="342826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CB993D2-70C1-495F-82B8-EBF0A8700401}"/>
              </a:ext>
            </a:extLst>
          </p:cNvPr>
          <p:cNvSpPr/>
          <p:nvPr/>
        </p:nvSpPr>
        <p:spPr>
          <a:xfrm>
            <a:off x="8236192" y="2410971"/>
            <a:ext cx="89586" cy="8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0699CEE-62DD-4946-9DD4-59507AA5CE59}"/>
              </a:ext>
            </a:extLst>
          </p:cNvPr>
          <p:cNvSpPr/>
          <p:nvPr/>
        </p:nvSpPr>
        <p:spPr>
          <a:xfrm>
            <a:off x="8236192" y="3440850"/>
            <a:ext cx="89586" cy="8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23B0A30-566D-4106-92B0-02495BC35C73}"/>
              </a:ext>
            </a:extLst>
          </p:cNvPr>
          <p:cNvSpPr/>
          <p:nvPr/>
        </p:nvSpPr>
        <p:spPr>
          <a:xfrm>
            <a:off x="9268159" y="2757375"/>
            <a:ext cx="89586" cy="8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2652B3F-6923-4B64-9986-09D1E85CFC22}"/>
              </a:ext>
            </a:extLst>
          </p:cNvPr>
          <p:cNvSpPr/>
          <p:nvPr/>
        </p:nvSpPr>
        <p:spPr>
          <a:xfrm>
            <a:off x="9144937" y="3656787"/>
            <a:ext cx="1028180" cy="342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B4309E6-ACFE-4B8C-9CE3-752CB87D1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53" y="2275746"/>
            <a:ext cx="2075708" cy="2075708"/>
          </a:xfrm>
          <a:prstGeom prst="rect">
            <a:avLst/>
          </a:prstGeom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DB7355F9-0898-44EF-8E45-842412D62275}"/>
              </a:ext>
            </a:extLst>
          </p:cNvPr>
          <p:cNvSpPr/>
          <p:nvPr/>
        </p:nvSpPr>
        <p:spPr>
          <a:xfrm>
            <a:off x="9268159" y="3783407"/>
            <a:ext cx="89586" cy="8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nda 2 48">
            <a:extLst>
              <a:ext uri="{FF2B5EF4-FFF2-40B4-BE49-F238E27FC236}">
                <a16:creationId xmlns:a16="http://schemas.microsoft.com/office/drawing/2014/main" id="{807DCB23-49CF-4FF7-AE78-725C609BB986}"/>
              </a:ext>
            </a:extLst>
          </p:cNvPr>
          <p:cNvSpPr/>
          <p:nvPr/>
        </p:nvSpPr>
        <p:spPr>
          <a:xfrm>
            <a:off x="7235623" y="2504616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50" name="Onda 2 49">
            <a:extLst>
              <a:ext uri="{FF2B5EF4-FFF2-40B4-BE49-F238E27FC236}">
                <a16:creationId xmlns:a16="http://schemas.microsoft.com/office/drawing/2014/main" id="{FDBD002D-1653-404A-8CA3-5D2FFBC5778B}"/>
              </a:ext>
            </a:extLst>
          </p:cNvPr>
          <p:cNvSpPr/>
          <p:nvPr/>
        </p:nvSpPr>
        <p:spPr>
          <a:xfrm>
            <a:off x="7235623" y="2912276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51" name="Onda 2 50">
            <a:extLst>
              <a:ext uri="{FF2B5EF4-FFF2-40B4-BE49-F238E27FC236}">
                <a16:creationId xmlns:a16="http://schemas.microsoft.com/office/drawing/2014/main" id="{EB4D853A-5105-42F6-9A0F-8445F8D485A8}"/>
              </a:ext>
            </a:extLst>
          </p:cNvPr>
          <p:cNvSpPr/>
          <p:nvPr/>
        </p:nvSpPr>
        <p:spPr>
          <a:xfrm>
            <a:off x="7235623" y="3319936"/>
            <a:ext cx="542314" cy="342345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2</a:t>
            </a:r>
          </a:p>
        </p:txBody>
      </p:sp>
      <p:sp>
        <p:nvSpPr>
          <p:cNvPr id="52" name="Onda 2 51">
            <a:extLst>
              <a:ext uri="{FF2B5EF4-FFF2-40B4-BE49-F238E27FC236}">
                <a16:creationId xmlns:a16="http://schemas.microsoft.com/office/drawing/2014/main" id="{E82DB7E2-DD97-45DC-B048-F44DC9E5195F}"/>
              </a:ext>
            </a:extLst>
          </p:cNvPr>
          <p:cNvSpPr/>
          <p:nvPr/>
        </p:nvSpPr>
        <p:spPr>
          <a:xfrm>
            <a:off x="7235623" y="3727596"/>
            <a:ext cx="542314" cy="342345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3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A960DB4-BF55-4C5F-BBC1-418967590A3C}"/>
              </a:ext>
            </a:extLst>
          </p:cNvPr>
          <p:cNvSpPr txBox="1"/>
          <p:nvPr/>
        </p:nvSpPr>
        <p:spPr>
          <a:xfrm>
            <a:off x="8378655" y="1817970"/>
            <a:ext cx="152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 Image 6x6</a:t>
            </a:r>
          </a:p>
        </p:txBody>
      </p:sp>
    </p:spTree>
    <p:extLst>
      <p:ext uri="{BB962C8B-B14F-4D97-AF65-F5344CB8AC3E}">
        <p14:creationId xmlns:p14="http://schemas.microsoft.com/office/powerpoint/2010/main" val="2646182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>
            <a:extLst>
              <a:ext uri="{FF2B5EF4-FFF2-40B4-BE49-F238E27FC236}">
                <a16:creationId xmlns:a16="http://schemas.microsoft.com/office/drawing/2014/main" id="{7923F79B-805A-4650-89CF-BB7662FFAEBC}"/>
              </a:ext>
            </a:extLst>
          </p:cNvPr>
          <p:cNvSpPr/>
          <p:nvPr/>
        </p:nvSpPr>
        <p:spPr>
          <a:xfrm>
            <a:off x="8189119" y="4460081"/>
            <a:ext cx="2235994" cy="1129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09F7C8-E379-4D19-ADC1-41F7A0D88E6F}"/>
              </a:ext>
            </a:extLst>
          </p:cNvPr>
          <p:cNvSpPr/>
          <p:nvPr/>
        </p:nvSpPr>
        <p:spPr>
          <a:xfrm>
            <a:off x="8421179" y="2674689"/>
            <a:ext cx="1772338" cy="886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to 4th: </a:t>
            </a:r>
            <a:r>
              <a:rPr lang="it-IT" sz="3600" dirty="0"/>
              <a:t>New </a:t>
            </a:r>
            <a:r>
              <a:rPr lang="it-IT" sz="3600" dirty="0" err="1"/>
              <a:t>Parallelization</a:t>
            </a:r>
            <a:r>
              <a:rPr lang="it-IT" sz="3600" dirty="0"/>
              <a:t> Strategy</a:t>
            </a:r>
            <a:endParaRPr lang="en-US" sz="36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533C3A-E703-4034-81C1-638323918429}"/>
              </a:ext>
            </a:extLst>
          </p:cNvPr>
          <p:cNvSpPr txBox="1"/>
          <p:nvPr/>
        </p:nvSpPr>
        <p:spPr>
          <a:xfrm>
            <a:off x="487987" y="1570376"/>
            <a:ext cx="5929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are now </a:t>
            </a:r>
            <a:r>
              <a:rPr lang="en-US" b="1" dirty="0"/>
              <a:t>divided per thread block</a:t>
            </a:r>
            <a:r>
              <a:rPr lang="en-US" dirty="0"/>
              <a:t>, not per thread</a:t>
            </a:r>
            <a:endParaRPr lang="it-IT" b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block is assigned a </a:t>
            </a:r>
            <a:r>
              <a:rPr lang="en-US" b="1" dirty="0"/>
              <a:t>contiguous interval of pixels</a:t>
            </a:r>
            <a:endParaRPr lang="it-IT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process pixels in </a:t>
            </a:r>
            <a:r>
              <a:rPr lang="en-US" b="1" dirty="0"/>
              <a:t>round-robin fashion</a:t>
            </a:r>
            <a:r>
              <a:rPr lang="en-US" dirty="0"/>
              <a:t>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 0 → pixel 0, 3, 6, 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 1 → pixel 1, 4, 7, 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Promotes </a:t>
            </a:r>
            <a:r>
              <a:rPr lang="en-US" b="1" dirty="0"/>
              <a:t>coalesced access within warps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dirty="0" err="1"/>
              <a:t>Higher</a:t>
            </a:r>
            <a:r>
              <a:rPr lang="it-IT" dirty="0"/>
              <a:t> global </a:t>
            </a:r>
            <a:r>
              <a:rPr lang="it-IT" dirty="0" err="1"/>
              <a:t>memory</a:t>
            </a:r>
            <a:r>
              <a:rPr lang="it-IT" dirty="0"/>
              <a:t>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Fewer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transactions</a:t>
            </a:r>
            <a:endParaRPr lang="en-US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A960DB4-BF55-4C5F-BBC1-418967590A3C}"/>
              </a:ext>
            </a:extLst>
          </p:cNvPr>
          <p:cNvSpPr txBox="1"/>
          <p:nvPr/>
        </p:nvSpPr>
        <p:spPr>
          <a:xfrm>
            <a:off x="8540638" y="1401483"/>
            <a:ext cx="152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Input Image 6x6</a:t>
            </a:r>
          </a:p>
        </p:txBody>
      </p:sp>
      <p:sp>
        <p:nvSpPr>
          <p:cNvPr id="14" name="Connettore pagina esterna 13">
            <a:extLst>
              <a:ext uri="{FF2B5EF4-FFF2-40B4-BE49-F238E27FC236}">
                <a16:creationId xmlns:a16="http://schemas.microsoft.com/office/drawing/2014/main" id="{5B557D38-926E-4A6B-A519-E6A97B6E20DE}"/>
              </a:ext>
            </a:extLst>
          </p:cNvPr>
          <p:cNvSpPr/>
          <p:nvPr/>
        </p:nvSpPr>
        <p:spPr>
          <a:xfrm>
            <a:off x="7448917" y="2025903"/>
            <a:ext cx="715034" cy="412004"/>
          </a:xfrm>
          <a:prstGeom prst="flowChartOffpage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33" name="Connettore pagina esterna 32">
            <a:extLst>
              <a:ext uri="{FF2B5EF4-FFF2-40B4-BE49-F238E27FC236}">
                <a16:creationId xmlns:a16="http://schemas.microsoft.com/office/drawing/2014/main" id="{494F22A6-7975-4458-992D-6A21CB716F83}"/>
              </a:ext>
            </a:extLst>
          </p:cNvPr>
          <p:cNvSpPr/>
          <p:nvPr/>
        </p:nvSpPr>
        <p:spPr>
          <a:xfrm>
            <a:off x="7448917" y="2941652"/>
            <a:ext cx="715034" cy="412004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Block 1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C3F861A-BA8F-4421-A8AD-82F535DEDEAC}"/>
              </a:ext>
            </a:extLst>
          </p:cNvPr>
          <p:cNvCxnSpPr>
            <a:cxnSpLocks/>
          </p:cNvCxnSpPr>
          <p:nvPr/>
        </p:nvCxnSpPr>
        <p:spPr>
          <a:xfrm flipH="1">
            <a:off x="8189119" y="3567411"/>
            <a:ext cx="224893" cy="88552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BEA32D8-C591-46AB-B1DD-687261B5B057}"/>
              </a:ext>
            </a:extLst>
          </p:cNvPr>
          <p:cNvCxnSpPr>
            <a:cxnSpLocks/>
          </p:cNvCxnSpPr>
          <p:nvPr/>
        </p:nvCxnSpPr>
        <p:spPr>
          <a:xfrm>
            <a:off x="10193517" y="3567411"/>
            <a:ext cx="231596" cy="89267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E5C6101-1371-4CFC-9CC9-0BD4A311EB37}"/>
              </a:ext>
            </a:extLst>
          </p:cNvPr>
          <p:cNvSpPr txBox="1"/>
          <p:nvPr/>
        </p:nvSpPr>
        <p:spPr>
          <a:xfrm>
            <a:off x="8540638" y="4073592"/>
            <a:ext cx="152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Block 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EFB2996-4ECF-4586-9F2C-AF8CC53E8A15}"/>
              </a:ext>
            </a:extLst>
          </p:cNvPr>
          <p:cNvSpPr/>
          <p:nvPr/>
        </p:nvSpPr>
        <p:spPr>
          <a:xfrm>
            <a:off x="8189119" y="4460081"/>
            <a:ext cx="373856" cy="372269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D45A21A6-FDEE-4A6C-A6D2-ABE5092E41FC}"/>
              </a:ext>
            </a:extLst>
          </p:cNvPr>
          <p:cNvSpPr/>
          <p:nvPr/>
        </p:nvSpPr>
        <p:spPr>
          <a:xfrm>
            <a:off x="8562975" y="4460081"/>
            <a:ext cx="373856" cy="372269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6AD487D-93C5-4202-8366-EBCB810EAD22}"/>
              </a:ext>
            </a:extLst>
          </p:cNvPr>
          <p:cNvSpPr/>
          <p:nvPr/>
        </p:nvSpPr>
        <p:spPr>
          <a:xfrm>
            <a:off x="8937921" y="4460081"/>
            <a:ext cx="373856" cy="372269"/>
          </a:xfrm>
          <a:prstGeom prst="rect">
            <a:avLst/>
          </a:prstGeom>
          <a:solidFill>
            <a:srgbClr val="9DFF9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150B7FA-20BF-4D4A-B2CD-10C8AAD199B2}"/>
              </a:ext>
            </a:extLst>
          </p:cNvPr>
          <p:cNvSpPr/>
          <p:nvPr/>
        </p:nvSpPr>
        <p:spPr>
          <a:xfrm>
            <a:off x="9305972" y="4460081"/>
            <a:ext cx="373856" cy="372269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2A674725-86D8-4010-BA29-D7ECF01FE27E}"/>
              </a:ext>
            </a:extLst>
          </p:cNvPr>
          <p:cNvSpPr/>
          <p:nvPr/>
        </p:nvSpPr>
        <p:spPr>
          <a:xfrm>
            <a:off x="9676653" y="4460081"/>
            <a:ext cx="373856" cy="372269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F4A7367-EC5E-4C20-B5C4-F21BCF2D4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30" y="4453953"/>
            <a:ext cx="2255405" cy="11353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B4309E6-ACFE-4B8C-9CE3-752CB87D1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12" y="1781968"/>
            <a:ext cx="1785443" cy="1785443"/>
          </a:xfrm>
          <a:prstGeom prst="rect">
            <a:avLst/>
          </a:prstGeom>
        </p:spPr>
      </p:pic>
      <p:sp>
        <p:nvSpPr>
          <p:cNvPr id="59" name="Onda 2 58">
            <a:extLst>
              <a:ext uri="{FF2B5EF4-FFF2-40B4-BE49-F238E27FC236}">
                <a16:creationId xmlns:a16="http://schemas.microsoft.com/office/drawing/2014/main" id="{CE23C9CA-1F90-4456-8C99-8FC891DCDA97}"/>
              </a:ext>
            </a:extLst>
          </p:cNvPr>
          <p:cNvSpPr/>
          <p:nvPr/>
        </p:nvSpPr>
        <p:spPr>
          <a:xfrm>
            <a:off x="7360515" y="4439143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60" name="Onda 2 59">
            <a:extLst>
              <a:ext uri="{FF2B5EF4-FFF2-40B4-BE49-F238E27FC236}">
                <a16:creationId xmlns:a16="http://schemas.microsoft.com/office/drawing/2014/main" id="{2F49F081-FF4A-46D4-9CA8-4359BBCC0F32}"/>
              </a:ext>
            </a:extLst>
          </p:cNvPr>
          <p:cNvSpPr/>
          <p:nvPr/>
        </p:nvSpPr>
        <p:spPr>
          <a:xfrm>
            <a:off x="7360515" y="4846803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61" name="Onda 2 60">
            <a:extLst>
              <a:ext uri="{FF2B5EF4-FFF2-40B4-BE49-F238E27FC236}">
                <a16:creationId xmlns:a16="http://schemas.microsoft.com/office/drawing/2014/main" id="{6BCDE8CE-C4BD-4652-8BBD-177532F2FF97}"/>
              </a:ext>
            </a:extLst>
          </p:cNvPr>
          <p:cNvSpPr/>
          <p:nvPr/>
        </p:nvSpPr>
        <p:spPr>
          <a:xfrm>
            <a:off x="7360515" y="5254463"/>
            <a:ext cx="542314" cy="342345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2</a:t>
            </a:r>
          </a:p>
        </p:txBody>
      </p:sp>
    </p:spTree>
    <p:extLst>
      <p:ext uri="{BB962C8B-B14F-4D97-AF65-F5344CB8AC3E}">
        <p14:creationId xmlns:p14="http://schemas.microsoft.com/office/powerpoint/2010/main" val="39349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669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Applying the Blur: </a:t>
            </a:r>
            <a:r>
              <a:rPr lang="en-US" sz="3600" dirty="0"/>
              <a:t>2D Convolution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CEF06A1-3B35-42FF-B777-CFBF6B05B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61" y="1124099"/>
            <a:ext cx="4451477" cy="4955241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5776F2-BD98-4A76-A063-D9ECF3C12E34}"/>
              </a:ext>
            </a:extLst>
          </p:cNvPr>
          <p:cNvSpPr txBox="1"/>
          <p:nvPr/>
        </p:nvSpPr>
        <p:spPr>
          <a:xfrm>
            <a:off x="487988" y="1920895"/>
            <a:ext cx="534643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</a:t>
            </a:r>
            <a:r>
              <a:rPr lang="en-US" dirty="0"/>
              <a:t> is a mathematical operation that combines a filter (kernel) with an image to compute new pixel values based on their neighbors.</a:t>
            </a:r>
          </a:p>
          <a:p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</a:t>
            </a:r>
            <a:r>
              <a:rPr lang="en-US" b="1" dirty="0"/>
              <a:t>slides across the image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At each position:</a:t>
            </a:r>
            <a:endParaRPr lang="it-IT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3812909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0C70FD29-2D5A-9ED1-9380-7A6665A8A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4172"/>
              </p:ext>
            </p:extLst>
          </p:nvPr>
        </p:nvGraphicFramePr>
        <p:xfrm>
          <a:off x="2941048" y="1434580"/>
          <a:ext cx="6309898" cy="398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616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it-IT" sz="3600" dirty="0" err="1"/>
              <a:t>Optimal</a:t>
            </a:r>
            <a:r>
              <a:rPr lang="it-IT" sz="3600" dirty="0"/>
              <a:t> Block Size Analysis</a:t>
            </a:r>
            <a:endParaRPr lang="en-US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789965" y="196469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1.307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789965" y="252224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1.182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929426" y="39806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310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433895" y="2118581"/>
            <a:ext cx="72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433893" y="2676129"/>
            <a:ext cx="61887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433893" y="4134497"/>
            <a:ext cx="725232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2538374" y="188844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2538374" y="2448259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2538374" y="391135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84C0D30-6B2A-43F7-851A-03A6B50FE8E5}"/>
              </a:ext>
            </a:extLst>
          </p:cNvPr>
          <p:cNvCxnSpPr>
            <a:cxnSpLocks/>
          </p:cNvCxnSpPr>
          <p:nvPr/>
        </p:nvCxnSpPr>
        <p:spPr>
          <a:xfrm>
            <a:off x="3052764" y="2376170"/>
            <a:ext cx="0" cy="3094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E745E28-3505-4C4B-9AE0-B47239A5EF0F}"/>
              </a:ext>
            </a:extLst>
          </p:cNvPr>
          <p:cNvCxnSpPr>
            <a:cxnSpLocks/>
          </p:cNvCxnSpPr>
          <p:nvPr/>
        </p:nvCxnSpPr>
        <p:spPr>
          <a:xfrm flipH="1">
            <a:off x="3043239" y="2376170"/>
            <a:ext cx="11588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68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7D2D6D23-FB06-4799-97CF-8F1586BA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67202"/>
              </p:ext>
            </p:extLst>
          </p:nvPr>
        </p:nvGraphicFramePr>
        <p:xfrm>
          <a:off x="2019299" y="1314451"/>
          <a:ext cx="8153396" cy="441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97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692686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98.732</a:t>
            </a:r>
            <a:r>
              <a:rPr lang="it-IT" sz="1400" dirty="0"/>
              <a:t> 4.941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777132" y="3102893"/>
            <a:ext cx="68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72.000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1.236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777131" y="4233288"/>
            <a:ext cx="68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14.490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502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3" y="2065011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3480096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3" y="4609199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83487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52226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8606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510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7D2D6D23-FB06-4799-97CF-8F1586BA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07216"/>
              </p:ext>
            </p:extLst>
          </p:nvPr>
        </p:nvGraphicFramePr>
        <p:xfrm>
          <a:off x="2019299" y="1314451"/>
          <a:ext cx="8153396" cy="441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BC51B8-CEDE-440C-B5B4-1F12311CAF89}"/>
              </a:ext>
            </a:extLst>
          </p:cNvPr>
          <p:cNvSpPr txBox="1"/>
          <p:nvPr/>
        </p:nvSpPr>
        <p:spPr>
          <a:xfrm>
            <a:off x="10366375" y="277199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115</a:t>
            </a:r>
          </a:p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30</a:t>
            </a:r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0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8577314" y="3143715"/>
            <a:ext cx="0" cy="23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</p:cNvCxnSpPr>
          <p:nvPr/>
        </p:nvCxnSpPr>
        <p:spPr>
          <a:xfrm flipH="1">
            <a:off x="8567792" y="3141322"/>
            <a:ext cx="1793560" cy="2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737364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648</a:t>
            </a:r>
          </a:p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56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007963" y="314587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318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28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099334" y="41965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66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7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4" y="2109689"/>
            <a:ext cx="7548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3523080"/>
            <a:ext cx="75480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4" y="4572481"/>
            <a:ext cx="75480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87954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9521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4934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58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5CD2C59F-764B-4101-B3B3-11EA2BBD7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142173"/>
              </p:ext>
            </p:extLst>
          </p:nvPr>
        </p:nvGraphicFramePr>
        <p:xfrm>
          <a:off x="2019292" y="1314452"/>
          <a:ext cx="8153394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235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Speedup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DCA342C-C880-4126-95CC-CE41E57F7DE6}"/>
              </a:ext>
            </a:extLst>
          </p:cNvPr>
          <p:cNvCxnSpPr>
            <a:cxnSpLocks/>
          </p:cNvCxnSpPr>
          <p:nvPr/>
        </p:nvCxnSpPr>
        <p:spPr>
          <a:xfrm flipH="1">
            <a:off x="9852025" y="1916981"/>
            <a:ext cx="8197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72DA31-FF8E-462F-B582-BB7772034676}"/>
              </a:ext>
            </a:extLst>
          </p:cNvPr>
          <p:cNvSpPr txBox="1"/>
          <p:nvPr/>
        </p:nvSpPr>
        <p:spPr>
          <a:xfrm>
            <a:off x="10172695" y="168684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D0CD8B4-4ADD-444B-9DE8-D063BA6C102D}"/>
              </a:ext>
            </a:extLst>
          </p:cNvPr>
          <p:cNvCxnSpPr>
            <a:cxnSpLocks/>
          </p:cNvCxnSpPr>
          <p:nvPr/>
        </p:nvCxnSpPr>
        <p:spPr>
          <a:xfrm flipH="1">
            <a:off x="10017919" y="2363257"/>
            <a:ext cx="65389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E97857-8297-41F6-9E42-3D2D872B6798}"/>
              </a:ext>
            </a:extLst>
          </p:cNvPr>
          <p:cNvSpPr txBox="1"/>
          <p:nvPr/>
        </p:nvSpPr>
        <p:spPr>
          <a:xfrm>
            <a:off x="10172695" y="2133116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7AFCB0D-209C-4A37-8BDE-D55B5E6A8ED7}"/>
              </a:ext>
            </a:extLst>
          </p:cNvPr>
          <p:cNvCxnSpPr>
            <a:cxnSpLocks/>
          </p:cNvCxnSpPr>
          <p:nvPr/>
        </p:nvCxnSpPr>
        <p:spPr>
          <a:xfrm flipH="1">
            <a:off x="9852025" y="3067178"/>
            <a:ext cx="81979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5DC42D-02D7-4A0B-BD24-FC2B7053BBB4}"/>
              </a:ext>
            </a:extLst>
          </p:cNvPr>
          <p:cNvSpPr txBox="1"/>
          <p:nvPr/>
        </p:nvSpPr>
        <p:spPr>
          <a:xfrm>
            <a:off x="10172695" y="2837037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5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A3EFEB-29D9-4631-9D79-E660762EA742}"/>
              </a:ext>
            </a:extLst>
          </p:cNvPr>
          <p:cNvSpPr txBox="1"/>
          <p:nvPr/>
        </p:nvSpPr>
        <p:spPr>
          <a:xfrm>
            <a:off x="10705544" y="29132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96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F45F05F-84BD-4D1C-92F8-0A79DE14DC1A}"/>
              </a:ext>
            </a:extLst>
          </p:cNvPr>
          <p:cNvSpPr txBox="1"/>
          <p:nvPr/>
        </p:nvSpPr>
        <p:spPr>
          <a:xfrm>
            <a:off x="10705544" y="22093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142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F4F677C-37CA-4A7C-9F12-D3A74C194E5C}"/>
              </a:ext>
            </a:extLst>
          </p:cNvPr>
          <p:cNvSpPr txBox="1"/>
          <p:nvPr/>
        </p:nvSpPr>
        <p:spPr>
          <a:xfrm>
            <a:off x="10705544" y="17529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157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816394-AD5B-423E-B8B1-51DC42B797D9}"/>
              </a:ext>
            </a:extLst>
          </p:cNvPr>
          <p:cNvCxnSpPr>
            <a:cxnSpLocks/>
          </p:cNvCxnSpPr>
          <p:nvPr/>
        </p:nvCxnSpPr>
        <p:spPr>
          <a:xfrm flipH="1">
            <a:off x="9838593" y="2189426"/>
            <a:ext cx="19123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6EA441-EA13-4E37-8A91-9C8A940E8418}"/>
              </a:ext>
            </a:extLst>
          </p:cNvPr>
          <p:cNvCxnSpPr>
            <a:cxnSpLocks/>
          </p:cNvCxnSpPr>
          <p:nvPr/>
        </p:nvCxnSpPr>
        <p:spPr>
          <a:xfrm flipV="1">
            <a:off x="10020300" y="2189426"/>
            <a:ext cx="0" cy="18335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078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86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it-IT" sz="3600" dirty="0" err="1"/>
              <a:t>Improved</a:t>
            </a:r>
            <a:r>
              <a:rPr lang="it-IT" sz="3600" dirty="0"/>
              <a:t> Memory </a:t>
            </a:r>
            <a:r>
              <a:rPr lang="it-IT" sz="3600" dirty="0" err="1"/>
              <a:t>Behavior</a:t>
            </a:r>
            <a:endParaRPr lang="en-US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2EABCE-3024-4C6A-AD68-B471DE775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059" y="2291360"/>
            <a:ext cx="4959456" cy="20085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F71A6FE-5C02-4B2D-AA0C-30637276A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1642" y="2291360"/>
            <a:ext cx="4959456" cy="200858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020512F-656A-43BC-9A8D-FECAA683CED0}"/>
              </a:ext>
            </a:extLst>
          </p:cNvPr>
          <p:cNvSpPr txBox="1"/>
          <p:nvPr/>
        </p:nvSpPr>
        <p:spPr>
          <a:xfrm>
            <a:off x="2561708" y="441222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3rd Version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C46435A-47CD-4CCE-AA2B-5B09CCA16EB3}"/>
              </a:ext>
            </a:extLst>
          </p:cNvPr>
          <p:cNvSpPr txBox="1"/>
          <p:nvPr/>
        </p:nvSpPr>
        <p:spPr>
          <a:xfrm>
            <a:off x="8423441" y="4412228"/>
            <a:ext cx="101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4th Version</a:t>
            </a:r>
          </a:p>
        </p:txBody>
      </p:sp>
      <p:sp>
        <p:nvSpPr>
          <p:cNvPr id="25" name="Elemento grafico 4">
            <a:extLst>
              <a:ext uri="{FF2B5EF4-FFF2-40B4-BE49-F238E27FC236}">
                <a16:creationId xmlns:a16="http://schemas.microsoft.com/office/drawing/2014/main" id="{B954BD2B-E7B6-43ED-B23D-CDD9D48862DD}"/>
              </a:ext>
            </a:extLst>
          </p:cNvPr>
          <p:cNvSpPr/>
          <p:nvPr/>
        </p:nvSpPr>
        <p:spPr>
          <a:xfrm>
            <a:off x="4757787" y="3528032"/>
            <a:ext cx="497126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4" name="Elemento grafico 4">
            <a:extLst>
              <a:ext uri="{FF2B5EF4-FFF2-40B4-BE49-F238E27FC236}">
                <a16:creationId xmlns:a16="http://schemas.microsoft.com/office/drawing/2014/main" id="{A733DAD2-B044-4608-A59F-F885CE3598F1}"/>
              </a:ext>
            </a:extLst>
          </p:cNvPr>
          <p:cNvSpPr/>
          <p:nvPr/>
        </p:nvSpPr>
        <p:spPr>
          <a:xfrm>
            <a:off x="10508990" y="3528032"/>
            <a:ext cx="497126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877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86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it-IT" sz="3600" dirty="0" err="1"/>
              <a:t>Improved</a:t>
            </a:r>
            <a:r>
              <a:rPr lang="it-IT" sz="3600" dirty="0"/>
              <a:t> Memory </a:t>
            </a:r>
            <a:r>
              <a:rPr lang="it-IT" sz="3600" dirty="0" err="1"/>
              <a:t>Behavior</a:t>
            </a:r>
            <a:endParaRPr lang="en-US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2EABCE-3024-4C6A-AD68-B471DE7756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674" y="2291360"/>
            <a:ext cx="5232226" cy="200858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F71A6FE-5C02-4B2D-AA0C-30637276A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257" y="2291360"/>
            <a:ext cx="5232227" cy="200858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020512F-656A-43BC-9A8D-FECAA683CED0}"/>
              </a:ext>
            </a:extLst>
          </p:cNvPr>
          <p:cNvSpPr txBox="1"/>
          <p:nvPr/>
        </p:nvSpPr>
        <p:spPr>
          <a:xfrm>
            <a:off x="2561708" y="4412228"/>
            <a:ext cx="1015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3rd Version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C46435A-47CD-4CCE-AA2B-5B09CCA16EB3}"/>
              </a:ext>
            </a:extLst>
          </p:cNvPr>
          <p:cNvSpPr txBox="1"/>
          <p:nvPr/>
        </p:nvSpPr>
        <p:spPr>
          <a:xfrm>
            <a:off x="8423441" y="4412228"/>
            <a:ext cx="101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4th Version</a:t>
            </a:r>
          </a:p>
        </p:txBody>
      </p:sp>
      <p:sp>
        <p:nvSpPr>
          <p:cNvPr id="25" name="Elemento grafico 4">
            <a:extLst>
              <a:ext uri="{FF2B5EF4-FFF2-40B4-BE49-F238E27FC236}">
                <a16:creationId xmlns:a16="http://schemas.microsoft.com/office/drawing/2014/main" id="{B954BD2B-E7B6-43ED-B23D-CDD9D48862DD}"/>
              </a:ext>
            </a:extLst>
          </p:cNvPr>
          <p:cNvSpPr/>
          <p:nvPr/>
        </p:nvSpPr>
        <p:spPr>
          <a:xfrm>
            <a:off x="890637" y="4274776"/>
            <a:ext cx="497126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6" name="Elemento grafico 4">
            <a:extLst>
              <a:ext uri="{FF2B5EF4-FFF2-40B4-BE49-F238E27FC236}">
                <a16:creationId xmlns:a16="http://schemas.microsoft.com/office/drawing/2014/main" id="{EB2D0673-29A2-43E1-8994-AD1E1CA7F9A2}"/>
              </a:ext>
            </a:extLst>
          </p:cNvPr>
          <p:cNvSpPr/>
          <p:nvPr/>
        </p:nvSpPr>
        <p:spPr>
          <a:xfrm>
            <a:off x="6637387" y="4274776"/>
            <a:ext cx="497126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07356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00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487710" y="2705725"/>
            <a:ext cx="7216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Image Throughput </a:t>
            </a:r>
            <a:r>
              <a:rPr lang="en-US" sz="4000" dirty="0"/>
              <a:t>at 8192 Blocks</a:t>
            </a:r>
          </a:p>
          <a:p>
            <a:pPr algn="ctr"/>
            <a:r>
              <a:rPr lang="en-US" sz="4000" dirty="0"/>
              <a:t>of 256 Threads </a:t>
            </a:r>
            <a:r>
              <a:rPr lang="it-IT" dirty="0"/>
              <a:t> </a:t>
            </a:r>
            <a:r>
              <a:rPr lang="it-IT" sz="4000" dirty="0">
                <a:highlight>
                  <a:srgbClr val="F8F8F8"/>
                </a:highlight>
              </a:rPr>
              <a:t>≈ </a:t>
            </a:r>
            <a:r>
              <a:rPr lang="it-IT" sz="4000" b="1" dirty="0">
                <a:solidFill>
                  <a:srgbClr val="FF0000"/>
                </a:solidFill>
                <a:highlight>
                  <a:srgbClr val="F8F8F8"/>
                </a:highlight>
              </a:rPr>
              <a:t>953</a:t>
            </a:r>
            <a:r>
              <a:rPr lang="it-IT" sz="4000" dirty="0">
                <a:highlight>
                  <a:srgbClr val="F8F8F8"/>
                </a:highlight>
              </a:rPr>
              <a:t> </a:t>
            </a:r>
            <a:r>
              <a:rPr lang="it-IT" sz="4000" dirty="0" err="1">
                <a:highlight>
                  <a:srgbClr val="F8F8F8"/>
                </a:highlight>
              </a:rPr>
              <a:t>img</a:t>
            </a:r>
            <a:r>
              <a:rPr lang="it-IT" sz="4000" dirty="0">
                <a:highlight>
                  <a:srgbClr val="F8F8F8"/>
                </a:highlight>
              </a:rPr>
              <a:t>/sec</a:t>
            </a:r>
            <a:endParaRPr lang="it-IT" sz="40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1496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7238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Summary:</a:t>
            </a:r>
            <a:r>
              <a:rPr lang="en-US" sz="3600" dirty="0"/>
              <a:t> GPU Throughput Evolution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0" name="Tabella 2">
            <a:extLst>
              <a:ext uri="{FF2B5EF4-FFF2-40B4-BE49-F238E27FC236}">
                <a16:creationId xmlns:a16="http://schemas.microsoft.com/office/drawing/2014/main" id="{6C6DFF49-7C0F-459D-8904-4C921398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435030"/>
              </p:ext>
            </p:extLst>
          </p:nvPr>
        </p:nvGraphicFramePr>
        <p:xfrm>
          <a:off x="1251471" y="1509076"/>
          <a:ext cx="9961411" cy="3839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451">
                  <a:extLst>
                    <a:ext uri="{9D8B030D-6E8A-4147-A177-3AD203B41FA5}">
                      <a16:colId xmlns:a16="http://schemas.microsoft.com/office/drawing/2014/main" val="801038965"/>
                    </a:ext>
                  </a:extLst>
                </a:gridCol>
                <a:gridCol w="2363534">
                  <a:extLst>
                    <a:ext uri="{9D8B030D-6E8A-4147-A177-3AD203B41FA5}">
                      <a16:colId xmlns:a16="http://schemas.microsoft.com/office/drawing/2014/main" val="2819821093"/>
                    </a:ext>
                  </a:extLst>
                </a:gridCol>
                <a:gridCol w="6656426">
                  <a:extLst>
                    <a:ext uri="{9D8B030D-6E8A-4147-A177-3AD203B41FA5}">
                      <a16:colId xmlns:a16="http://schemas.microsoft.com/office/drawing/2014/main" val="4020456358"/>
                    </a:ext>
                  </a:extLst>
                </a:gridCol>
              </a:tblGrid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Throughput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Improvements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393050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31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Initial implementation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No optimizations applied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8888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80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Replaced custom exponential with CUDA’s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400" b="1" baseline="0" dirty="0" err="1">
                          <a:latin typeface="Consolas" panose="020B0609020204030204" pitchFamily="49" charset="0"/>
                        </a:rPr>
                        <a:t>expf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</a:rPr>
                        <a:t>()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Assigned </a:t>
                      </a:r>
                      <a:r>
                        <a:rPr lang="en-US" sz="1600" b="1" dirty="0"/>
                        <a:t>contiguous pixel chunks </a:t>
                      </a:r>
                      <a:r>
                        <a:rPr lang="en-US" sz="1600" dirty="0"/>
                        <a:t>to threads (instead of full image rows)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Moved</a:t>
                      </a:r>
                      <a:r>
                        <a:rPr lang="it-IT" sz="1600" dirty="0"/>
                        <a:t> from </a:t>
                      </a:r>
                      <a:r>
                        <a:rPr lang="it-IT" sz="1400" b="1" dirty="0"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it-IT" sz="1600" dirty="0"/>
                        <a:t> to </a:t>
                      </a:r>
                      <a:r>
                        <a:rPr lang="it-IT" sz="1400" b="1" dirty="0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it-IT" sz="1600" dirty="0"/>
                        <a:t> to </a:t>
                      </a:r>
                      <a:r>
                        <a:rPr lang="it-IT" sz="1600" dirty="0" err="1"/>
                        <a:t>avoid</a:t>
                      </a:r>
                      <a:r>
                        <a:rPr lang="it-IT" sz="1600" dirty="0"/>
                        <a:t> </a:t>
                      </a:r>
                      <a:r>
                        <a:rPr lang="it-IT" sz="1600" b="1" dirty="0"/>
                        <a:t>FP64 </a:t>
                      </a:r>
                      <a:r>
                        <a:rPr lang="it-IT" sz="1600" b="1" dirty="0" err="1"/>
                        <a:t>operations</a:t>
                      </a:r>
                      <a:endParaRPr kumimoji="0" lang="it-IT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72744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270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Precomputed Gaussian kernels</a:t>
                      </a:r>
                      <a:r>
                        <a:rPr lang="en-US" sz="1600" dirty="0"/>
                        <a:t> (max 255) to avoid redundant calculations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Stored kernels in </a:t>
                      </a:r>
                      <a:r>
                        <a:rPr lang="en-US" sz="1600" b="1" dirty="0"/>
                        <a:t>constant memory</a:t>
                      </a:r>
                      <a:r>
                        <a:rPr lang="en-US" sz="1600" dirty="0"/>
                        <a:t> for better access efficiency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7296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953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Optimized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memory</a:t>
                      </a:r>
                      <a:r>
                        <a:rPr lang="it-IT" sz="1600" dirty="0"/>
                        <a:t> access (</a:t>
                      </a:r>
                      <a:r>
                        <a:rPr lang="it-IT" sz="1600" dirty="0" err="1"/>
                        <a:t>coalescing</a:t>
                      </a:r>
                      <a:r>
                        <a:rPr lang="it-IT" sz="1600" dirty="0"/>
                        <a:t>):</a:t>
                      </a:r>
                      <a:endParaRPr lang="en-US" sz="160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Pixel chunk assignment moved to </a:t>
                      </a:r>
                      <a:r>
                        <a:rPr lang="en-US" sz="1600" b="1" dirty="0"/>
                        <a:t>block-level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Threads in block access pixels in </a:t>
                      </a:r>
                      <a:r>
                        <a:rPr lang="en-US" sz="1600" b="1" dirty="0"/>
                        <a:t>round-robin fashion</a:t>
                      </a:r>
                      <a:endParaRPr lang="it-IT" sz="1600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76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38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afico 9">
            <a:extLst>
              <a:ext uri="{FF2B5EF4-FFF2-40B4-BE49-F238E27FC236}">
                <a16:creationId xmlns:a16="http://schemas.microsoft.com/office/drawing/2014/main" id="{E46088A6-62D2-4756-AE0B-437D888394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372603"/>
              </p:ext>
            </p:extLst>
          </p:nvPr>
        </p:nvGraphicFramePr>
        <p:xfrm>
          <a:off x="2873830" y="1508802"/>
          <a:ext cx="6444340" cy="38403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4669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Summary:</a:t>
            </a:r>
            <a:r>
              <a:rPr lang="en-US" sz="3600" dirty="0"/>
              <a:t> CPU vs. GPU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E2A86A-AF0E-4300-9A7C-A6F3B5A92E05}"/>
              </a:ext>
            </a:extLst>
          </p:cNvPr>
          <p:cNvSpPr txBox="1"/>
          <p:nvPr/>
        </p:nvSpPr>
        <p:spPr>
          <a:xfrm>
            <a:off x="1492250" y="2787650"/>
            <a:ext cx="13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800</a:t>
            </a:r>
            <a:r>
              <a:rPr lang="it-IT" dirty="0"/>
              <a:t> </a:t>
            </a:r>
            <a:r>
              <a:rPr lang="it-IT" dirty="0" err="1"/>
              <a:t>img</a:t>
            </a:r>
            <a:r>
              <a:rPr lang="it-IT" dirty="0"/>
              <a:t>/sec</a:t>
            </a:r>
          </a:p>
        </p:txBody>
      </p:sp>
    </p:spTree>
    <p:extLst>
      <p:ext uri="{BB962C8B-B14F-4D97-AF65-F5344CB8AC3E}">
        <p14:creationId xmlns:p14="http://schemas.microsoft.com/office/powerpoint/2010/main" val="391222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694865D-EE7B-4AE8-9F65-503C6B3D6F7B}"/>
              </a:ext>
            </a:extLst>
          </p:cNvPr>
          <p:cNvSpPr/>
          <p:nvPr/>
        </p:nvSpPr>
        <p:spPr>
          <a:xfrm>
            <a:off x="6367568" y="4196521"/>
            <a:ext cx="364974" cy="369020"/>
          </a:xfrm>
          <a:prstGeom prst="roundRect">
            <a:avLst/>
          </a:prstGeom>
          <a:solidFill>
            <a:srgbClr val="F4B183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9719EC0C-9747-4F81-99C1-5C8C0034F864}"/>
              </a:ext>
            </a:extLst>
          </p:cNvPr>
          <p:cNvSpPr/>
          <p:nvPr/>
        </p:nvSpPr>
        <p:spPr>
          <a:xfrm>
            <a:off x="6487642" y="4048947"/>
            <a:ext cx="5107330" cy="626973"/>
          </a:xfrm>
          <a:prstGeom prst="roundRect">
            <a:avLst>
              <a:gd name="adj" fmla="val 1096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7256ED60-3137-491A-9378-699BFA2575DD}"/>
              </a:ext>
            </a:extLst>
          </p:cNvPr>
          <p:cNvSpPr/>
          <p:nvPr/>
        </p:nvSpPr>
        <p:spPr>
          <a:xfrm>
            <a:off x="6794976" y="4955605"/>
            <a:ext cx="4454562" cy="764651"/>
          </a:xfrm>
          <a:prstGeom prst="roundRect">
            <a:avLst>
              <a:gd name="adj" fmla="val 109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766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Compute the Kernel: </a:t>
            </a:r>
            <a:r>
              <a:rPr lang="en-US" sz="3600" dirty="0"/>
              <a:t>Gaussian Formula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5776F2-BD98-4A76-A063-D9ECF3C12E34}"/>
                  </a:ext>
                </a:extLst>
              </p:cNvPr>
              <p:cNvSpPr txBox="1"/>
              <p:nvPr/>
            </p:nvSpPr>
            <p:spPr>
              <a:xfrm>
                <a:off x="487988" y="1363318"/>
                <a:ext cx="550518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kernel size is fixed (e.g., </a:t>
                </a:r>
                <a:r>
                  <a:rPr lang="en-US" b="1" dirty="0"/>
                  <a:t>3×3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a custom kernel is </a:t>
                </a:r>
                <a:r>
                  <a:rPr lang="it-IT" dirty="0" err="1"/>
                  <a:t>generated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kernel element is computed by evaluating the 2D Gaussian at its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position: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standard deviation </a:t>
                </a:r>
                <a:r>
                  <a:rPr lang="en-US" b="1" dirty="0"/>
                  <a:t>σ</a:t>
                </a:r>
                <a:r>
                  <a:rPr lang="en-US" dirty="0"/>
                  <a:t> is dynamically computed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Time complexity</a:t>
                </a:r>
                <a:r>
                  <a:rPr lang="en-US" dirty="0"/>
                  <a:t>:  𝑂(𝑤 × ℎ × 𝑛²)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5776F2-BD98-4A76-A063-D9ECF3C12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8" y="1363318"/>
                <a:ext cx="5505188" cy="4247317"/>
              </a:xfrm>
              <a:prstGeom prst="rect">
                <a:avLst/>
              </a:prstGeom>
              <a:blipFill>
                <a:blip r:embed="rId5"/>
                <a:stretch>
                  <a:fillRect l="-664" t="-862" b="-1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63C082D-69E5-46BB-AB64-6A163ACFF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347" y="2225040"/>
            <a:ext cx="4283343" cy="2067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/>
              <p:nvPr/>
            </p:nvSpPr>
            <p:spPr>
              <a:xfrm>
                <a:off x="1007964" y="3183628"/>
                <a:ext cx="4131679" cy="685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4" y="3183628"/>
                <a:ext cx="4131679" cy="685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/>
              <p:nvPr/>
            </p:nvSpPr>
            <p:spPr>
              <a:xfrm>
                <a:off x="1152736" y="4550690"/>
                <a:ext cx="38421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36" y="4550690"/>
                <a:ext cx="3842133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51175329-B084-4BE4-9941-A1B79B1DCF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6562" y="1363318"/>
            <a:ext cx="1956124" cy="1956124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CF8589B-45C5-4CEC-87DF-FA7800FD284B}"/>
              </a:ext>
            </a:extLst>
          </p:cNvPr>
          <p:cNvSpPr txBox="1"/>
          <p:nvPr/>
        </p:nvSpPr>
        <p:spPr>
          <a:xfrm>
            <a:off x="7168377" y="3386258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72F3610-13EB-41B3-AFD9-4C66BC3CB0FA}"/>
              </a:ext>
            </a:extLst>
          </p:cNvPr>
          <p:cNvSpPr/>
          <p:nvPr/>
        </p:nvSpPr>
        <p:spPr>
          <a:xfrm>
            <a:off x="7742374" y="2433635"/>
            <a:ext cx="137432" cy="138521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8DAA49EF-8ABE-4AEB-B3EA-57C08869C8D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11090" y="1369219"/>
            <a:ext cx="0" cy="1064416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5637F90-CC20-4A73-B84B-BB62D6FEAACC}"/>
              </a:ext>
            </a:extLst>
          </p:cNvPr>
          <p:cNvCxnSpPr>
            <a:cxnSpLocks/>
          </p:cNvCxnSpPr>
          <p:nvPr/>
        </p:nvCxnSpPr>
        <p:spPr>
          <a:xfrm flipH="1">
            <a:off x="6998494" y="2502896"/>
            <a:ext cx="802391" cy="0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602A44D-9A18-4030-8F6F-2EB7FF1DD856}"/>
              </a:ext>
            </a:extLst>
          </p:cNvPr>
          <p:cNvSpPr txBox="1"/>
          <p:nvPr/>
        </p:nvSpPr>
        <p:spPr>
          <a:xfrm>
            <a:off x="6728253" y="23490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3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2CDF83E-E94B-49E7-931F-81B2D61B8A99}"/>
              </a:ext>
            </a:extLst>
          </p:cNvPr>
          <p:cNvSpPr txBox="1"/>
          <p:nvPr/>
        </p:nvSpPr>
        <p:spPr>
          <a:xfrm>
            <a:off x="7673071" y="10827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D4977B5E-E701-412A-9A17-2BE5DD98C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07" y="1872972"/>
            <a:ext cx="2216919" cy="2216919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660DFF81-35F5-4E2C-B52C-EA2A3FF1C0B7}"/>
              </a:ext>
            </a:extLst>
          </p:cNvPr>
          <p:cNvSpPr txBox="1"/>
          <p:nvPr/>
        </p:nvSpPr>
        <p:spPr>
          <a:xfrm>
            <a:off x="9659197" y="3386258"/>
            <a:ext cx="13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Kernel in (2, 3)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480D1126-8466-442E-95B1-753BCAEB7720}"/>
              </a:ext>
            </a:extLst>
          </p:cNvPr>
          <p:cNvSpPr/>
          <p:nvPr/>
        </p:nvSpPr>
        <p:spPr>
          <a:xfrm>
            <a:off x="10601751" y="2595876"/>
            <a:ext cx="137432" cy="138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4D5C2905-D6A4-4E14-B705-D8B4B5986F2A}"/>
              </a:ext>
            </a:extLst>
          </p:cNvPr>
          <p:cNvCxnSpPr>
            <a:cxnSpLocks/>
          </p:cNvCxnSpPr>
          <p:nvPr/>
        </p:nvCxnSpPr>
        <p:spPr>
          <a:xfrm flipV="1">
            <a:off x="10670467" y="1878806"/>
            <a:ext cx="0" cy="726044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1CD883D8-6D3C-49F1-99C4-893E1436EC13}"/>
              </a:ext>
            </a:extLst>
          </p:cNvPr>
          <p:cNvCxnSpPr>
            <a:cxnSpLocks/>
          </p:cNvCxnSpPr>
          <p:nvPr/>
        </p:nvCxnSpPr>
        <p:spPr>
          <a:xfrm>
            <a:off x="9903619" y="2665136"/>
            <a:ext cx="774525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07E541-C140-4B1A-8524-59AE946012D9}"/>
              </a:ext>
            </a:extLst>
          </p:cNvPr>
          <p:cNvSpPr txBox="1"/>
          <p:nvPr/>
        </p:nvSpPr>
        <p:spPr>
          <a:xfrm>
            <a:off x="9610194" y="25210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D83FC99-1490-4A78-AE6E-40E4DCC27424}"/>
              </a:ext>
            </a:extLst>
          </p:cNvPr>
          <p:cNvSpPr txBox="1"/>
          <p:nvPr/>
        </p:nvSpPr>
        <p:spPr>
          <a:xfrm>
            <a:off x="10534390" y="15975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/>
              <p:nvPr/>
            </p:nvSpPr>
            <p:spPr>
              <a:xfrm>
                <a:off x="6846893" y="4985698"/>
                <a:ext cx="4352398" cy="669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≈0.00313</m:t>
                      </m:r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3" y="4985698"/>
                <a:ext cx="4352398" cy="6692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89C0686-AF8D-4201-8DE1-B2569F0C2DB8}"/>
              </a:ext>
            </a:extLst>
          </p:cNvPr>
          <p:cNvSpPr/>
          <p:nvPr/>
        </p:nvSpPr>
        <p:spPr>
          <a:xfrm>
            <a:off x="9573478" y="4189929"/>
            <a:ext cx="554916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EEF13BA-9BE4-4CF8-932B-7ECB8845EF56}"/>
              </a:ext>
            </a:extLst>
          </p:cNvPr>
          <p:cNvSpPr/>
          <p:nvPr/>
        </p:nvSpPr>
        <p:spPr>
          <a:xfrm>
            <a:off x="7037602" y="4189929"/>
            <a:ext cx="1455821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/>
              <p:nvPr/>
            </p:nvSpPr>
            <p:spPr>
              <a:xfrm>
                <a:off x="6433500" y="4235940"/>
                <a:ext cx="5135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255  ∗0.5=127.5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00" y="4235940"/>
                <a:ext cx="5135188" cy="276999"/>
              </a:xfrm>
              <a:prstGeom prst="rect">
                <a:avLst/>
              </a:prstGeom>
              <a:blipFill>
                <a:blip r:embed="rId12"/>
                <a:stretch>
                  <a:fillRect l="-237" t="-2222" r="-712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angolare in su 2">
            <a:extLst>
              <a:ext uri="{FF2B5EF4-FFF2-40B4-BE49-F238E27FC236}">
                <a16:creationId xmlns:a16="http://schemas.microsoft.com/office/drawing/2014/main" id="{09FA548B-AEF4-480B-B69E-641503DBBD29}"/>
              </a:ext>
            </a:extLst>
          </p:cNvPr>
          <p:cNvSpPr/>
          <p:nvPr/>
        </p:nvSpPr>
        <p:spPr>
          <a:xfrm rot="5400000">
            <a:off x="6239069" y="4909385"/>
            <a:ext cx="769372" cy="171837"/>
          </a:xfrm>
          <a:prstGeom prst="bentUpArrow">
            <a:avLst>
              <a:gd name="adj1" fmla="val 15201"/>
              <a:gd name="adj2" fmla="val 21097"/>
              <a:gd name="adj3" fmla="val 32792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6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0" grpId="0" animBg="1"/>
      <p:bldP spid="52" grpId="0"/>
      <p:bldP spid="53" grpId="0" animBg="1"/>
      <p:bldP spid="60" grpId="0"/>
      <p:bldP spid="61" grpId="0"/>
      <p:bldP spid="64" grpId="0"/>
      <p:bldP spid="65" grpId="0" animBg="1"/>
      <p:bldP spid="70" grpId="0"/>
      <p:bldP spid="71" grpId="0"/>
      <p:bldP spid="78" grpId="0"/>
      <p:bldP spid="2" grpId="0" animBg="1"/>
      <p:bldP spid="31" grpId="0" animBg="1"/>
      <p:bldP spid="76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663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CPU Recap:</a:t>
            </a:r>
            <a:r>
              <a:rPr lang="en-US" sz="3600" dirty="0"/>
              <a:t> Throughput Evolution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0" name="Tabella 2">
            <a:extLst>
              <a:ext uri="{FF2B5EF4-FFF2-40B4-BE49-F238E27FC236}">
                <a16:creationId xmlns:a16="http://schemas.microsoft.com/office/drawing/2014/main" id="{6C6DFF49-7C0F-459D-8904-4C921398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73846"/>
              </p:ext>
            </p:extLst>
          </p:nvPr>
        </p:nvGraphicFramePr>
        <p:xfrm>
          <a:off x="2322258" y="1458171"/>
          <a:ext cx="7547484" cy="4175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451">
                  <a:extLst>
                    <a:ext uri="{9D8B030D-6E8A-4147-A177-3AD203B41FA5}">
                      <a16:colId xmlns:a16="http://schemas.microsoft.com/office/drawing/2014/main" val="801038965"/>
                    </a:ext>
                  </a:extLst>
                </a:gridCol>
                <a:gridCol w="2363534">
                  <a:extLst>
                    <a:ext uri="{9D8B030D-6E8A-4147-A177-3AD203B41FA5}">
                      <a16:colId xmlns:a16="http://schemas.microsoft.com/office/drawing/2014/main" val="2819821093"/>
                    </a:ext>
                  </a:extLst>
                </a:gridCol>
                <a:gridCol w="4242499">
                  <a:extLst>
                    <a:ext uri="{9D8B030D-6E8A-4147-A177-3AD203B41FA5}">
                      <a16:colId xmlns:a16="http://schemas.microsoft.com/office/drawing/2014/main" val="4020456358"/>
                    </a:ext>
                  </a:extLst>
                </a:gridCol>
              </a:tblGrid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16-Thread Throughput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Improvements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393050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2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Initial implementation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No optimizations applied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8888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9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Eliminated calculations for pixels with value 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Reduced redundant matrix index calculations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Exponential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approximation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72744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175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Switched from column to row assignment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Static</a:t>
                      </a:r>
                      <a:r>
                        <a:rPr lang="it-IT" sz="1600" dirty="0"/>
                        <a:t> to </a:t>
                      </a:r>
                      <a:r>
                        <a:rPr lang="it-IT" sz="1600" dirty="0" err="1"/>
                        <a:t>dynamic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assignment</a:t>
                      </a:r>
                      <a:endParaRPr lang="it-IT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/>
                        <a:t>Compiler </a:t>
                      </a:r>
                      <a:r>
                        <a:rPr lang="it-IT" sz="1600" dirty="0" err="1"/>
                        <a:t>optimizations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7296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347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Switched to batch row assignment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From Row-wise to Image-wise Processing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/>
                        <a:t>Kernel caching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/>
                        <a:t>Compiler </a:t>
                      </a:r>
                      <a:r>
                        <a:rPr lang="it-IT" sz="1600" dirty="0" err="1"/>
                        <a:t>optimizations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76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44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3473332" y="3056048"/>
            <a:ext cx="5245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GPU </a:t>
            </a:r>
            <a:r>
              <a:rPr lang="it-IT" sz="4400" b="1" dirty="0" err="1"/>
              <a:t>Implementation</a:t>
            </a:r>
            <a:endParaRPr lang="it-IT" sz="4400" b="1" dirty="0">
              <a:highlight>
                <a:srgbClr val="F8F8F8"/>
              </a:highligh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D40E0F-CAEC-429A-82CD-7A95E8A2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32" y="2230573"/>
            <a:ext cx="3416136" cy="6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2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8C583B8-C51F-4D41-B5CE-251691987F1A}"/>
              </a:ext>
            </a:extLst>
          </p:cNvPr>
          <p:cNvSpPr txBox="1"/>
          <p:nvPr/>
        </p:nvSpPr>
        <p:spPr>
          <a:xfrm>
            <a:off x="2189517" y="1311460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GeForce</a:t>
            </a:r>
            <a:r>
              <a:rPr lang="it-IT" b="1" dirty="0"/>
              <a:t> RTX™ 3070 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306CD20-683F-4464-9075-F2DAC60DE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290" y="1217221"/>
            <a:ext cx="550226" cy="550226"/>
          </a:xfrm>
          <a:prstGeom prst="rect">
            <a:avLst/>
          </a:prstGeom>
        </p:spPr>
      </p:pic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4064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98415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 GB DDR4 @ 3200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nvcc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Nsight</a:t>
                      </a: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Monitor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679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</a:t>
            </a:r>
            <a:r>
              <a:rPr lang="en-US" sz="3600" dirty="0"/>
              <a:t>Platform Specifications</a:t>
            </a:r>
          </a:p>
        </p:txBody>
      </p:sp>
      <p:graphicFrame>
        <p:nvGraphicFramePr>
          <p:cNvPr id="26" name="Tabella 6">
            <a:extLst>
              <a:ext uri="{FF2B5EF4-FFF2-40B4-BE49-F238E27FC236}">
                <a16:creationId xmlns:a16="http://schemas.microsoft.com/office/drawing/2014/main" id="{38580A49-C75F-4CE3-AEDC-8D6946299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23454"/>
              </p:ext>
            </p:extLst>
          </p:nvPr>
        </p:nvGraphicFramePr>
        <p:xfrm>
          <a:off x="748766" y="2028460"/>
          <a:ext cx="2382085" cy="19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33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119252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it-IT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4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816524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 Size: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 GB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40723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 </a:t>
                      </a: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Type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GDDR6X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 Bus: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256 bit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Bandwidth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608.3 GB/s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  <p:graphicFrame>
        <p:nvGraphicFramePr>
          <p:cNvPr id="27" name="Tabella 6">
            <a:extLst>
              <a:ext uri="{FF2B5EF4-FFF2-40B4-BE49-F238E27FC236}">
                <a16:creationId xmlns:a16="http://schemas.microsoft.com/office/drawing/2014/main" id="{C8CE88D8-2F53-4E23-9EF9-407DE7C4B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34859"/>
              </p:ext>
            </p:extLst>
          </p:nvPr>
        </p:nvGraphicFramePr>
        <p:xfrm>
          <a:off x="3257863" y="2028460"/>
          <a:ext cx="2382085" cy="271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36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273449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Render 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endParaRPr lang="it-IT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4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816524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Shading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Units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6144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40723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TMUs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192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ROPs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SM </a:t>
                      </a: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Count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L1 Cache: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128 KB (per SM)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533274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L2 Cache: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 MB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60694"/>
                  </a:ext>
                </a:extLst>
              </a:tr>
            </a:tbl>
          </a:graphicData>
        </a:graphic>
      </p:graphicFrame>
      <p:sp>
        <p:nvSpPr>
          <p:cNvPr id="28" name="Elemento grafico 4">
            <a:extLst>
              <a:ext uri="{FF2B5EF4-FFF2-40B4-BE49-F238E27FC236}">
                <a16:creationId xmlns:a16="http://schemas.microsoft.com/office/drawing/2014/main" id="{5392E73E-9616-40BB-8949-71CA022C6996}"/>
              </a:ext>
            </a:extLst>
          </p:cNvPr>
          <p:cNvSpPr/>
          <p:nvPr/>
        </p:nvSpPr>
        <p:spPr>
          <a:xfrm>
            <a:off x="1939809" y="2624235"/>
            <a:ext cx="589050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Elemento grafico 4">
            <a:extLst>
              <a:ext uri="{FF2B5EF4-FFF2-40B4-BE49-F238E27FC236}">
                <a16:creationId xmlns:a16="http://schemas.microsoft.com/office/drawing/2014/main" id="{585BA7CC-7B15-4CB9-A94F-47C43551E2EA}"/>
              </a:ext>
            </a:extLst>
          </p:cNvPr>
          <p:cNvSpPr/>
          <p:nvPr/>
        </p:nvSpPr>
        <p:spPr>
          <a:xfrm>
            <a:off x="4232953" y="3831439"/>
            <a:ext cx="589050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820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</a:t>
            </a:r>
            <a:r>
              <a:rPr lang="en-US" sz="3600" dirty="0"/>
              <a:t>Input Data and Load Scenarios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1382908"/>
            <a:ext cx="5346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</a:t>
            </a:r>
            <a:r>
              <a:rPr lang="en-US" b="1" dirty="0"/>
              <a:t>randomly generated</a:t>
            </a:r>
            <a:r>
              <a:rPr lang="en-US" dirty="0"/>
              <a:t> at runtime, filled with values from </a:t>
            </a:r>
            <a:r>
              <a:rPr lang="en-US" b="1" dirty="0"/>
              <a:t>0 to 255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of size </a:t>
            </a:r>
            <a:r>
              <a:rPr lang="en-US" b="1" dirty="0"/>
              <a:t>1440 × 2160 </a:t>
            </a:r>
            <a:r>
              <a:rPr lang="en-US" dirty="0"/>
              <a:t>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Blur Control Map is applied to all input images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workload levels were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</a:t>
            </a:r>
            <a:r>
              <a:rPr lang="en-US" dirty="0"/>
              <a:t>: 3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Medium</a:t>
            </a:r>
            <a:r>
              <a:rPr lang="en-US" dirty="0"/>
              <a:t>: 15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</a:t>
            </a:r>
            <a:r>
              <a:rPr lang="en-US" dirty="0"/>
              <a:t>: 30 images</a:t>
            </a:r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performance</a:t>
            </a:r>
            <a:r>
              <a:rPr lang="en-US" dirty="0"/>
              <a:t>: process at least </a:t>
            </a:r>
            <a:r>
              <a:rPr lang="en-US" b="1" dirty="0"/>
              <a:t>800 images per second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66351A-F0AF-49CA-BA4E-73BA167B3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55" y="1627363"/>
            <a:ext cx="2224473" cy="33873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EE246B-C211-4C48-A74A-FDC61C65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20" y="1627363"/>
            <a:ext cx="2224473" cy="338430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9C9DC1-50F4-4C34-AD96-2A4D9B38DA3E}"/>
              </a:ext>
            </a:extLst>
          </p:cNvPr>
          <p:cNvCxnSpPr/>
          <p:nvPr/>
        </p:nvCxnSpPr>
        <p:spPr>
          <a:xfrm>
            <a:off x="6432125" y="1627363"/>
            <a:ext cx="0" cy="33843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15AD05-C1A1-4531-BEC4-56235B9F757D}"/>
              </a:ext>
            </a:extLst>
          </p:cNvPr>
          <p:cNvSpPr txBox="1"/>
          <p:nvPr/>
        </p:nvSpPr>
        <p:spPr>
          <a:xfrm rot="16200000">
            <a:off x="5972961" y="307760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2160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C4A3C38-743F-496E-B55C-4D4720BF05E1}"/>
              </a:ext>
            </a:extLst>
          </p:cNvPr>
          <p:cNvCxnSpPr>
            <a:cxnSpLocks/>
          </p:cNvCxnSpPr>
          <p:nvPr/>
        </p:nvCxnSpPr>
        <p:spPr>
          <a:xfrm flipH="1">
            <a:off x="6690921" y="5233225"/>
            <a:ext cx="22244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F4B912-4EA9-4BB3-8C4F-D13DDAAF2978}"/>
              </a:ext>
            </a:extLst>
          </p:cNvPr>
          <p:cNvSpPr txBox="1"/>
          <p:nvPr/>
        </p:nvSpPr>
        <p:spPr>
          <a:xfrm>
            <a:off x="7528080" y="5268300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1440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87CA967-82D9-4003-84E5-09220B4682A1}"/>
              </a:ext>
            </a:extLst>
          </p:cNvPr>
          <p:cNvSpPr/>
          <p:nvPr/>
        </p:nvSpPr>
        <p:spPr>
          <a:xfrm>
            <a:off x="991592" y="3952410"/>
            <a:ext cx="190003" cy="1903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78D73D-630B-4B84-A1B7-6E42852A90F0}"/>
              </a:ext>
            </a:extLst>
          </p:cNvPr>
          <p:cNvSpPr/>
          <p:nvPr/>
        </p:nvSpPr>
        <p:spPr>
          <a:xfrm>
            <a:off x="991592" y="4225317"/>
            <a:ext cx="190003" cy="1903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9DD9DBF-6FCB-4892-A8B1-CCCDE239843E}"/>
              </a:ext>
            </a:extLst>
          </p:cNvPr>
          <p:cNvSpPr/>
          <p:nvPr/>
        </p:nvSpPr>
        <p:spPr>
          <a:xfrm>
            <a:off x="991592" y="4500250"/>
            <a:ext cx="190003" cy="1903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5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3913</TotalTime>
  <Words>3124</Words>
  <Application>Microsoft Office PowerPoint</Application>
  <PresentationFormat>Widescreen</PresentationFormat>
  <Paragraphs>655</Paragraphs>
  <Slides>48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48</vt:i4>
      </vt:variant>
    </vt:vector>
  </HeadingPairs>
  <TitlesOfParts>
    <vt:vector size="57" baseType="lpstr">
      <vt:lpstr>-apple-system</vt:lpstr>
      <vt:lpstr>Arial</vt:lpstr>
      <vt:lpstr>Calibri</vt:lpstr>
      <vt:lpstr>Calibri Light</vt:lpstr>
      <vt:lpstr>Cambria Math</vt:lpstr>
      <vt:lpstr>Consolas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Andrea Migliore</cp:lastModifiedBy>
  <cp:revision>663</cp:revision>
  <dcterms:created xsi:type="dcterms:W3CDTF">2025-04-23T09:30:02Z</dcterms:created>
  <dcterms:modified xsi:type="dcterms:W3CDTF">2025-05-26T10:38:16Z</dcterms:modified>
</cp:coreProperties>
</file>