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D59"/>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720"/>
  </p:normalViewPr>
  <p:slideViewPr>
    <p:cSldViewPr snapToGrid="0">
      <p:cViewPr varScale="1">
        <p:scale>
          <a:sx n="93" d="100"/>
          <a:sy n="93" d="100"/>
        </p:scale>
        <p:origin x="10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3398F-E9F5-4496-96D3-0E94F95C9FB0}" type="doc">
      <dgm:prSet loTypeId="urn:microsoft.com/office/officeart/2011/layout/HexagonRadial" loCatId="cycle" qsTypeId="urn:microsoft.com/office/officeart/2005/8/quickstyle/simple5" qsCatId="simple" csTypeId="urn:microsoft.com/office/officeart/2005/8/colors/accent1_2" csCatId="accent1" phldr="1"/>
      <dgm:spPr/>
      <dgm:t>
        <a:bodyPr/>
        <a:lstStyle/>
        <a:p>
          <a:endParaRPr lang="en-US"/>
        </a:p>
      </dgm:t>
    </dgm:pt>
    <dgm:pt modelId="{C3DC1203-2A3E-4C07-8CDF-DC7139D292F7}">
      <dgm:prSet phldrT="[Text]" custT="1"/>
      <dgm:spPr/>
      <dgm:t>
        <a:bodyPr/>
        <a:lstStyle/>
        <a:p>
          <a:r>
            <a:rPr lang="en-US" sz="2400" b="1" dirty="0" smtClean="0">
              <a:effectLst>
                <a:outerShdw blurRad="38100" dist="38100" dir="2700000" algn="tl">
                  <a:srgbClr val="000000">
                    <a:alpha val="43137"/>
                  </a:srgbClr>
                </a:outerShdw>
              </a:effectLst>
              <a:latin typeface="+mj-lt"/>
            </a:rPr>
            <a:t>Connectivity</a:t>
          </a:r>
          <a:endParaRPr lang="en-US" sz="2400" b="1" dirty="0">
            <a:effectLst>
              <a:outerShdw blurRad="38100" dist="38100" dir="2700000" algn="tl">
                <a:srgbClr val="000000">
                  <a:alpha val="43137"/>
                </a:srgbClr>
              </a:outerShdw>
            </a:effectLst>
            <a:latin typeface="+mj-lt"/>
          </a:endParaRPr>
        </a:p>
      </dgm:t>
    </dgm:pt>
    <dgm:pt modelId="{92BA129A-F8E1-41BE-92B5-30C4D2CE840B}" type="parTrans" cxnId="{52DA97E2-63B7-4A47-B3CF-95A30D28468F}">
      <dgm:prSet/>
      <dgm:spPr/>
      <dgm:t>
        <a:bodyPr/>
        <a:lstStyle/>
        <a:p>
          <a:endParaRPr lang="en-US"/>
        </a:p>
      </dgm:t>
    </dgm:pt>
    <dgm:pt modelId="{7374E18C-0D0D-43FE-832A-E28569CFD37F}" type="sibTrans" cxnId="{52DA97E2-63B7-4A47-B3CF-95A30D28468F}">
      <dgm:prSet/>
      <dgm:spPr/>
      <dgm:t>
        <a:bodyPr/>
        <a:lstStyle/>
        <a:p>
          <a:endParaRPr lang="en-US"/>
        </a:p>
      </dgm:t>
    </dgm:pt>
    <dgm:pt modelId="{5DF70357-F723-4844-B51A-0AC6BF4F40A5}">
      <dgm:prSet phldrT="[Text]" custT="1"/>
      <dgm:spPr/>
      <dgm:t>
        <a:bodyPr/>
        <a:lstStyle/>
        <a:p>
          <a:r>
            <a:rPr lang="en-US" sz="2000" b="1" dirty="0" smtClean="0">
              <a:effectLst>
                <a:outerShdw blurRad="38100" dist="38100" dir="2700000" algn="tl">
                  <a:srgbClr val="000000">
                    <a:alpha val="43137"/>
                  </a:srgbClr>
                </a:outerShdw>
              </a:effectLst>
              <a:latin typeface="+mj-lt"/>
            </a:rPr>
            <a:t>Brokerage</a:t>
          </a:r>
          <a:endParaRPr lang="en-US" sz="2000" b="1" dirty="0">
            <a:effectLst>
              <a:outerShdw blurRad="38100" dist="38100" dir="2700000" algn="tl">
                <a:srgbClr val="000000">
                  <a:alpha val="43137"/>
                </a:srgbClr>
              </a:outerShdw>
            </a:effectLst>
            <a:latin typeface="+mj-lt"/>
          </a:endParaRPr>
        </a:p>
      </dgm:t>
    </dgm:pt>
    <dgm:pt modelId="{64B4E199-8495-4031-BB5B-2EB9A5FEE0CC}" type="parTrans" cxnId="{DADB0C80-9CFD-49E3-98B0-E7838431DE2D}">
      <dgm:prSet/>
      <dgm:spPr/>
      <dgm:t>
        <a:bodyPr/>
        <a:lstStyle/>
        <a:p>
          <a:endParaRPr lang="en-US"/>
        </a:p>
      </dgm:t>
    </dgm:pt>
    <dgm:pt modelId="{AF294538-6716-4724-9CC4-B935F133AA1E}" type="sibTrans" cxnId="{DADB0C80-9CFD-49E3-98B0-E7838431DE2D}">
      <dgm:prSet/>
      <dgm:spPr/>
      <dgm:t>
        <a:bodyPr/>
        <a:lstStyle/>
        <a:p>
          <a:endParaRPr lang="en-US"/>
        </a:p>
      </dgm:t>
    </dgm:pt>
    <dgm:pt modelId="{1512414B-F5B4-4488-924E-215A25FC2F4D}">
      <dgm:prSet phldrT="[Text]" custT="1"/>
      <dgm:spPr/>
      <dgm:t>
        <a:bodyPr/>
        <a:lstStyle/>
        <a:p>
          <a:r>
            <a:rPr lang="en-US" sz="2000" b="1" dirty="0" smtClean="0">
              <a:effectLst>
                <a:outerShdw blurRad="38100" dist="38100" dir="2700000" algn="tl">
                  <a:srgbClr val="000000">
                    <a:alpha val="43137"/>
                  </a:srgbClr>
                </a:outerShdw>
              </a:effectLst>
              <a:latin typeface="+mj-lt"/>
            </a:rPr>
            <a:t>Hosting</a:t>
          </a:r>
          <a:endParaRPr lang="en-US" sz="2000" b="1" dirty="0">
            <a:effectLst>
              <a:outerShdw blurRad="38100" dist="38100" dir="2700000" algn="tl">
                <a:srgbClr val="000000">
                  <a:alpha val="43137"/>
                </a:srgbClr>
              </a:outerShdw>
            </a:effectLst>
            <a:latin typeface="+mj-lt"/>
          </a:endParaRPr>
        </a:p>
      </dgm:t>
    </dgm:pt>
    <dgm:pt modelId="{43DF08DE-7A72-4F8C-9CDE-257C8F59CCFD}" type="parTrans" cxnId="{AA601142-3F6D-42A8-9643-87E45F229385}">
      <dgm:prSet/>
      <dgm:spPr/>
      <dgm:t>
        <a:bodyPr/>
        <a:lstStyle/>
        <a:p>
          <a:endParaRPr lang="en-US"/>
        </a:p>
      </dgm:t>
    </dgm:pt>
    <dgm:pt modelId="{2E5CF999-15F4-4B3E-BCD5-E07E0F01B0C8}" type="sibTrans" cxnId="{AA601142-3F6D-42A8-9643-87E45F229385}">
      <dgm:prSet/>
      <dgm:spPr/>
      <dgm:t>
        <a:bodyPr/>
        <a:lstStyle/>
        <a:p>
          <a:endParaRPr lang="en-US"/>
        </a:p>
      </dgm:t>
    </dgm:pt>
    <dgm:pt modelId="{8C3230F0-AB80-4666-A1E1-5A141BFF4A23}">
      <dgm:prSet phldrT="[Text]" custT="1"/>
      <dgm:spPr/>
      <dgm:t>
        <a:bodyPr/>
        <a:lstStyle/>
        <a:p>
          <a:r>
            <a:rPr lang="en-US" sz="2000" b="1" dirty="0" smtClean="0">
              <a:effectLst>
                <a:outerShdw blurRad="38100" dist="38100" dir="2700000" algn="tl">
                  <a:srgbClr val="000000">
                    <a:alpha val="43137"/>
                  </a:srgbClr>
                </a:outerShdw>
              </a:effectLst>
              <a:latin typeface="+mj-lt"/>
            </a:rPr>
            <a:t>Identity &amp; Access</a:t>
          </a:r>
          <a:endParaRPr lang="en-US" sz="2000" b="1" dirty="0">
            <a:effectLst>
              <a:outerShdw blurRad="38100" dist="38100" dir="2700000" algn="tl">
                <a:srgbClr val="000000">
                  <a:alpha val="43137"/>
                </a:srgbClr>
              </a:outerShdw>
            </a:effectLst>
            <a:latin typeface="+mj-lt"/>
          </a:endParaRPr>
        </a:p>
      </dgm:t>
    </dgm:pt>
    <dgm:pt modelId="{E8D88332-DBDE-4967-A3AB-6AF76DB9B6A3}" type="parTrans" cxnId="{CAB749B9-80E3-495F-B064-A3FE24109F95}">
      <dgm:prSet/>
      <dgm:spPr/>
      <dgm:t>
        <a:bodyPr/>
        <a:lstStyle/>
        <a:p>
          <a:endParaRPr lang="en-US"/>
        </a:p>
      </dgm:t>
    </dgm:pt>
    <dgm:pt modelId="{5816BD0C-52C0-43C5-9814-AF4712EC9E3F}" type="sibTrans" cxnId="{CAB749B9-80E3-495F-B064-A3FE24109F95}">
      <dgm:prSet/>
      <dgm:spPr/>
      <dgm:t>
        <a:bodyPr/>
        <a:lstStyle/>
        <a:p>
          <a:endParaRPr lang="en-US"/>
        </a:p>
      </dgm:t>
    </dgm:pt>
    <dgm:pt modelId="{A1A59536-8D1E-46C8-8129-E80BB2CF523B}">
      <dgm:prSet phldrT="[Text]" custT="1"/>
      <dgm:spPr/>
      <dgm:t>
        <a:bodyPr/>
        <a:lstStyle/>
        <a:p>
          <a:r>
            <a:rPr lang="en-US" sz="2000" b="1" dirty="0" smtClean="0">
              <a:effectLst>
                <a:outerShdw blurRad="38100" dist="38100" dir="2700000" algn="tl">
                  <a:srgbClr val="000000">
                    <a:alpha val="43137"/>
                  </a:srgbClr>
                </a:outerShdw>
              </a:effectLst>
              <a:latin typeface="+mj-lt"/>
            </a:rPr>
            <a:t>Multimedia</a:t>
          </a:r>
          <a:endParaRPr lang="en-US" sz="2000" b="1" dirty="0">
            <a:effectLst>
              <a:outerShdw blurRad="38100" dist="38100" dir="2700000" algn="tl">
                <a:srgbClr val="000000">
                  <a:alpha val="43137"/>
                </a:srgbClr>
              </a:outerShdw>
            </a:effectLst>
            <a:latin typeface="+mj-lt"/>
          </a:endParaRPr>
        </a:p>
      </dgm:t>
    </dgm:pt>
    <dgm:pt modelId="{69BCE8D7-96E7-4A66-B719-2718D38F134B}" type="parTrans" cxnId="{0AE8A48D-6F7A-44C2-A6EE-3A865A2773A0}">
      <dgm:prSet/>
      <dgm:spPr/>
      <dgm:t>
        <a:bodyPr/>
        <a:lstStyle/>
        <a:p>
          <a:endParaRPr lang="en-US"/>
        </a:p>
      </dgm:t>
    </dgm:pt>
    <dgm:pt modelId="{4BC0CC83-C137-4D59-ACDD-3580635B1DCA}" type="sibTrans" cxnId="{0AE8A48D-6F7A-44C2-A6EE-3A865A2773A0}">
      <dgm:prSet/>
      <dgm:spPr/>
      <dgm:t>
        <a:bodyPr/>
        <a:lstStyle/>
        <a:p>
          <a:endParaRPr lang="en-US"/>
        </a:p>
      </dgm:t>
    </dgm:pt>
    <dgm:pt modelId="{19FDC8EB-B9D5-411F-9D90-1D5D0C47F020}">
      <dgm:prSet phldrT="[Text]" custT="1"/>
      <dgm:spPr/>
      <dgm:t>
        <a:bodyPr/>
        <a:lstStyle/>
        <a:p>
          <a:r>
            <a:rPr lang="en-US" sz="2000" b="1" dirty="0" smtClean="0">
              <a:effectLst>
                <a:outerShdw blurRad="38100" dist="38100" dir="2700000" algn="tl">
                  <a:srgbClr val="000000">
                    <a:alpha val="43137"/>
                  </a:srgbClr>
                </a:outerShdw>
              </a:effectLst>
              <a:latin typeface="+mj-lt"/>
            </a:rPr>
            <a:t>Security</a:t>
          </a:r>
          <a:endParaRPr lang="en-US" sz="2000" b="1" dirty="0">
            <a:effectLst>
              <a:outerShdw blurRad="38100" dist="38100" dir="2700000" algn="tl">
                <a:srgbClr val="000000">
                  <a:alpha val="43137"/>
                </a:srgbClr>
              </a:outerShdw>
            </a:effectLst>
            <a:latin typeface="+mj-lt"/>
          </a:endParaRPr>
        </a:p>
      </dgm:t>
    </dgm:pt>
    <dgm:pt modelId="{E6D484CD-1AEE-4605-AD42-F2C7D25751B0}" type="parTrans" cxnId="{1B652F11-6A5E-46FA-9CBB-349ED54E7527}">
      <dgm:prSet/>
      <dgm:spPr/>
      <dgm:t>
        <a:bodyPr/>
        <a:lstStyle/>
        <a:p>
          <a:endParaRPr lang="en-US"/>
        </a:p>
      </dgm:t>
    </dgm:pt>
    <dgm:pt modelId="{FC9B8126-7B40-426A-961C-9A47A4905FED}" type="sibTrans" cxnId="{1B652F11-6A5E-46FA-9CBB-349ED54E7527}">
      <dgm:prSet/>
      <dgm:spPr/>
      <dgm:t>
        <a:bodyPr/>
        <a:lstStyle/>
        <a:p>
          <a:endParaRPr lang="en-US"/>
        </a:p>
      </dgm:t>
    </dgm:pt>
    <dgm:pt modelId="{8C99D943-D93D-4416-8625-252E5F7EC615}">
      <dgm:prSet phldrT="[Text]" custT="1"/>
      <dgm:spPr/>
      <dgm:t>
        <a:bodyPr/>
        <a:lstStyle/>
        <a:p>
          <a:r>
            <a:rPr lang="en-US" sz="2000" b="1" dirty="0" smtClean="0">
              <a:effectLst>
                <a:outerShdw blurRad="38100" dist="38100" dir="2700000" algn="tl">
                  <a:srgbClr val="000000">
                    <a:alpha val="43137"/>
                  </a:srgbClr>
                </a:outerShdw>
              </a:effectLst>
              <a:latin typeface="+mj-lt"/>
            </a:rPr>
            <a:t>Schools</a:t>
          </a:r>
          <a:endParaRPr lang="en-US" sz="2000" b="1" dirty="0">
            <a:effectLst>
              <a:outerShdw blurRad="38100" dist="38100" dir="2700000" algn="tl">
                <a:srgbClr val="000000">
                  <a:alpha val="43137"/>
                </a:srgbClr>
              </a:outerShdw>
            </a:effectLst>
            <a:latin typeface="+mj-lt"/>
          </a:endParaRPr>
        </a:p>
      </dgm:t>
    </dgm:pt>
    <dgm:pt modelId="{824725CE-A510-428E-8211-0E557F3D2255}" type="parTrans" cxnId="{F043D086-36A7-4510-84AB-1E378D98B488}">
      <dgm:prSet/>
      <dgm:spPr/>
      <dgm:t>
        <a:bodyPr/>
        <a:lstStyle/>
        <a:p>
          <a:endParaRPr lang="en-US"/>
        </a:p>
      </dgm:t>
    </dgm:pt>
    <dgm:pt modelId="{37E8B852-BE8F-44EE-9D82-F42A0FEE4FFA}" type="sibTrans" cxnId="{F043D086-36A7-4510-84AB-1E378D98B488}">
      <dgm:prSet/>
      <dgm:spPr/>
      <dgm:t>
        <a:bodyPr/>
        <a:lstStyle/>
        <a:p>
          <a:endParaRPr lang="en-US"/>
        </a:p>
      </dgm:t>
    </dgm:pt>
    <dgm:pt modelId="{D66DAC3E-AEEB-4C85-B684-DC15C165D7BA}">
      <dgm:prSet phldrT="[Text]"/>
      <dgm:spPr/>
      <dgm:t>
        <a:bodyPr/>
        <a:lstStyle/>
        <a:p>
          <a:endParaRPr lang="en-US"/>
        </a:p>
      </dgm:t>
    </dgm:pt>
    <dgm:pt modelId="{C52AA888-97D1-440B-B740-7445C63A14ED}" type="parTrans" cxnId="{3E127A1B-D1A1-4060-845A-E8267461C083}">
      <dgm:prSet/>
      <dgm:spPr/>
      <dgm:t>
        <a:bodyPr/>
        <a:lstStyle/>
        <a:p>
          <a:endParaRPr lang="en-US"/>
        </a:p>
      </dgm:t>
    </dgm:pt>
    <dgm:pt modelId="{87A5804B-8820-49F7-BB4B-A20E63EF320B}" type="sibTrans" cxnId="{3E127A1B-D1A1-4060-845A-E8267461C083}">
      <dgm:prSet/>
      <dgm:spPr/>
      <dgm:t>
        <a:bodyPr/>
        <a:lstStyle/>
        <a:p>
          <a:endParaRPr lang="en-US"/>
        </a:p>
      </dgm:t>
    </dgm:pt>
    <dgm:pt modelId="{389238EE-9694-4AF1-AE42-F2330E224AA2}" type="pres">
      <dgm:prSet presAssocID="{6713398F-E9F5-4496-96D3-0E94F95C9FB0}" presName="Name0" presStyleCnt="0">
        <dgm:presLayoutVars>
          <dgm:chMax val="1"/>
          <dgm:chPref val="1"/>
          <dgm:dir/>
          <dgm:animOne val="branch"/>
          <dgm:animLvl val="lvl"/>
        </dgm:presLayoutVars>
      </dgm:prSet>
      <dgm:spPr/>
      <dgm:t>
        <a:bodyPr/>
        <a:lstStyle/>
        <a:p>
          <a:endParaRPr lang="en-US"/>
        </a:p>
      </dgm:t>
    </dgm:pt>
    <dgm:pt modelId="{820F85F4-03E4-4CA5-ADC4-B2F9EB95CAFD}" type="pres">
      <dgm:prSet presAssocID="{C3DC1203-2A3E-4C07-8CDF-DC7139D292F7}" presName="Parent" presStyleLbl="node0" presStyleIdx="0" presStyleCnt="1" custScaleX="104870" custScaleY="100298">
        <dgm:presLayoutVars>
          <dgm:chMax val="6"/>
          <dgm:chPref val="6"/>
        </dgm:presLayoutVars>
      </dgm:prSet>
      <dgm:spPr/>
      <dgm:t>
        <a:bodyPr/>
        <a:lstStyle/>
        <a:p>
          <a:endParaRPr lang="en-US"/>
        </a:p>
      </dgm:t>
    </dgm:pt>
    <dgm:pt modelId="{DEB6D278-9DA2-436D-8F5C-C3CF2E9B1E91}" type="pres">
      <dgm:prSet presAssocID="{5DF70357-F723-4844-B51A-0AC6BF4F40A5}" presName="Accent1" presStyleCnt="0"/>
      <dgm:spPr/>
    </dgm:pt>
    <dgm:pt modelId="{C94C14E3-6DDB-4B56-A41F-688300AF5FEB}" type="pres">
      <dgm:prSet presAssocID="{5DF70357-F723-4844-B51A-0AC6BF4F40A5}" presName="Accent" presStyleLbl="bgShp" presStyleIdx="0" presStyleCnt="6"/>
      <dgm:spPr/>
    </dgm:pt>
    <dgm:pt modelId="{36BA8072-5459-4CAD-A89E-A4F699F41DEB}" type="pres">
      <dgm:prSet presAssocID="{5DF70357-F723-4844-B51A-0AC6BF4F40A5}" presName="Child1" presStyleLbl="node1" presStyleIdx="0" presStyleCnt="6">
        <dgm:presLayoutVars>
          <dgm:chMax val="0"/>
          <dgm:chPref val="0"/>
          <dgm:bulletEnabled val="1"/>
        </dgm:presLayoutVars>
      </dgm:prSet>
      <dgm:spPr/>
      <dgm:t>
        <a:bodyPr/>
        <a:lstStyle/>
        <a:p>
          <a:endParaRPr lang="en-US"/>
        </a:p>
      </dgm:t>
    </dgm:pt>
    <dgm:pt modelId="{094734FF-E5B4-4B27-A631-EAB035279A4D}" type="pres">
      <dgm:prSet presAssocID="{1512414B-F5B4-4488-924E-215A25FC2F4D}" presName="Accent2" presStyleCnt="0"/>
      <dgm:spPr/>
    </dgm:pt>
    <dgm:pt modelId="{AB663FE4-C1EE-4C2E-B053-30F70F4BC77D}" type="pres">
      <dgm:prSet presAssocID="{1512414B-F5B4-4488-924E-215A25FC2F4D}" presName="Accent" presStyleLbl="bgShp" presStyleIdx="1" presStyleCnt="6"/>
      <dgm:spPr/>
    </dgm:pt>
    <dgm:pt modelId="{7538ADE2-515C-4FD1-857F-65BF00AC7361}" type="pres">
      <dgm:prSet presAssocID="{1512414B-F5B4-4488-924E-215A25FC2F4D}" presName="Child2" presStyleLbl="node1" presStyleIdx="1" presStyleCnt="6">
        <dgm:presLayoutVars>
          <dgm:chMax val="0"/>
          <dgm:chPref val="0"/>
          <dgm:bulletEnabled val="1"/>
        </dgm:presLayoutVars>
      </dgm:prSet>
      <dgm:spPr/>
      <dgm:t>
        <a:bodyPr/>
        <a:lstStyle/>
        <a:p>
          <a:endParaRPr lang="en-US"/>
        </a:p>
      </dgm:t>
    </dgm:pt>
    <dgm:pt modelId="{6661AA78-FAA5-4B1C-BED4-BDBECAAE11D2}" type="pres">
      <dgm:prSet presAssocID="{8C3230F0-AB80-4666-A1E1-5A141BFF4A23}" presName="Accent3" presStyleCnt="0"/>
      <dgm:spPr/>
    </dgm:pt>
    <dgm:pt modelId="{5B0B440E-1D25-44BF-B52A-3E4A80E16BDC}" type="pres">
      <dgm:prSet presAssocID="{8C3230F0-AB80-4666-A1E1-5A141BFF4A23}" presName="Accent" presStyleLbl="bgShp" presStyleIdx="2" presStyleCnt="6"/>
      <dgm:spPr/>
    </dgm:pt>
    <dgm:pt modelId="{930DB7EF-8117-4AA6-BDC6-B6C2C6AE213D}" type="pres">
      <dgm:prSet presAssocID="{8C3230F0-AB80-4666-A1E1-5A141BFF4A23}" presName="Child3" presStyleLbl="node1" presStyleIdx="2" presStyleCnt="6">
        <dgm:presLayoutVars>
          <dgm:chMax val="0"/>
          <dgm:chPref val="0"/>
          <dgm:bulletEnabled val="1"/>
        </dgm:presLayoutVars>
      </dgm:prSet>
      <dgm:spPr/>
      <dgm:t>
        <a:bodyPr/>
        <a:lstStyle/>
        <a:p>
          <a:endParaRPr lang="en-US"/>
        </a:p>
      </dgm:t>
    </dgm:pt>
    <dgm:pt modelId="{FF7CAA72-0716-42A0-B3C3-D8BDA6D9963C}" type="pres">
      <dgm:prSet presAssocID="{A1A59536-8D1E-46C8-8129-E80BB2CF523B}" presName="Accent4" presStyleCnt="0"/>
      <dgm:spPr/>
    </dgm:pt>
    <dgm:pt modelId="{88082AB7-EEBE-4B2A-94FD-2838CCC17875}" type="pres">
      <dgm:prSet presAssocID="{A1A59536-8D1E-46C8-8129-E80BB2CF523B}" presName="Accent" presStyleLbl="bgShp" presStyleIdx="3" presStyleCnt="6"/>
      <dgm:spPr/>
    </dgm:pt>
    <dgm:pt modelId="{9B60675E-CD39-4FBA-AB2E-A27618027C93}" type="pres">
      <dgm:prSet presAssocID="{A1A59536-8D1E-46C8-8129-E80BB2CF523B}" presName="Child4" presStyleLbl="node1" presStyleIdx="3" presStyleCnt="6">
        <dgm:presLayoutVars>
          <dgm:chMax val="0"/>
          <dgm:chPref val="0"/>
          <dgm:bulletEnabled val="1"/>
        </dgm:presLayoutVars>
      </dgm:prSet>
      <dgm:spPr/>
      <dgm:t>
        <a:bodyPr/>
        <a:lstStyle/>
        <a:p>
          <a:endParaRPr lang="en-US"/>
        </a:p>
      </dgm:t>
    </dgm:pt>
    <dgm:pt modelId="{A62BAEBB-9198-4FC7-8156-750D2D7C66ED}" type="pres">
      <dgm:prSet presAssocID="{19FDC8EB-B9D5-411F-9D90-1D5D0C47F020}" presName="Accent5" presStyleCnt="0"/>
      <dgm:spPr/>
    </dgm:pt>
    <dgm:pt modelId="{E95F1557-CB84-4D53-885F-D43D418C70DB}" type="pres">
      <dgm:prSet presAssocID="{19FDC8EB-B9D5-411F-9D90-1D5D0C47F020}" presName="Accent" presStyleLbl="bgShp" presStyleIdx="4" presStyleCnt="6"/>
      <dgm:spPr/>
    </dgm:pt>
    <dgm:pt modelId="{3DDA496E-081A-4108-AA76-D024B2173BFB}" type="pres">
      <dgm:prSet presAssocID="{19FDC8EB-B9D5-411F-9D90-1D5D0C47F020}" presName="Child5" presStyleLbl="node1" presStyleIdx="4" presStyleCnt="6">
        <dgm:presLayoutVars>
          <dgm:chMax val="0"/>
          <dgm:chPref val="0"/>
          <dgm:bulletEnabled val="1"/>
        </dgm:presLayoutVars>
      </dgm:prSet>
      <dgm:spPr/>
      <dgm:t>
        <a:bodyPr/>
        <a:lstStyle/>
        <a:p>
          <a:endParaRPr lang="en-US"/>
        </a:p>
      </dgm:t>
    </dgm:pt>
    <dgm:pt modelId="{6BFE8108-6886-46CD-8BB7-AB36B584EF7A}" type="pres">
      <dgm:prSet presAssocID="{8C99D943-D93D-4416-8625-252E5F7EC615}" presName="Accent6" presStyleCnt="0"/>
      <dgm:spPr/>
    </dgm:pt>
    <dgm:pt modelId="{37CC62EE-6AB5-4888-AC4B-5D45F665B3A5}" type="pres">
      <dgm:prSet presAssocID="{8C99D943-D93D-4416-8625-252E5F7EC615}" presName="Accent" presStyleLbl="bgShp" presStyleIdx="5" presStyleCnt="6"/>
      <dgm:spPr/>
    </dgm:pt>
    <dgm:pt modelId="{75882C15-5D66-4B66-8EA6-B70ECC4FB0C5}" type="pres">
      <dgm:prSet presAssocID="{8C99D943-D93D-4416-8625-252E5F7EC615}" presName="Child6" presStyleLbl="node1" presStyleIdx="5" presStyleCnt="6">
        <dgm:presLayoutVars>
          <dgm:chMax val="0"/>
          <dgm:chPref val="0"/>
          <dgm:bulletEnabled val="1"/>
        </dgm:presLayoutVars>
      </dgm:prSet>
      <dgm:spPr/>
      <dgm:t>
        <a:bodyPr/>
        <a:lstStyle/>
        <a:p>
          <a:endParaRPr lang="en-US"/>
        </a:p>
      </dgm:t>
    </dgm:pt>
  </dgm:ptLst>
  <dgm:cxnLst>
    <dgm:cxn modelId="{F043D086-36A7-4510-84AB-1E378D98B488}" srcId="{C3DC1203-2A3E-4C07-8CDF-DC7139D292F7}" destId="{8C99D943-D93D-4416-8625-252E5F7EC615}" srcOrd="5" destOrd="0" parTransId="{824725CE-A510-428E-8211-0E557F3D2255}" sibTransId="{37E8B852-BE8F-44EE-9D82-F42A0FEE4FFA}"/>
    <dgm:cxn modelId="{AA601142-3F6D-42A8-9643-87E45F229385}" srcId="{C3DC1203-2A3E-4C07-8CDF-DC7139D292F7}" destId="{1512414B-F5B4-4488-924E-215A25FC2F4D}" srcOrd="1" destOrd="0" parTransId="{43DF08DE-7A72-4F8C-9CDE-257C8F59CCFD}" sibTransId="{2E5CF999-15F4-4B3E-BCD5-E07E0F01B0C8}"/>
    <dgm:cxn modelId="{CCA7426E-0515-4980-905A-1AF258AFFC22}" type="presOf" srcId="{A1A59536-8D1E-46C8-8129-E80BB2CF523B}" destId="{9B60675E-CD39-4FBA-AB2E-A27618027C93}" srcOrd="0" destOrd="0" presId="urn:microsoft.com/office/officeart/2011/layout/HexagonRadial"/>
    <dgm:cxn modelId="{3E127A1B-D1A1-4060-845A-E8267461C083}" srcId="{6713398F-E9F5-4496-96D3-0E94F95C9FB0}" destId="{D66DAC3E-AEEB-4C85-B684-DC15C165D7BA}" srcOrd="1" destOrd="0" parTransId="{C52AA888-97D1-440B-B740-7445C63A14ED}" sibTransId="{87A5804B-8820-49F7-BB4B-A20E63EF320B}"/>
    <dgm:cxn modelId="{DADB0C80-9CFD-49E3-98B0-E7838431DE2D}" srcId="{C3DC1203-2A3E-4C07-8CDF-DC7139D292F7}" destId="{5DF70357-F723-4844-B51A-0AC6BF4F40A5}" srcOrd="0" destOrd="0" parTransId="{64B4E199-8495-4031-BB5B-2EB9A5FEE0CC}" sibTransId="{AF294538-6716-4724-9CC4-B935F133AA1E}"/>
    <dgm:cxn modelId="{52DA97E2-63B7-4A47-B3CF-95A30D28468F}" srcId="{6713398F-E9F5-4496-96D3-0E94F95C9FB0}" destId="{C3DC1203-2A3E-4C07-8CDF-DC7139D292F7}" srcOrd="0" destOrd="0" parTransId="{92BA129A-F8E1-41BE-92B5-30C4D2CE840B}" sibTransId="{7374E18C-0D0D-43FE-832A-E28569CFD37F}"/>
    <dgm:cxn modelId="{27235AEC-11AB-480A-A66D-EF5917032C80}" type="presOf" srcId="{C3DC1203-2A3E-4C07-8CDF-DC7139D292F7}" destId="{820F85F4-03E4-4CA5-ADC4-B2F9EB95CAFD}" srcOrd="0" destOrd="0" presId="urn:microsoft.com/office/officeart/2011/layout/HexagonRadial"/>
    <dgm:cxn modelId="{CAB749B9-80E3-495F-B064-A3FE24109F95}" srcId="{C3DC1203-2A3E-4C07-8CDF-DC7139D292F7}" destId="{8C3230F0-AB80-4666-A1E1-5A141BFF4A23}" srcOrd="2" destOrd="0" parTransId="{E8D88332-DBDE-4967-A3AB-6AF76DB9B6A3}" sibTransId="{5816BD0C-52C0-43C5-9814-AF4712EC9E3F}"/>
    <dgm:cxn modelId="{0AE8A48D-6F7A-44C2-A6EE-3A865A2773A0}" srcId="{C3DC1203-2A3E-4C07-8CDF-DC7139D292F7}" destId="{A1A59536-8D1E-46C8-8129-E80BB2CF523B}" srcOrd="3" destOrd="0" parTransId="{69BCE8D7-96E7-4A66-B719-2718D38F134B}" sibTransId="{4BC0CC83-C137-4D59-ACDD-3580635B1DCA}"/>
    <dgm:cxn modelId="{1E42090B-6E4C-4D03-A289-266B8EA0E31C}" type="presOf" srcId="{6713398F-E9F5-4496-96D3-0E94F95C9FB0}" destId="{389238EE-9694-4AF1-AE42-F2330E224AA2}" srcOrd="0" destOrd="0" presId="urn:microsoft.com/office/officeart/2011/layout/HexagonRadial"/>
    <dgm:cxn modelId="{20DFF98E-20BF-4391-8E3A-93BB3D655EA1}" type="presOf" srcId="{5DF70357-F723-4844-B51A-0AC6BF4F40A5}" destId="{36BA8072-5459-4CAD-A89E-A4F699F41DEB}" srcOrd="0" destOrd="0" presId="urn:microsoft.com/office/officeart/2011/layout/HexagonRadial"/>
    <dgm:cxn modelId="{1B652F11-6A5E-46FA-9CBB-349ED54E7527}" srcId="{C3DC1203-2A3E-4C07-8CDF-DC7139D292F7}" destId="{19FDC8EB-B9D5-411F-9D90-1D5D0C47F020}" srcOrd="4" destOrd="0" parTransId="{E6D484CD-1AEE-4605-AD42-F2C7D25751B0}" sibTransId="{FC9B8126-7B40-426A-961C-9A47A4905FED}"/>
    <dgm:cxn modelId="{3A467309-29B2-4AA8-ADC0-14D10CDF9474}" type="presOf" srcId="{8C3230F0-AB80-4666-A1E1-5A141BFF4A23}" destId="{930DB7EF-8117-4AA6-BDC6-B6C2C6AE213D}" srcOrd="0" destOrd="0" presId="urn:microsoft.com/office/officeart/2011/layout/HexagonRadial"/>
    <dgm:cxn modelId="{D62784A8-2BF5-473D-9252-8B0B0A2AF4AD}" type="presOf" srcId="{1512414B-F5B4-4488-924E-215A25FC2F4D}" destId="{7538ADE2-515C-4FD1-857F-65BF00AC7361}" srcOrd="0" destOrd="0" presId="urn:microsoft.com/office/officeart/2011/layout/HexagonRadial"/>
    <dgm:cxn modelId="{4F9D2B26-50D0-412C-9730-79F9677CCFA3}" type="presOf" srcId="{8C99D943-D93D-4416-8625-252E5F7EC615}" destId="{75882C15-5D66-4B66-8EA6-B70ECC4FB0C5}" srcOrd="0" destOrd="0" presId="urn:microsoft.com/office/officeart/2011/layout/HexagonRadial"/>
    <dgm:cxn modelId="{90A1B963-73F1-44AD-85E4-8557B3A3F6D3}" type="presOf" srcId="{19FDC8EB-B9D5-411F-9D90-1D5D0C47F020}" destId="{3DDA496E-081A-4108-AA76-D024B2173BFB}" srcOrd="0" destOrd="0" presId="urn:microsoft.com/office/officeart/2011/layout/HexagonRadial"/>
    <dgm:cxn modelId="{419EFA43-1BEF-491B-BE0C-18F96386500F}" type="presParOf" srcId="{389238EE-9694-4AF1-AE42-F2330E224AA2}" destId="{820F85F4-03E4-4CA5-ADC4-B2F9EB95CAFD}" srcOrd="0" destOrd="0" presId="urn:microsoft.com/office/officeart/2011/layout/HexagonRadial"/>
    <dgm:cxn modelId="{3E542712-ADA6-463E-B556-A408AE6281BE}" type="presParOf" srcId="{389238EE-9694-4AF1-AE42-F2330E224AA2}" destId="{DEB6D278-9DA2-436D-8F5C-C3CF2E9B1E91}" srcOrd="1" destOrd="0" presId="urn:microsoft.com/office/officeart/2011/layout/HexagonRadial"/>
    <dgm:cxn modelId="{5A273EDC-3728-4E24-9BF7-DBD5EAD7C092}" type="presParOf" srcId="{DEB6D278-9DA2-436D-8F5C-C3CF2E9B1E91}" destId="{C94C14E3-6DDB-4B56-A41F-688300AF5FEB}" srcOrd="0" destOrd="0" presId="urn:microsoft.com/office/officeart/2011/layout/HexagonRadial"/>
    <dgm:cxn modelId="{7F732588-EBF9-4B56-9E8C-7D140B8B5DF4}" type="presParOf" srcId="{389238EE-9694-4AF1-AE42-F2330E224AA2}" destId="{36BA8072-5459-4CAD-A89E-A4F699F41DEB}" srcOrd="2" destOrd="0" presId="urn:microsoft.com/office/officeart/2011/layout/HexagonRadial"/>
    <dgm:cxn modelId="{1A285B45-7CA8-48D9-82D6-8E8503CD2E02}" type="presParOf" srcId="{389238EE-9694-4AF1-AE42-F2330E224AA2}" destId="{094734FF-E5B4-4B27-A631-EAB035279A4D}" srcOrd="3" destOrd="0" presId="urn:microsoft.com/office/officeart/2011/layout/HexagonRadial"/>
    <dgm:cxn modelId="{980136CD-06B5-467F-92FF-FB0471BC610C}" type="presParOf" srcId="{094734FF-E5B4-4B27-A631-EAB035279A4D}" destId="{AB663FE4-C1EE-4C2E-B053-30F70F4BC77D}" srcOrd="0" destOrd="0" presId="urn:microsoft.com/office/officeart/2011/layout/HexagonRadial"/>
    <dgm:cxn modelId="{67E0657B-A3B8-484E-9FB3-E33A7DF27A39}" type="presParOf" srcId="{389238EE-9694-4AF1-AE42-F2330E224AA2}" destId="{7538ADE2-515C-4FD1-857F-65BF00AC7361}" srcOrd="4" destOrd="0" presId="urn:microsoft.com/office/officeart/2011/layout/HexagonRadial"/>
    <dgm:cxn modelId="{DDA9549C-D26B-4B76-AD7D-ACB8DEEB78B3}" type="presParOf" srcId="{389238EE-9694-4AF1-AE42-F2330E224AA2}" destId="{6661AA78-FAA5-4B1C-BED4-BDBECAAE11D2}" srcOrd="5" destOrd="0" presId="urn:microsoft.com/office/officeart/2011/layout/HexagonRadial"/>
    <dgm:cxn modelId="{9F14FA4A-336D-4D7E-B039-A2B6483FAA7F}" type="presParOf" srcId="{6661AA78-FAA5-4B1C-BED4-BDBECAAE11D2}" destId="{5B0B440E-1D25-44BF-B52A-3E4A80E16BDC}" srcOrd="0" destOrd="0" presId="urn:microsoft.com/office/officeart/2011/layout/HexagonRadial"/>
    <dgm:cxn modelId="{A1D753CA-D7C7-413C-ABD1-38F58FB36CE6}" type="presParOf" srcId="{389238EE-9694-4AF1-AE42-F2330E224AA2}" destId="{930DB7EF-8117-4AA6-BDC6-B6C2C6AE213D}" srcOrd="6" destOrd="0" presId="urn:microsoft.com/office/officeart/2011/layout/HexagonRadial"/>
    <dgm:cxn modelId="{31477CFF-1799-4496-97F2-2D201AF506F6}" type="presParOf" srcId="{389238EE-9694-4AF1-AE42-F2330E224AA2}" destId="{FF7CAA72-0716-42A0-B3C3-D8BDA6D9963C}" srcOrd="7" destOrd="0" presId="urn:microsoft.com/office/officeart/2011/layout/HexagonRadial"/>
    <dgm:cxn modelId="{4658445F-8E53-403E-8367-41D4EDE26DFA}" type="presParOf" srcId="{FF7CAA72-0716-42A0-B3C3-D8BDA6D9963C}" destId="{88082AB7-EEBE-4B2A-94FD-2838CCC17875}" srcOrd="0" destOrd="0" presId="urn:microsoft.com/office/officeart/2011/layout/HexagonRadial"/>
    <dgm:cxn modelId="{305387F9-F960-4799-887B-EEDD6B852769}" type="presParOf" srcId="{389238EE-9694-4AF1-AE42-F2330E224AA2}" destId="{9B60675E-CD39-4FBA-AB2E-A27618027C93}" srcOrd="8" destOrd="0" presId="urn:microsoft.com/office/officeart/2011/layout/HexagonRadial"/>
    <dgm:cxn modelId="{3590632D-D84C-4977-8B97-9F3AF7FCB6BD}" type="presParOf" srcId="{389238EE-9694-4AF1-AE42-F2330E224AA2}" destId="{A62BAEBB-9198-4FC7-8156-750D2D7C66ED}" srcOrd="9" destOrd="0" presId="urn:microsoft.com/office/officeart/2011/layout/HexagonRadial"/>
    <dgm:cxn modelId="{40C7AEB2-C73E-4A26-B636-5FAEAC7BF562}" type="presParOf" srcId="{A62BAEBB-9198-4FC7-8156-750D2D7C66ED}" destId="{E95F1557-CB84-4D53-885F-D43D418C70DB}" srcOrd="0" destOrd="0" presId="urn:microsoft.com/office/officeart/2011/layout/HexagonRadial"/>
    <dgm:cxn modelId="{C6B9C021-15DE-4075-9D6F-5C3E4B04CA04}" type="presParOf" srcId="{389238EE-9694-4AF1-AE42-F2330E224AA2}" destId="{3DDA496E-081A-4108-AA76-D024B2173BFB}" srcOrd="10" destOrd="0" presId="urn:microsoft.com/office/officeart/2011/layout/HexagonRadial"/>
    <dgm:cxn modelId="{7DDBD2B2-2111-4568-80D2-CA0FA53E402B}" type="presParOf" srcId="{389238EE-9694-4AF1-AE42-F2330E224AA2}" destId="{6BFE8108-6886-46CD-8BB7-AB36B584EF7A}" srcOrd="11" destOrd="0" presId="urn:microsoft.com/office/officeart/2011/layout/HexagonRadial"/>
    <dgm:cxn modelId="{619C3E05-24FB-4A0E-959E-7701BD9FD941}" type="presParOf" srcId="{6BFE8108-6886-46CD-8BB7-AB36B584EF7A}" destId="{37CC62EE-6AB5-4888-AC4B-5D45F665B3A5}" srcOrd="0" destOrd="0" presId="urn:microsoft.com/office/officeart/2011/layout/HexagonRadial"/>
    <dgm:cxn modelId="{31A64E1E-2D40-423C-9B64-3C55795F0C8A}" type="presParOf" srcId="{389238EE-9694-4AF1-AE42-F2330E224AA2}" destId="{75882C15-5D66-4B66-8EA6-B70ECC4FB0C5}"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D81401-65CA-4142-A09F-B1C9490B272E}" type="doc">
      <dgm:prSet loTypeId="urn:microsoft.com/office/officeart/2005/8/layout/arrow5" loCatId="" qsTypeId="urn:microsoft.com/office/officeart/2005/8/quickstyle/simple4" qsCatId="simple" csTypeId="urn:microsoft.com/office/officeart/2005/8/colors/accent1_2" csCatId="accent1" phldr="1"/>
      <dgm:spPr/>
      <dgm:t>
        <a:bodyPr/>
        <a:lstStyle/>
        <a:p>
          <a:endParaRPr lang="en-IE"/>
        </a:p>
      </dgm:t>
    </dgm:pt>
    <dgm:pt modelId="{E9E51329-D8D7-C247-B52E-810FC33FFDE0}">
      <dgm:prSet phldrT="[Text]"/>
      <dgm:spPr>
        <a:solidFill>
          <a:srgbClr val="7030A0"/>
        </a:solidFill>
      </dgm:spPr>
      <dgm:t>
        <a:bodyPr/>
        <a:lstStyle/>
        <a:p>
          <a:r>
            <a:rPr lang="en-IE" dirty="0" smtClean="0"/>
            <a:t>24/7</a:t>
          </a:r>
          <a:endParaRPr lang="en-IE" dirty="0"/>
        </a:p>
      </dgm:t>
    </dgm:pt>
    <dgm:pt modelId="{17273688-D51A-C241-A9C5-CCA871C0C7AD}" type="parTrans" cxnId="{5B82F484-350B-FC40-8DDA-C1C76C290219}">
      <dgm:prSet/>
      <dgm:spPr/>
      <dgm:t>
        <a:bodyPr/>
        <a:lstStyle/>
        <a:p>
          <a:endParaRPr lang="en-IE"/>
        </a:p>
      </dgm:t>
    </dgm:pt>
    <dgm:pt modelId="{E8BCEB75-5770-1A4A-8439-66A88BFDBE89}" type="sibTrans" cxnId="{5B82F484-350B-FC40-8DDA-C1C76C290219}">
      <dgm:prSet/>
      <dgm:spPr/>
      <dgm:t>
        <a:bodyPr/>
        <a:lstStyle/>
        <a:p>
          <a:endParaRPr lang="en-IE"/>
        </a:p>
      </dgm:t>
    </dgm:pt>
    <dgm:pt modelId="{75EFE84B-BDA2-994A-89E6-EF6A18B0386A}">
      <dgm:prSet phldrT="[Text]"/>
      <dgm:spPr>
        <a:solidFill>
          <a:srgbClr val="7030A0"/>
        </a:solidFill>
      </dgm:spPr>
      <dgm:t>
        <a:bodyPr/>
        <a:lstStyle/>
        <a:p>
          <a:r>
            <a:rPr lang="en-IE" dirty="0" smtClean="0"/>
            <a:t>Education</a:t>
          </a:r>
        </a:p>
      </dgm:t>
    </dgm:pt>
    <dgm:pt modelId="{DDA56060-511B-1643-95E2-ECBF3CD5ECC0}" type="parTrans" cxnId="{08E50E89-5792-9443-BF18-D0521FA18B62}">
      <dgm:prSet/>
      <dgm:spPr/>
      <dgm:t>
        <a:bodyPr/>
        <a:lstStyle/>
        <a:p>
          <a:endParaRPr lang="en-IE"/>
        </a:p>
      </dgm:t>
    </dgm:pt>
    <dgm:pt modelId="{4B4345F1-B200-A645-8D85-797469291289}" type="sibTrans" cxnId="{08E50E89-5792-9443-BF18-D0521FA18B62}">
      <dgm:prSet/>
      <dgm:spPr/>
      <dgm:t>
        <a:bodyPr/>
        <a:lstStyle/>
        <a:p>
          <a:endParaRPr lang="en-IE"/>
        </a:p>
      </dgm:t>
    </dgm:pt>
    <dgm:pt modelId="{ADC5D67A-1BA0-1344-A0B6-37A234FF8D59}" type="pres">
      <dgm:prSet presAssocID="{91D81401-65CA-4142-A09F-B1C9490B272E}" presName="diagram" presStyleCnt="0">
        <dgm:presLayoutVars>
          <dgm:dir/>
          <dgm:resizeHandles val="exact"/>
        </dgm:presLayoutVars>
      </dgm:prSet>
      <dgm:spPr/>
      <dgm:t>
        <a:bodyPr/>
        <a:lstStyle/>
        <a:p>
          <a:endParaRPr lang="en-US"/>
        </a:p>
      </dgm:t>
    </dgm:pt>
    <dgm:pt modelId="{C404772F-B357-1B49-9F71-B525BFED38BB}" type="pres">
      <dgm:prSet presAssocID="{E9E51329-D8D7-C247-B52E-810FC33FFDE0}" presName="arrow" presStyleLbl="node1" presStyleIdx="0" presStyleCnt="2">
        <dgm:presLayoutVars>
          <dgm:bulletEnabled val="1"/>
        </dgm:presLayoutVars>
      </dgm:prSet>
      <dgm:spPr/>
      <dgm:t>
        <a:bodyPr/>
        <a:lstStyle/>
        <a:p>
          <a:endParaRPr lang="en-US"/>
        </a:p>
      </dgm:t>
    </dgm:pt>
    <dgm:pt modelId="{B42D550E-2CF6-E04E-AF1C-963CAB462897}" type="pres">
      <dgm:prSet presAssocID="{75EFE84B-BDA2-994A-89E6-EF6A18B0386A}" presName="arrow" presStyleLbl="node1" presStyleIdx="1" presStyleCnt="2">
        <dgm:presLayoutVars>
          <dgm:bulletEnabled val="1"/>
        </dgm:presLayoutVars>
      </dgm:prSet>
      <dgm:spPr/>
      <dgm:t>
        <a:bodyPr/>
        <a:lstStyle/>
        <a:p>
          <a:endParaRPr lang="en-IE"/>
        </a:p>
      </dgm:t>
    </dgm:pt>
  </dgm:ptLst>
  <dgm:cxnLst>
    <dgm:cxn modelId="{08E50E89-5792-9443-BF18-D0521FA18B62}" srcId="{91D81401-65CA-4142-A09F-B1C9490B272E}" destId="{75EFE84B-BDA2-994A-89E6-EF6A18B0386A}" srcOrd="1" destOrd="0" parTransId="{DDA56060-511B-1643-95E2-ECBF3CD5ECC0}" sibTransId="{4B4345F1-B200-A645-8D85-797469291289}"/>
    <dgm:cxn modelId="{60BB8730-621E-8245-8647-032F922D8A00}" type="presOf" srcId="{E9E51329-D8D7-C247-B52E-810FC33FFDE0}" destId="{C404772F-B357-1B49-9F71-B525BFED38BB}" srcOrd="0" destOrd="0" presId="urn:microsoft.com/office/officeart/2005/8/layout/arrow5"/>
    <dgm:cxn modelId="{5B82F484-350B-FC40-8DDA-C1C76C290219}" srcId="{91D81401-65CA-4142-A09F-B1C9490B272E}" destId="{E9E51329-D8D7-C247-B52E-810FC33FFDE0}" srcOrd="0" destOrd="0" parTransId="{17273688-D51A-C241-A9C5-CCA871C0C7AD}" sibTransId="{E8BCEB75-5770-1A4A-8439-66A88BFDBE89}"/>
    <dgm:cxn modelId="{DE6497CB-BFA3-9B45-89BA-F634C549FA25}" type="presOf" srcId="{75EFE84B-BDA2-994A-89E6-EF6A18B0386A}" destId="{B42D550E-2CF6-E04E-AF1C-963CAB462897}" srcOrd="0" destOrd="0" presId="urn:microsoft.com/office/officeart/2005/8/layout/arrow5"/>
    <dgm:cxn modelId="{103E8B17-CF5E-9146-8213-BECF6C6D24EF}" type="presOf" srcId="{91D81401-65CA-4142-A09F-B1C9490B272E}" destId="{ADC5D67A-1BA0-1344-A0B6-37A234FF8D59}" srcOrd="0" destOrd="0" presId="urn:microsoft.com/office/officeart/2005/8/layout/arrow5"/>
    <dgm:cxn modelId="{E3C83CAE-D776-EC4B-8DB9-749EBA00510B}" type="presParOf" srcId="{ADC5D67A-1BA0-1344-A0B6-37A234FF8D59}" destId="{C404772F-B357-1B49-9F71-B525BFED38BB}" srcOrd="0" destOrd="0" presId="urn:microsoft.com/office/officeart/2005/8/layout/arrow5"/>
    <dgm:cxn modelId="{F59E0600-2739-EC4A-92B9-EF12DEB8F5C2}" type="presParOf" srcId="{ADC5D67A-1BA0-1344-A0B6-37A234FF8D59}" destId="{B42D550E-2CF6-E04E-AF1C-963CAB46289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F85F4-03E4-4CA5-ADC4-B2F9EB95CAFD}">
      <dsp:nvSpPr>
        <dsp:cNvPr id="0" name=""/>
        <dsp:cNvSpPr/>
      </dsp:nvSpPr>
      <dsp:spPr>
        <a:xfrm>
          <a:off x="4596842" y="1745198"/>
          <a:ext cx="2330067" cy="1927728"/>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mj-lt"/>
            </a:rPr>
            <a:t>Connectivity</a:t>
          </a:r>
          <a:endParaRPr lang="en-US" sz="2400" b="1" kern="1200" dirty="0">
            <a:effectLst>
              <a:outerShdw blurRad="38100" dist="38100" dir="2700000" algn="tl">
                <a:srgbClr val="000000">
                  <a:alpha val="43137"/>
                </a:srgbClr>
              </a:outerShdw>
            </a:effectLst>
            <a:latin typeface="+mj-lt"/>
          </a:endParaRPr>
        </a:p>
      </dsp:txBody>
      <dsp:txXfrm>
        <a:off x="4974598" y="2057726"/>
        <a:ext cx="1574555" cy="1302672"/>
      </dsp:txXfrm>
    </dsp:sp>
    <dsp:sp modelId="{AB663FE4-C1EE-4C2E-B053-30F70F4BC77D}">
      <dsp:nvSpPr>
        <dsp:cNvPr id="0" name=""/>
        <dsp:cNvSpPr/>
      </dsp:nvSpPr>
      <dsp:spPr>
        <a:xfrm>
          <a:off x="6042258" y="828514"/>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BA8072-5459-4CAD-A89E-A4F699F41DEB}">
      <dsp:nvSpPr>
        <dsp:cNvPr id="0" name=""/>
        <dsp:cNvSpPr/>
      </dsp:nvSpPr>
      <dsp:spPr>
        <a:xfrm>
          <a:off x="4855610" y="0"/>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Brokerage</a:t>
          </a:r>
          <a:endParaRPr lang="en-US" sz="2000" b="1" kern="1200" dirty="0">
            <a:effectLst>
              <a:outerShdw blurRad="38100" dist="38100" dir="2700000" algn="tl">
                <a:srgbClr val="000000">
                  <a:alpha val="43137"/>
                </a:srgbClr>
              </a:outerShdw>
            </a:effectLst>
            <a:latin typeface="+mj-lt"/>
          </a:endParaRPr>
        </a:p>
      </dsp:txBody>
      <dsp:txXfrm>
        <a:off x="5157355" y="261045"/>
        <a:ext cx="1217310" cy="1053116"/>
      </dsp:txXfrm>
    </dsp:sp>
    <dsp:sp modelId="{5B0B440E-1D25-44BF-B52A-3E4A80E16BDC}">
      <dsp:nvSpPr>
        <dsp:cNvPr id="0" name=""/>
        <dsp:cNvSpPr/>
      </dsp:nvSpPr>
      <dsp:spPr>
        <a:xfrm>
          <a:off x="7020622" y="2178846"/>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538ADE2-515C-4FD1-857F-65BF00AC7361}">
      <dsp:nvSpPr>
        <dsp:cNvPr id="0" name=""/>
        <dsp:cNvSpPr/>
      </dsp:nvSpPr>
      <dsp:spPr>
        <a:xfrm>
          <a:off x="6525496" y="968857"/>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Hosting</a:t>
          </a:r>
          <a:endParaRPr lang="en-US" sz="2000" b="1" kern="1200" dirty="0">
            <a:effectLst>
              <a:outerShdw blurRad="38100" dist="38100" dir="2700000" algn="tl">
                <a:srgbClr val="000000">
                  <a:alpha val="43137"/>
                </a:srgbClr>
              </a:outerShdw>
            </a:effectLst>
            <a:latin typeface="+mj-lt"/>
          </a:endParaRPr>
        </a:p>
      </dsp:txBody>
      <dsp:txXfrm>
        <a:off x="6827241" y="1229902"/>
        <a:ext cx="1217310" cy="1053116"/>
      </dsp:txXfrm>
    </dsp:sp>
    <dsp:sp modelId="{88082AB7-EEBE-4B2A-94FD-2838CCC17875}">
      <dsp:nvSpPr>
        <dsp:cNvPr id="0" name=""/>
        <dsp:cNvSpPr/>
      </dsp:nvSpPr>
      <dsp:spPr>
        <a:xfrm>
          <a:off x="6340987" y="3703117"/>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0DB7EF-8117-4AA6-BDC6-B6C2C6AE213D}">
      <dsp:nvSpPr>
        <dsp:cNvPr id="0" name=""/>
        <dsp:cNvSpPr/>
      </dsp:nvSpPr>
      <dsp:spPr>
        <a:xfrm>
          <a:off x="6525496" y="2873519"/>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Identity &amp; Access</a:t>
          </a:r>
          <a:endParaRPr lang="en-US" sz="2000" b="1" kern="1200" dirty="0">
            <a:effectLst>
              <a:outerShdw blurRad="38100" dist="38100" dir="2700000" algn="tl">
                <a:srgbClr val="000000">
                  <a:alpha val="43137"/>
                </a:srgbClr>
              </a:outerShdw>
            </a:effectLst>
            <a:latin typeface="+mj-lt"/>
          </a:endParaRPr>
        </a:p>
      </dsp:txBody>
      <dsp:txXfrm>
        <a:off x="6827241" y="3134564"/>
        <a:ext cx="1217310" cy="1053116"/>
      </dsp:txXfrm>
    </dsp:sp>
    <dsp:sp modelId="{E95F1557-CB84-4D53-885F-D43D418C70DB}">
      <dsp:nvSpPr>
        <dsp:cNvPr id="0" name=""/>
        <dsp:cNvSpPr/>
      </dsp:nvSpPr>
      <dsp:spPr>
        <a:xfrm>
          <a:off x="4655079" y="386134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B60675E-CD39-4FBA-AB2E-A27618027C93}">
      <dsp:nvSpPr>
        <dsp:cNvPr id="0" name=""/>
        <dsp:cNvSpPr/>
      </dsp:nvSpPr>
      <dsp:spPr>
        <a:xfrm>
          <a:off x="4855610" y="3843460"/>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Multimedia</a:t>
          </a:r>
          <a:endParaRPr lang="en-US" sz="2000" b="1" kern="1200" dirty="0">
            <a:effectLst>
              <a:outerShdw blurRad="38100" dist="38100" dir="2700000" algn="tl">
                <a:srgbClr val="000000">
                  <a:alpha val="43137"/>
                </a:srgbClr>
              </a:outerShdw>
            </a:effectLst>
            <a:latin typeface="+mj-lt"/>
          </a:endParaRPr>
        </a:p>
      </dsp:txBody>
      <dsp:txXfrm>
        <a:off x="5157355" y="4104505"/>
        <a:ext cx="1217310" cy="1053116"/>
      </dsp:txXfrm>
    </dsp:sp>
    <dsp:sp modelId="{37CC62EE-6AB5-4888-AC4B-5D45F665B3A5}">
      <dsp:nvSpPr>
        <dsp:cNvPr id="0" name=""/>
        <dsp:cNvSpPr/>
      </dsp:nvSpPr>
      <dsp:spPr>
        <a:xfrm>
          <a:off x="3660694" y="251155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DDA496E-081A-4108-AA76-D024B2173BFB}">
      <dsp:nvSpPr>
        <dsp:cNvPr id="0" name=""/>
        <dsp:cNvSpPr/>
      </dsp:nvSpPr>
      <dsp:spPr>
        <a:xfrm>
          <a:off x="3177972" y="2874602"/>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Security</a:t>
          </a:r>
          <a:endParaRPr lang="en-US" sz="2000" b="1" kern="1200" dirty="0">
            <a:effectLst>
              <a:outerShdw blurRad="38100" dist="38100" dir="2700000" algn="tl">
                <a:srgbClr val="000000">
                  <a:alpha val="43137"/>
                </a:srgbClr>
              </a:outerShdw>
            </a:effectLst>
            <a:latin typeface="+mj-lt"/>
          </a:endParaRPr>
        </a:p>
      </dsp:txBody>
      <dsp:txXfrm>
        <a:off x="3479717" y="3135647"/>
        <a:ext cx="1217310" cy="1053116"/>
      </dsp:txXfrm>
    </dsp:sp>
    <dsp:sp modelId="{75882C15-5D66-4B66-8EA6-B70ECC4FB0C5}">
      <dsp:nvSpPr>
        <dsp:cNvPr id="0" name=""/>
        <dsp:cNvSpPr/>
      </dsp:nvSpPr>
      <dsp:spPr>
        <a:xfrm>
          <a:off x="3177972" y="966690"/>
          <a:ext cx="1820800" cy="157520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Schools</a:t>
          </a:r>
          <a:endParaRPr lang="en-US" sz="2000" b="1" kern="1200" dirty="0">
            <a:effectLst>
              <a:outerShdw blurRad="38100" dist="38100" dir="2700000" algn="tl">
                <a:srgbClr val="000000">
                  <a:alpha val="43137"/>
                </a:srgbClr>
              </a:outerShdw>
            </a:effectLst>
            <a:latin typeface="+mj-lt"/>
          </a:endParaRPr>
        </a:p>
      </dsp:txBody>
      <dsp:txXfrm>
        <a:off x="3479717" y="1227735"/>
        <a:ext cx="1217310" cy="1053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772F-B357-1B49-9F71-B525BFED38BB}">
      <dsp:nvSpPr>
        <dsp:cNvPr id="0" name=""/>
        <dsp:cNvSpPr/>
      </dsp:nvSpPr>
      <dsp:spPr>
        <a:xfrm rot="16200000">
          <a:off x="702" y="261838"/>
          <a:ext cx="4002285" cy="4002285"/>
        </a:xfrm>
        <a:prstGeom prst="downArrow">
          <a:avLst>
            <a:gd name="adj1" fmla="val 50000"/>
            <a:gd name="adj2" fmla="val 35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0" tIns="355600" rIns="355600" bIns="355600" numCol="1" spcCol="1270" anchor="ctr" anchorCtr="0">
          <a:noAutofit/>
        </a:bodyPr>
        <a:lstStyle/>
        <a:p>
          <a:pPr lvl="0" algn="ctr" defTabSz="2222500">
            <a:lnSpc>
              <a:spcPct val="90000"/>
            </a:lnSpc>
            <a:spcBef>
              <a:spcPct val="0"/>
            </a:spcBef>
            <a:spcAft>
              <a:spcPct val="35000"/>
            </a:spcAft>
          </a:pPr>
          <a:r>
            <a:rPr lang="en-IE" sz="5000" kern="1200" dirty="0" smtClean="0"/>
            <a:t>24/7</a:t>
          </a:r>
          <a:endParaRPr lang="en-IE" sz="5000" kern="1200" dirty="0"/>
        </a:p>
      </dsp:txBody>
      <dsp:txXfrm rot="5400000">
        <a:off x="702" y="1262409"/>
        <a:ext cx="3301885" cy="2001143"/>
      </dsp:txXfrm>
    </dsp:sp>
    <dsp:sp modelId="{B42D550E-2CF6-E04E-AF1C-963CAB462897}">
      <dsp:nvSpPr>
        <dsp:cNvPr id="0" name=""/>
        <dsp:cNvSpPr/>
      </dsp:nvSpPr>
      <dsp:spPr>
        <a:xfrm rot="5400000">
          <a:off x="4226611" y="261838"/>
          <a:ext cx="4002285" cy="4002285"/>
        </a:xfrm>
        <a:prstGeom prst="downArrow">
          <a:avLst>
            <a:gd name="adj1" fmla="val 50000"/>
            <a:gd name="adj2" fmla="val 35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0" tIns="355600" rIns="355600" bIns="355600" numCol="1" spcCol="1270" anchor="ctr" anchorCtr="0">
          <a:noAutofit/>
        </a:bodyPr>
        <a:lstStyle/>
        <a:p>
          <a:pPr lvl="0" algn="ctr" defTabSz="2222500">
            <a:lnSpc>
              <a:spcPct val="90000"/>
            </a:lnSpc>
            <a:spcBef>
              <a:spcPct val="0"/>
            </a:spcBef>
            <a:spcAft>
              <a:spcPct val="35000"/>
            </a:spcAft>
          </a:pPr>
          <a:r>
            <a:rPr lang="en-IE" sz="5000" kern="1200" dirty="0" smtClean="0"/>
            <a:t>Education</a:t>
          </a:r>
        </a:p>
      </dsp:txBody>
      <dsp:txXfrm rot="-5400000">
        <a:off x="4927011" y="1262409"/>
        <a:ext cx="3301885" cy="20011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E" smtClean="0"/>
              <a:t>08/02/2017</a:t>
            </a:r>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C90498-C3F6-4A98-AC76-1293BA22D0F5}" type="slidenum">
              <a:rPr lang="en-GB" smtClean="0"/>
              <a:t>‹#›</a:t>
            </a:fld>
            <a:endParaRPr lang="en-GB"/>
          </a:p>
        </p:txBody>
      </p:sp>
    </p:spTree>
    <p:extLst>
      <p:ext uri="{BB962C8B-B14F-4D97-AF65-F5344CB8AC3E}">
        <p14:creationId xmlns:p14="http://schemas.microsoft.com/office/powerpoint/2010/main" val="221623775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E" smtClean="0"/>
              <a:t>08/02/2017</a:t>
            </a:r>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A446-211D-468F-A2EC-3B74B5A7BF74}" type="slidenum">
              <a:rPr lang="en-GB" smtClean="0"/>
              <a:t>‹#›</a:t>
            </a:fld>
            <a:endParaRPr lang="en-GB"/>
          </a:p>
        </p:txBody>
      </p:sp>
    </p:spTree>
    <p:extLst>
      <p:ext uri="{BB962C8B-B14F-4D97-AF65-F5344CB8AC3E}">
        <p14:creationId xmlns:p14="http://schemas.microsoft.com/office/powerpoint/2010/main" val="312525987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NRENs exist to serve the education community in their country</a:t>
            </a:r>
          </a:p>
          <a:p>
            <a:pPr marL="171450" indent="-171450">
              <a:buFontTx/>
              <a:buChar char="-"/>
            </a:pPr>
            <a:r>
              <a:rPr lang="en-IE" dirty="0" smtClean="0"/>
              <a:t>All</a:t>
            </a:r>
            <a:r>
              <a:rPr lang="en-IE" baseline="0" dirty="0" smtClean="0"/>
              <a:t> about collaboration &amp; partnership</a:t>
            </a:r>
          </a:p>
          <a:p>
            <a:pPr marL="171450" indent="-171450">
              <a:buFontTx/>
              <a:buChar char="-"/>
            </a:pPr>
            <a:r>
              <a:rPr lang="en-IE" baseline="0" dirty="0" smtClean="0"/>
              <a:t>In Ireland we’re funded by both our members (all HEIs, around 30 other companies/agencies (ESRI, EPA, Houses of the </a:t>
            </a:r>
            <a:r>
              <a:rPr lang="en-IE" baseline="0" dirty="0" err="1" smtClean="0"/>
              <a:t>Oireachtas</a:t>
            </a:r>
            <a:r>
              <a:rPr lang="en-IE" baseline="0" dirty="0" smtClean="0"/>
              <a:t>)) and by the HEA</a:t>
            </a:r>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2</a:t>
            </a:fld>
            <a:endParaRPr lang="en-GB"/>
          </a:p>
        </p:txBody>
      </p:sp>
    </p:spTree>
    <p:extLst>
      <p:ext uri="{BB962C8B-B14F-4D97-AF65-F5344CB8AC3E}">
        <p14:creationId xmlns:p14="http://schemas.microsoft.com/office/powerpoint/2010/main" val="1047497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Like our real life NREN experience the first services aren’t enough</a:t>
            </a:r>
          </a:p>
          <a:p>
            <a:pPr marL="171450" indent="-171450">
              <a:buFontTx/>
              <a:buChar char="-"/>
            </a:pPr>
            <a:r>
              <a:rPr lang="en-IE" dirty="0" smtClean="0"/>
              <a:t>Once</a:t>
            </a:r>
            <a:r>
              <a:rPr lang="en-IE" baseline="0" dirty="0" smtClean="0"/>
              <a:t> that elusive partnership is embedded the clients will be interested in an expanding portfolio of services</a:t>
            </a:r>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11</a:t>
            </a:fld>
            <a:endParaRPr lang="en-GB"/>
          </a:p>
        </p:txBody>
      </p:sp>
    </p:spTree>
    <p:extLst>
      <p:ext uri="{BB962C8B-B14F-4D97-AF65-F5344CB8AC3E}">
        <p14:creationId xmlns:p14="http://schemas.microsoft.com/office/powerpoint/2010/main" val="177129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 Mobility and Identity</a:t>
            </a:r>
            <a:r>
              <a:rPr lang="en-IE" baseline="0" dirty="0" smtClean="0"/>
              <a:t> are still going to be very important</a:t>
            </a:r>
          </a:p>
          <a:p>
            <a:pPr marL="171450" indent="-171450">
              <a:buFontTx/>
              <a:buChar char="-"/>
            </a:pPr>
            <a:r>
              <a:rPr lang="en-IE" baseline="0" dirty="0" smtClean="0"/>
              <a:t>This may well begin as deals and brokerage, but it’s likely to be where the technical staff will first emerge</a:t>
            </a:r>
          </a:p>
          <a:p>
            <a:pPr marL="171450" indent="-171450">
              <a:buFontTx/>
              <a:buChar char="-"/>
            </a:pPr>
            <a:r>
              <a:rPr lang="en-IE" baseline="0" dirty="0" smtClean="0"/>
              <a:t>Federated identity</a:t>
            </a:r>
          </a:p>
          <a:p>
            <a:pPr marL="171450" indent="-171450">
              <a:buFontTx/>
              <a:buChar char="-"/>
            </a:pPr>
            <a:r>
              <a:rPr lang="en-IE" baseline="0" dirty="0" err="1" smtClean="0"/>
              <a:t>eduroam</a:t>
            </a:r>
            <a:endParaRPr lang="en-IE" baseline="0" dirty="0" smtClean="0"/>
          </a:p>
          <a:p>
            <a:pPr marL="171450" indent="-171450">
              <a:buFontTx/>
              <a:buChar char="-"/>
            </a:pPr>
            <a:r>
              <a:rPr lang="en-IE" baseline="0" dirty="0" smtClean="0"/>
              <a:t>Either following on from that or at the same time experts could be hired to provide professional services for security, cloud services, firewalling, campus networking</a:t>
            </a:r>
          </a:p>
          <a:p>
            <a:pPr marL="171450" indent="-171450">
              <a:buFontTx/>
              <a:buChar char="-"/>
            </a:pPr>
            <a:r>
              <a:rPr lang="en-IE" baseline="0" dirty="0" smtClean="0"/>
              <a:t>This is all on the basis of a trusted third party</a:t>
            </a:r>
          </a:p>
          <a:p>
            <a:pPr marL="171450" indent="-171450">
              <a:buFontTx/>
              <a:buChar char="-"/>
            </a:pPr>
            <a:r>
              <a:rPr lang="en-IE" baseline="0" dirty="0" smtClean="0"/>
              <a:t>Professional Services would be technical staff, but *only* doing PS, not working on NREN internal systems</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12</a:t>
            </a:fld>
            <a:endParaRPr lang="en-GB"/>
          </a:p>
        </p:txBody>
      </p:sp>
    </p:spTree>
    <p:extLst>
      <p:ext uri="{BB962C8B-B14F-4D97-AF65-F5344CB8AC3E}">
        <p14:creationId xmlns:p14="http://schemas.microsoft.com/office/powerpoint/2010/main" val="1975592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Everything the new NREN does/supports</a:t>
            </a:r>
            <a:r>
              <a:rPr lang="en-IE" baseline="0" dirty="0" smtClean="0"/>
              <a:t> would have to be supported 24/7</a:t>
            </a:r>
          </a:p>
          <a:p>
            <a:pPr marL="171450" indent="-171450">
              <a:buFontTx/>
              <a:buChar char="-"/>
            </a:pPr>
            <a:r>
              <a:rPr lang="en-IE" baseline="0" dirty="0" smtClean="0"/>
              <a:t>How is this achieved?</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13</a:t>
            </a:fld>
            <a:endParaRPr lang="en-GB"/>
          </a:p>
        </p:txBody>
      </p:sp>
    </p:spTree>
    <p:extLst>
      <p:ext uri="{BB962C8B-B14F-4D97-AF65-F5344CB8AC3E}">
        <p14:creationId xmlns:p14="http://schemas.microsoft.com/office/powerpoint/2010/main" val="92810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 Everything is in the cloud, or</a:t>
            </a:r>
            <a:r>
              <a:rPr lang="en-IE" baseline="0" dirty="0" smtClean="0"/>
              <a:t> at least anything that isn’t on premise/nailed down</a:t>
            </a:r>
          </a:p>
          <a:p>
            <a:pPr marL="171450" indent="-171450">
              <a:buFontTx/>
              <a:buChar char="-"/>
            </a:pPr>
            <a:r>
              <a:rPr lang="en-IE" baseline="0" dirty="0" smtClean="0"/>
              <a:t>No reason for NREN DCs, storage or compute</a:t>
            </a:r>
          </a:p>
          <a:p>
            <a:pPr marL="171450" indent="-171450">
              <a:buFontTx/>
              <a:buChar char="-"/>
            </a:pPr>
            <a:r>
              <a:rPr lang="en-IE" baseline="0" dirty="0" smtClean="0"/>
              <a:t>Migration is important, consultancy (GDPR?)</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14</a:t>
            </a:fld>
            <a:endParaRPr lang="en-GB"/>
          </a:p>
        </p:txBody>
      </p:sp>
    </p:spTree>
    <p:extLst>
      <p:ext uri="{BB962C8B-B14F-4D97-AF65-F5344CB8AC3E}">
        <p14:creationId xmlns:p14="http://schemas.microsoft.com/office/powerpoint/2010/main" val="8984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Would there ever be a network?</a:t>
            </a:r>
          </a:p>
          <a:p>
            <a:pPr marL="171450" indent="-171450">
              <a:buFontTx/>
              <a:buChar char="-"/>
            </a:pPr>
            <a:r>
              <a:rPr lang="en-IE" dirty="0" smtClean="0"/>
              <a:t>Would there be a need if the NRENs were</a:t>
            </a:r>
            <a:r>
              <a:rPr lang="en-IE" baseline="0" dirty="0" smtClean="0"/>
              <a:t> happy with their commercial providers?</a:t>
            </a:r>
          </a:p>
          <a:p>
            <a:pPr marL="171450" indent="-171450">
              <a:buFontTx/>
              <a:buChar char="-"/>
            </a:pPr>
            <a:r>
              <a:rPr lang="en-IE" baseline="0" dirty="0" smtClean="0"/>
              <a:t>Quite possibly for something like a primary &amp; secondary schools network</a:t>
            </a:r>
          </a:p>
          <a:p>
            <a:pPr marL="171450" indent="-171450">
              <a:buFontTx/>
              <a:buChar char="-"/>
            </a:pPr>
            <a:r>
              <a:rPr lang="en-IE" baseline="0" dirty="0" smtClean="0"/>
              <a:t>And maybe. If the quality of service could be shown to be above what the commercial providers could provide and if an entity like GEANT came into being, and the price was right</a:t>
            </a:r>
            <a:r>
              <a:rPr lang="is-IS" baseline="0" dirty="0" smtClean="0"/>
              <a:t>… then maybe.</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15</a:t>
            </a:fld>
            <a:endParaRPr lang="en-GB"/>
          </a:p>
        </p:txBody>
      </p:sp>
    </p:spTree>
    <p:extLst>
      <p:ext uri="{BB962C8B-B14F-4D97-AF65-F5344CB8AC3E}">
        <p14:creationId xmlns:p14="http://schemas.microsoft.com/office/powerpoint/2010/main" val="35940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The NREN exists, but with a very different hierarchy</a:t>
            </a:r>
          </a:p>
          <a:p>
            <a:pPr marL="171450" indent="-171450">
              <a:buFontTx/>
              <a:buChar char="-"/>
            </a:pPr>
            <a:r>
              <a:rPr lang="en-IE" dirty="0" smtClean="0"/>
              <a:t>It’s all about saving</a:t>
            </a:r>
            <a:r>
              <a:rPr lang="en-IE" baseline="0" dirty="0" smtClean="0"/>
              <a:t> money first, about brokerage</a:t>
            </a:r>
          </a:p>
          <a:p>
            <a:pPr marL="171450" indent="-171450">
              <a:buFontTx/>
              <a:buChar char="-"/>
            </a:pPr>
            <a:r>
              <a:rPr lang="en-IE" baseline="0" dirty="0" smtClean="0"/>
              <a:t>Then services, professional and managed</a:t>
            </a:r>
          </a:p>
          <a:p>
            <a:pPr marL="171450" indent="-171450">
              <a:buFontTx/>
              <a:buChar char="-"/>
            </a:pPr>
            <a:r>
              <a:rPr lang="en-IE" baseline="0" dirty="0" smtClean="0"/>
              <a:t>Tech is important, vital, but it’s not the base, it’s almost an add-on</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16</a:t>
            </a:fld>
            <a:endParaRPr lang="en-GB"/>
          </a:p>
        </p:txBody>
      </p:sp>
    </p:spTree>
    <p:extLst>
      <p:ext uri="{BB962C8B-B14F-4D97-AF65-F5344CB8AC3E}">
        <p14:creationId xmlns:p14="http://schemas.microsoft.com/office/powerpoint/2010/main" val="37221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 This is what we do right now. Connectivity at the core of it</a:t>
            </a:r>
            <a:r>
              <a:rPr lang="en-IE" baseline="0" dirty="0" smtClean="0"/>
              <a:t> all, the original shared service</a:t>
            </a:r>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3</a:t>
            </a:fld>
            <a:endParaRPr lang="en-GB"/>
          </a:p>
        </p:txBody>
      </p:sp>
    </p:spTree>
    <p:extLst>
      <p:ext uri="{BB962C8B-B14F-4D97-AF65-F5344CB8AC3E}">
        <p14:creationId xmlns:p14="http://schemas.microsoft.com/office/powerpoint/2010/main" val="263323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This talk is a counterfactual, playing with the history</a:t>
            </a:r>
            <a:r>
              <a:rPr lang="en-IE" baseline="0" dirty="0" smtClean="0"/>
              <a:t> of which we’re all keenly aware</a:t>
            </a:r>
          </a:p>
          <a:p>
            <a:pPr marL="171450" indent="-171450">
              <a:buFontTx/>
              <a:buChar char="-"/>
            </a:pPr>
            <a:r>
              <a:rPr lang="en-IE" baseline="0" dirty="0" smtClean="0"/>
              <a:t>What if, in the 80s/90s, various countries around the world *hadn’t* decided to create National Research &amp; Education Networks?</a:t>
            </a:r>
          </a:p>
          <a:p>
            <a:pPr marL="171450" indent="-171450">
              <a:buFontTx/>
              <a:buChar char="-"/>
            </a:pPr>
            <a:r>
              <a:rPr lang="en-IE" baseline="0" dirty="0" smtClean="0"/>
              <a:t>What if they’d decided that commercial providers could do all they needed?</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4</a:t>
            </a:fld>
            <a:endParaRPr lang="en-GB"/>
          </a:p>
        </p:txBody>
      </p:sp>
    </p:spTree>
    <p:extLst>
      <p:ext uri="{BB962C8B-B14F-4D97-AF65-F5344CB8AC3E}">
        <p14:creationId xmlns:p14="http://schemas.microsoft.com/office/powerpoint/2010/main" val="115976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Counter </a:t>
            </a:r>
            <a:r>
              <a:rPr lang="en-IE" dirty="0" err="1" smtClean="0"/>
              <a:t>factuals</a:t>
            </a:r>
            <a:r>
              <a:rPr lang="en-IE" dirty="0" smtClean="0"/>
              <a:t> need assumptions</a:t>
            </a:r>
          </a:p>
          <a:p>
            <a:pPr marL="171450" indent="-171450">
              <a:buFontTx/>
              <a:buChar char="-"/>
            </a:pPr>
            <a:r>
              <a:rPr lang="en-IE" dirty="0" smtClean="0"/>
              <a:t>So I’m going to assume that it ultimately doesn’t matter if the NREN was set up by a government (</a:t>
            </a:r>
            <a:r>
              <a:rPr lang="en-IE" dirty="0" err="1" smtClean="0"/>
              <a:t>eg</a:t>
            </a:r>
            <a:r>
              <a:rPr lang="en-IE" baseline="0" dirty="0" smtClean="0"/>
              <a:t> </a:t>
            </a:r>
            <a:r>
              <a:rPr lang="en-IE" baseline="0" dirty="0" err="1" smtClean="0"/>
              <a:t>BdREN</a:t>
            </a:r>
            <a:r>
              <a:rPr lang="en-IE" baseline="0" dirty="0" smtClean="0"/>
              <a:t>) or by a group of universities (most older European NRENs)</a:t>
            </a:r>
          </a:p>
          <a:p>
            <a:pPr marL="171450" indent="-171450">
              <a:buFontTx/>
              <a:buChar char="-"/>
            </a:pPr>
            <a:r>
              <a:rPr lang="en-IE" baseline="0" dirty="0" smtClean="0"/>
              <a:t>I’m also not going to worry too much about funding sources, let’s assume a mix of membership &amp; central government funding</a:t>
            </a:r>
          </a:p>
          <a:p>
            <a:pPr marL="171450" indent="-171450">
              <a:buFontTx/>
              <a:buChar char="-"/>
            </a:pPr>
            <a:r>
              <a:rPr lang="en-IE" baseline="0" dirty="0" smtClean="0"/>
              <a:t>All other conditions are as is. So senior university stakeholders are increasingly CIOs rather than ex-technical staff</a:t>
            </a:r>
          </a:p>
          <a:p>
            <a:pPr marL="171450" indent="-171450">
              <a:buFontTx/>
              <a:buChar char="-"/>
            </a:pPr>
            <a:r>
              <a:rPr lang="en-IE" baseline="0" dirty="0" smtClean="0"/>
              <a:t>Money is no more abundant than it is in the real world</a:t>
            </a:r>
          </a:p>
          <a:p>
            <a:pPr marL="171450" indent="-171450">
              <a:buFontTx/>
              <a:buChar char="-"/>
            </a:pPr>
            <a:r>
              <a:rPr lang="en-IE" baseline="0" dirty="0" smtClean="0"/>
              <a:t>So, NREN can’t be ”too technical” and must look at saving money for its clients</a:t>
            </a:r>
          </a:p>
          <a:p>
            <a:pPr marL="171450" indent="-171450">
              <a:buFontTx/>
              <a:buChar char="-"/>
            </a:pP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5</a:t>
            </a:fld>
            <a:endParaRPr lang="en-GB"/>
          </a:p>
        </p:txBody>
      </p:sp>
    </p:spTree>
    <p:extLst>
      <p:ext uri="{BB962C8B-B14F-4D97-AF65-F5344CB8AC3E}">
        <p14:creationId xmlns:p14="http://schemas.microsoft.com/office/powerpoint/2010/main" val="19523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 I’m going to assume that it ultimately doesn’t matter if the NREN was set up by a government (</a:t>
            </a:r>
            <a:r>
              <a:rPr lang="en-IE" dirty="0" err="1" smtClean="0"/>
              <a:t>eg</a:t>
            </a:r>
            <a:r>
              <a:rPr lang="en-IE" baseline="0" dirty="0" smtClean="0"/>
              <a:t> </a:t>
            </a:r>
            <a:r>
              <a:rPr lang="en-IE" baseline="0" dirty="0" err="1" smtClean="0"/>
              <a:t>BdREN</a:t>
            </a:r>
            <a:r>
              <a:rPr lang="en-IE" baseline="0" dirty="0" smtClean="0"/>
              <a:t>) or by a group of universities (most older European NRENs)</a:t>
            </a:r>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6</a:t>
            </a:fld>
            <a:endParaRPr lang="en-GB"/>
          </a:p>
        </p:txBody>
      </p:sp>
    </p:spTree>
    <p:extLst>
      <p:ext uri="{BB962C8B-B14F-4D97-AF65-F5344CB8AC3E}">
        <p14:creationId xmlns:p14="http://schemas.microsoft.com/office/powerpoint/2010/main" val="1769201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 </a:t>
            </a:r>
            <a:r>
              <a:rPr lang="en-IE" baseline="0" dirty="0" smtClean="0"/>
              <a:t>I’m also not going to worry too much about funding sources, let’s assume a mix of membership &amp; central government funding</a:t>
            </a:r>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7</a:t>
            </a:fld>
            <a:endParaRPr lang="en-GB"/>
          </a:p>
        </p:txBody>
      </p:sp>
    </p:spTree>
    <p:extLst>
      <p:ext uri="{BB962C8B-B14F-4D97-AF65-F5344CB8AC3E}">
        <p14:creationId xmlns:p14="http://schemas.microsoft.com/office/powerpoint/2010/main" val="12034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 All other conditions are as is. So senior university stakeholders are increasingly CIOs rather than ex-technical staff</a:t>
            </a:r>
          </a:p>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 So, NREN can’t be ”too technical” and must look at saving money for its clients</a:t>
            </a:r>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8</a:t>
            </a:fld>
            <a:endParaRPr lang="en-GB"/>
          </a:p>
        </p:txBody>
      </p:sp>
    </p:spTree>
    <p:extLst>
      <p:ext uri="{BB962C8B-B14F-4D97-AF65-F5344CB8AC3E}">
        <p14:creationId xmlns:p14="http://schemas.microsoft.com/office/powerpoint/2010/main" val="114133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Starting teams, Brokerage, Client Services</a:t>
            </a:r>
            <a:r>
              <a:rPr lang="en-IE" baseline="0" dirty="0" smtClean="0"/>
              <a:t> and </a:t>
            </a:r>
            <a:r>
              <a:rPr lang="en-IE" dirty="0" smtClean="0"/>
              <a:t>Communications &amp; Marketing</a:t>
            </a:r>
          </a:p>
          <a:p>
            <a:pPr marL="171450" indent="-171450">
              <a:buFontTx/>
              <a:buChar char="-"/>
            </a:pPr>
            <a:r>
              <a:rPr lang="en-IE" dirty="0" smtClean="0"/>
              <a:t>Brokerage at the core, saving money for the NREN,</a:t>
            </a:r>
            <a:r>
              <a:rPr lang="en-IE" baseline="0" dirty="0" smtClean="0"/>
              <a:t> but the dedicated client services are also vital. Initial USP</a:t>
            </a:r>
          </a:p>
          <a:p>
            <a:pPr marL="171450" indent="-171450">
              <a:buFontTx/>
              <a:buChar char="-"/>
            </a:pPr>
            <a:r>
              <a:rPr lang="en-IE" baseline="0" dirty="0" smtClean="0"/>
              <a:t>Client services is channelling demand, interacting with stakeholder groups</a:t>
            </a:r>
          </a:p>
          <a:p>
            <a:pPr marL="171450" indent="-171450">
              <a:buFontTx/>
              <a:buChar char="-"/>
            </a:pPr>
            <a:r>
              <a:rPr lang="en-IE" baseline="0" dirty="0" smtClean="0"/>
              <a:t>Communications &amp; marketing are similarly vital because this is a new &amp; different venture</a:t>
            </a:r>
          </a:p>
          <a:p>
            <a:pPr marL="171450" indent="-171450">
              <a:buFontTx/>
              <a:buChar char="-"/>
            </a:pPr>
            <a:r>
              <a:rPr lang="en-IE" baseline="0" dirty="0" smtClean="0"/>
              <a:t>Could even be three people!</a:t>
            </a:r>
          </a:p>
          <a:p>
            <a:pPr marL="171450" indent="-171450">
              <a:buFontTx/>
              <a:buChar char="-"/>
            </a:pPr>
            <a:r>
              <a:rPr lang="en-IE" baseline="0" dirty="0" smtClean="0"/>
              <a:t>No technical staff?!</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9</a:t>
            </a:fld>
            <a:endParaRPr lang="en-GB"/>
          </a:p>
        </p:txBody>
      </p:sp>
    </p:spTree>
    <p:extLst>
      <p:ext uri="{BB962C8B-B14F-4D97-AF65-F5344CB8AC3E}">
        <p14:creationId xmlns:p14="http://schemas.microsoft.com/office/powerpoint/2010/main" val="124121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smtClean="0"/>
              <a:t>Brokerage teams,</a:t>
            </a:r>
            <a:r>
              <a:rPr lang="en-IE" baseline="0" dirty="0" smtClean="0"/>
              <a:t> working closely with Client Services need to identify their Client needs now &amp; in the future</a:t>
            </a:r>
          </a:p>
          <a:p>
            <a:pPr marL="171450" indent="-171450">
              <a:buFontTx/>
              <a:buChar char="-"/>
            </a:pPr>
            <a:r>
              <a:rPr lang="en-IE" baseline="0" dirty="0" smtClean="0"/>
              <a:t>Extensive work to put deals in place, especially as initial take up may be small, needs to be driven by Marketing</a:t>
            </a:r>
          </a:p>
          <a:p>
            <a:pPr marL="171450" indent="-171450">
              <a:buFontTx/>
              <a:buChar char="-"/>
            </a:pPr>
            <a:r>
              <a:rPr lang="en-IE" baseline="0" dirty="0" smtClean="0"/>
              <a:t>Cost recovery basis after initial state funding?</a:t>
            </a:r>
          </a:p>
          <a:p>
            <a:pPr marL="171450" indent="-171450">
              <a:buFontTx/>
              <a:buChar char="-"/>
            </a:pPr>
            <a:r>
              <a:rPr lang="en-IE" baseline="0" dirty="0" smtClean="0"/>
              <a:t>Not about turning a profit, about partnership</a:t>
            </a:r>
            <a:endParaRPr lang="en-IE" dirty="0" smtClean="0"/>
          </a:p>
          <a:p>
            <a:endParaRPr lang="en-IE" dirty="0"/>
          </a:p>
        </p:txBody>
      </p:sp>
      <p:sp>
        <p:nvSpPr>
          <p:cNvPr id="4" name="Date Placeholder 3"/>
          <p:cNvSpPr>
            <a:spLocks noGrp="1"/>
          </p:cNvSpPr>
          <p:nvPr>
            <p:ph type="dt" idx="10"/>
          </p:nvPr>
        </p:nvSpPr>
        <p:spPr/>
        <p:txBody>
          <a:bodyPr/>
          <a:lstStyle/>
          <a:p>
            <a:r>
              <a:rPr lang="en-IE" smtClean="0"/>
              <a:t>08/02/2017</a:t>
            </a:r>
            <a:endParaRPr lang="en-GB"/>
          </a:p>
        </p:txBody>
      </p:sp>
      <p:sp>
        <p:nvSpPr>
          <p:cNvPr id="5" name="Slide Number Placeholder 4"/>
          <p:cNvSpPr>
            <a:spLocks noGrp="1"/>
          </p:cNvSpPr>
          <p:nvPr>
            <p:ph type="sldNum" sz="quarter" idx="11"/>
          </p:nvPr>
        </p:nvSpPr>
        <p:spPr/>
        <p:txBody>
          <a:bodyPr/>
          <a:lstStyle/>
          <a:p>
            <a:fld id="{864CA446-211D-468F-A2EC-3B74B5A7BF74}" type="slidenum">
              <a:rPr lang="en-GB" smtClean="0"/>
              <a:t>10</a:t>
            </a:fld>
            <a:endParaRPr lang="en-GB"/>
          </a:p>
        </p:txBody>
      </p:sp>
    </p:spTree>
    <p:extLst>
      <p:ext uri="{BB962C8B-B14F-4D97-AF65-F5344CB8AC3E}">
        <p14:creationId xmlns:p14="http://schemas.microsoft.com/office/powerpoint/2010/main" val="115865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9329" y="1463039"/>
            <a:ext cx="10034546" cy="2046923"/>
          </a:xfrm>
        </p:spPr>
        <p:txBody>
          <a:bodyPr anchor="b"/>
          <a:lstStyle>
            <a:lvl1pPr algn="ctr">
              <a:defRPr sz="6000" b="1">
                <a:solidFill>
                  <a:srgbClr val="181818"/>
                </a:solidFill>
                <a:effectLst/>
              </a:defRPr>
            </a:lvl1pPr>
          </a:lstStyle>
          <a:p>
            <a:r>
              <a:rPr lang="en-US" smtClean="0"/>
              <a:t>Click to edit Master title style</a:t>
            </a:r>
            <a:endParaRPr lang="en-IE" dirty="0"/>
          </a:p>
        </p:txBody>
      </p:sp>
      <p:sp>
        <p:nvSpPr>
          <p:cNvPr id="3" name="Subtitle 2"/>
          <p:cNvSpPr>
            <a:spLocks noGrp="1"/>
          </p:cNvSpPr>
          <p:nvPr>
            <p:ph type="subTitle" idx="1"/>
          </p:nvPr>
        </p:nvSpPr>
        <p:spPr>
          <a:xfrm>
            <a:off x="1779767" y="3935993"/>
            <a:ext cx="8645718"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dirty="0"/>
          </a:p>
        </p:txBody>
      </p:sp>
    </p:spTree>
    <p:extLst>
      <p:ext uri="{BB962C8B-B14F-4D97-AF65-F5344CB8AC3E}">
        <p14:creationId xmlns:p14="http://schemas.microsoft.com/office/powerpoint/2010/main" val="37575494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014" y="0"/>
            <a:ext cx="9739399" cy="1143000"/>
          </a:xfrm>
        </p:spPr>
        <p:txBody>
          <a:bodyPr/>
          <a:lstStyle/>
          <a:p>
            <a:r>
              <a:rPr lang="en-US" smtClean="0"/>
              <a:t>Click to edit Master title style</a:t>
            </a:r>
            <a:endParaRPr lang="en-IE" dirty="0"/>
          </a:p>
        </p:txBody>
      </p:sp>
      <p:sp>
        <p:nvSpPr>
          <p:cNvPr id="3" name="Vertical Text Placeholder 2"/>
          <p:cNvSpPr>
            <a:spLocks noGrp="1"/>
          </p:cNvSpPr>
          <p:nvPr>
            <p:ph type="body" orient="vert" idx="1"/>
          </p:nvPr>
        </p:nvSpPr>
        <p:spPr>
          <a:xfrm>
            <a:off x="838200" y="1463040"/>
            <a:ext cx="10515600" cy="471392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D85B08D-16EC-45C1-9208-1583623BE34C}" type="datetime4">
              <a:rPr lang="en-US" smtClean="0"/>
              <a:t>June 8, 2017</a:t>
            </a:fld>
            <a:endParaRPr lang="en-IE"/>
          </a:p>
        </p:txBody>
      </p:sp>
      <p:sp>
        <p:nvSpPr>
          <p:cNvPr id="6" name="Slide Number Placeholder 5"/>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31593234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291589"/>
            <a:ext cx="2628900" cy="4885373"/>
          </a:xfrm>
        </p:spPr>
        <p:txBody>
          <a:bodyPr vert="eaVert"/>
          <a:lstStyle>
            <a:lvl1pPr>
              <a:defRPr>
                <a:solidFill>
                  <a:srgbClr val="181818"/>
                </a:solidFill>
              </a:defRPr>
            </a:lvl1pPr>
          </a:lstStyle>
          <a:p>
            <a:r>
              <a:rPr lang="en-US" smtClean="0"/>
              <a:t>Click to edit Master title style</a:t>
            </a:r>
            <a:endParaRPr lang="en-IE" dirty="0"/>
          </a:p>
        </p:txBody>
      </p:sp>
      <p:sp>
        <p:nvSpPr>
          <p:cNvPr id="3" name="Vertical Text Placeholder 2"/>
          <p:cNvSpPr>
            <a:spLocks noGrp="1"/>
          </p:cNvSpPr>
          <p:nvPr>
            <p:ph type="body" orient="vert" idx="1"/>
          </p:nvPr>
        </p:nvSpPr>
        <p:spPr>
          <a:xfrm>
            <a:off x="838200" y="1291589"/>
            <a:ext cx="7734300" cy="488537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40967BB-898E-4DB2-AD12-37CE222B0307}" type="datetime4">
              <a:rPr lang="en-US" smtClean="0"/>
              <a:t>June 8, 2017</a:t>
            </a:fld>
            <a:endParaRPr lang="en-IE"/>
          </a:p>
        </p:txBody>
      </p:sp>
      <p:sp>
        <p:nvSpPr>
          <p:cNvPr id="6" name="Slide Number Placeholder 5"/>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3685466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3865" y="0"/>
            <a:ext cx="9549607" cy="1165860"/>
          </a:xfrm>
        </p:spPr>
        <p:txBody>
          <a:bodyPr/>
          <a:lstStyle>
            <a:lvl1pPr>
              <a:defRPr b="1">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IE" dirty="0"/>
          </a:p>
        </p:txBody>
      </p:sp>
      <p:sp>
        <p:nvSpPr>
          <p:cNvPr id="3" name="Content Placeholder 2"/>
          <p:cNvSpPr>
            <a:spLocks noGrp="1"/>
          </p:cNvSpPr>
          <p:nvPr>
            <p:ph idx="1"/>
          </p:nvPr>
        </p:nvSpPr>
        <p:spPr>
          <a:xfrm>
            <a:off x="532737" y="1474470"/>
            <a:ext cx="11028460" cy="4702493"/>
          </a:xfrm>
        </p:spPr>
        <p:txBody>
          <a:bodyPr/>
          <a:lstStyle>
            <a:lvl1pPr>
              <a:defRPr b="1"/>
            </a:lvl1pPr>
            <a:lvl2pPr marL="715963" indent="-258763">
              <a:buFont typeface="Arial" panose="020B0604020202020204" pitchFamily="34" charset="0"/>
              <a:buChar char="•"/>
              <a:defRPr b="1">
                <a:solidFill>
                  <a:srgbClr val="0070C0"/>
                </a:solidFill>
              </a:defRPr>
            </a:lvl2pPr>
            <a:lvl3pPr marL="1143000" indent="-228600">
              <a:buClr>
                <a:schemeClr val="tx1"/>
              </a:buClr>
              <a:buFont typeface="Calibri" panose="020F0502020204030204" pitchFamily="34" charset="0"/>
              <a:buChar char="−"/>
              <a:defRPr b="0">
                <a:solidFill>
                  <a:schemeClr val="bg1">
                    <a:lumMod val="10000"/>
                  </a:schemeClr>
                </a:solidFill>
              </a:defRPr>
            </a:lvl3pPr>
            <a:lvl4pPr marL="1600200" indent="-228600">
              <a:buClr>
                <a:schemeClr val="tx1"/>
              </a:buClr>
              <a:buFont typeface="Calibri" panose="020F0502020204030204" pitchFamily="34" charset="0"/>
              <a:buChar char="−"/>
              <a:defRPr b="0" i="0">
                <a:solidFill>
                  <a:schemeClr val="tx1"/>
                </a:solidFill>
              </a:defRPr>
            </a:lvl4pPr>
            <a:lvl5pPr marL="2057400" indent="-228600">
              <a:buClr>
                <a:schemeClr val="tx1"/>
              </a:buClr>
              <a:buFont typeface="Calibri" panose="020F0502020204030204" pitchFamily="34" charset="0"/>
              <a:buChar char="−"/>
              <a:defRPr sz="1800" i="1">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dirty="0"/>
          </a:p>
        </p:txBody>
      </p:sp>
      <p:sp>
        <p:nvSpPr>
          <p:cNvPr id="6" name="Slide Number Placeholder 5"/>
          <p:cNvSpPr>
            <a:spLocks noGrp="1"/>
          </p:cNvSpPr>
          <p:nvPr>
            <p:ph type="sldNum" sz="quarter" idx="12"/>
          </p:nvPr>
        </p:nvSpPr>
        <p:spPr>
          <a:xfrm>
            <a:off x="9114935" y="6356348"/>
            <a:ext cx="2743200" cy="365125"/>
          </a:xfrm>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1566009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97330"/>
            <a:ext cx="10515600" cy="3065145"/>
          </a:xfrm>
        </p:spPr>
        <p:txBody>
          <a:bodyPr anchor="b"/>
          <a:lstStyle>
            <a:lvl1pPr>
              <a:defRPr sz="6000">
                <a:solidFill>
                  <a:srgbClr val="181818"/>
                </a:solidFill>
              </a:defRPr>
            </a:lvl1pPr>
          </a:lstStyle>
          <a:p>
            <a:r>
              <a:rPr lang="en-US" smtClean="0"/>
              <a:t>Click to edit Master title style</a:t>
            </a:r>
            <a:endParaRPr lang="en-I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ADEFAF-9C73-4721-93B1-658CD8EEC705}" type="datetime4">
              <a:rPr lang="en-US" smtClean="0"/>
              <a:t>June 8, 2017</a:t>
            </a:fld>
            <a:endParaRPr lang="en-IE"/>
          </a:p>
        </p:txBody>
      </p:sp>
      <p:sp>
        <p:nvSpPr>
          <p:cNvPr id="6" name="Slide Number Placeholder 5"/>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28438912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5624" y="0"/>
            <a:ext cx="9749790" cy="1154430"/>
          </a:xfrm>
        </p:spPr>
        <p:txBody>
          <a:bodyPr/>
          <a:lstStyle/>
          <a:p>
            <a:r>
              <a:rPr lang="en-US" smtClean="0"/>
              <a:t>Click to edit Master title style</a:t>
            </a:r>
            <a:endParaRPr lang="en-IE" dirty="0"/>
          </a:p>
        </p:txBody>
      </p:sp>
      <p:sp>
        <p:nvSpPr>
          <p:cNvPr id="3" name="Content Placeholder 2"/>
          <p:cNvSpPr>
            <a:spLocks noGrp="1"/>
          </p:cNvSpPr>
          <p:nvPr>
            <p:ph sz="half" idx="1"/>
          </p:nvPr>
        </p:nvSpPr>
        <p:spPr>
          <a:xfrm>
            <a:off x="838200" y="1485900"/>
            <a:ext cx="5181600" cy="4691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dirty="0"/>
          </a:p>
        </p:txBody>
      </p:sp>
      <p:sp>
        <p:nvSpPr>
          <p:cNvPr id="4" name="Content Placeholder 3"/>
          <p:cNvSpPr>
            <a:spLocks noGrp="1"/>
          </p:cNvSpPr>
          <p:nvPr>
            <p:ph sz="half" idx="2"/>
          </p:nvPr>
        </p:nvSpPr>
        <p:spPr>
          <a:xfrm>
            <a:off x="6172200" y="1485900"/>
            <a:ext cx="5181600" cy="4691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50D0E712-2D96-416B-863D-AF0C3371B535}" type="datetime4">
              <a:rPr lang="en-US" smtClean="0"/>
              <a:t>June 8, 2017</a:t>
            </a:fld>
            <a:endParaRPr lang="en-IE"/>
          </a:p>
        </p:txBody>
      </p:sp>
      <p:sp>
        <p:nvSpPr>
          <p:cNvPr id="7" name="Slide Number Placeholder 6"/>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136340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9857" y="0"/>
            <a:ext cx="9762259" cy="1165860"/>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E2520229-F725-4922-92C9-BF3FD77203A8}" type="datetime4">
              <a:rPr lang="en-US" smtClean="0"/>
              <a:t>June 8, 2017</a:t>
            </a:fld>
            <a:endParaRPr lang="en-IE" dirty="0"/>
          </a:p>
        </p:txBody>
      </p:sp>
      <p:sp>
        <p:nvSpPr>
          <p:cNvPr id="9" name="Slide Number Placeholder 8"/>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3263138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9857" y="0"/>
            <a:ext cx="9750829" cy="1154430"/>
          </a:xfrm>
        </p:spPr>
        <p:txBody>
          <a:bodyPr/>
          <a:lstStyle/>
          <a:p>
            <a:r>
              <a:rPr lang="en-US" smtClean="0"/>
              <a:t>Click to edit Master title style</a:t>
            </a:r>
            <a:endParaRPr lang="en-IE" dirty="0"/>
          </a:p>
        </p:txBody>
      </p:sp>
      <p:sp>
        <p:nvSpPr>
          <p:cNvPr id="3" name="Date Placeholder 2"/>
          <p:cNvSpPr>
            <a:spLocks noGrp="1"/>
          </p:cNvSpPr>
          <p:nvPr>
            <p:ph type="dt" sz="half" idx="10"/>
          </p:nvPr>
        </p:nvSpPr>
        <p:spPr/>
        <p:txBody>
          <a:bodyPr/>
          <a:lstStyle/>
          <a:p>
            <a:fld id="{166ABB06-699D-43F6-BFD1-6636148FF630}" type="datetime4">
              <a:rPr lang="en-US" smtClean="0"/>
              <a:t>June 8, 2017</a:t>
            </a:fld>
            <a:endParaRPr lang="en-IE"/>
          </a:p>
        </p:txBody>
      </p:sp>
      <p:sp>
        <p:nvSpPr>
          <p:cNvPr id="5" name="Slide Number Placeholder 4"/>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266291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A75DB-C455-48F6-8EA3-C96EF6E84D88}" type="datetime4">
              <a:rPr lang="en-US" smtClean="0"/>
              <a:t>June 8, 2017</a:t>
            </a:fld>
            <a:endParaRPr lang="en-IE"/>
          </a:p>
        </p:txBody>
      </p:sp>
      <p:sp>
        <p:nvSpPr>
          <p:cNvPr id="4" name="Slide Number Placeholder 3"/>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939831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37310"/>
            <a:ext cx="3932237" cy="1600200"/>
          </a:xfrm>
        </p:spPr>
        <p:txBody>
          <a:bodyPr anchor="b"/>
          <a:lstStyle>
            <a:lvl1pPr>
              <a:defRPr sz="3200">
                <a:solidFill>
                  <a:srgbClr val="181818"/>
                </a:solidFill>
              </a:defRPr>
            </a:lvl1pPr>
          </a:lstStyle>
          <a:p>
            <a:r>
              <a:rPr lang="en-US" smtClean="0"/>
              <a:t>Click to edit Master title style</a:t>
            </a:r>
            <a:endParaRPr lang="en-IE" dirty="0"/>
          </a:p>
        </p:txBody>
      </p:sp>
      <p:sp>
        <p:nvSpPr>
          <p:cNvPr id="3" name="Content Placeholder 2"/>
          <p:cNvSpPr>
            <a:spLocks noGrp="1"/>
          </p:cNvSpPr>
          <p:nvPr>
            <p:ph idx="1"/>
          </p:nvPr>
        </p:nvSpPr>
        <p:spPr>
          <a:xfrm>
            <a:off x="5183188" y="1337310"/>
            <a:ext cx="6172200" cy="45237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937510"/>
            <a:ext cx="3932237" cy="29314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D1D40B-E1DE-4EE4-A537-751A7AB5A1B0}" type="datetime4">
              <a:rPr lang="en-US" smtClean="0"/>
              <a:t>June 8, 2017</a:t>
            </a:fld>
            <a:endParaRPr lang="en-IE"/>
          </a:p>
        </p:txBody>
      </p:sp>
      <p:sp>
        <p:nvSpPr>
          <p:cNvPr id="7" name="Slide Number Placeholder 6"/>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5910926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51610"/>
            <a:ext cx="3932237" cy="1600200"/>
          </a:xfrm>
        </p:spPr>
        <p:txBody>
          <a:bodyPr anchor="b"/>
          <a:lstStyle>
            <a:lvl1pPr>
              <a:defRPr sz="3200">
                <a:solidFill>
                  <a:srgbClr val="181818"/>
                </a:solidFill>
              </a:defRPr>
            </a:lvl1pPr>
          </a:lstStyle>
          <a:p>
            <a:r>
              <a:rPr lang="en-US" smtClean="0"/>
              <a:t>Click to edit Master title style</a:t>
            </a:r>
            <a:endParaRPr lang="en-IE" dirty="0"/>
          </a:p>
        </p:txBody>
      </p:sp>
      <p:sp>
        <p:nvSpPr>
          <p:cNvPr id="3" name="Picture Placeholder 2"/>
          <p:cNvSpPr>
            <a:spLocks noGrp="1"/>
          </p:cNvSpPr>
          <p:nvPr>
            <p:ph type="pic" idx="1"/>
          </p:nvPr>
        </p:nvSpPr>
        <p:spPr>
          <a:xfrm>
            <a:off x="5183188" y="1451610"/>
            <a:ext cx="6172200" cy="4409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E"/>
          </a:p>
        </p:txBody>
      </p:sp>
      <p:sp>
        <p:nvSpPr>
          <p:cNvPr id="4" name="Text Placeholder 3"/>
          <p:cNvSpPr>
            <a:spLocks noGrp="1"/>
          </p:cNvSpPr>
          <p:nvPr>
            <p:ph type="body" sz="half" idx="2"/>
          </p:nvPr>
        </p:nvSpPr>
        <p:spPr>
          <a:xfrm>
            <a:off x="839788" y="3051810"/>
            <a:ext cx="3932237" cy="28171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E40156-B57D-4C71-954E-546BB3A204B3}" type="datetime4">
              <a:rPr lang="en-US" smtClean="0"/>
              <a:t>June 8, 2017</a:t>
            </a:fld>
            <a:endParaRPr lang="en-IE"/>
          </a:p>
        </p:txBody>
      </p:sp>
      <p:sp>
        <p:nvSpPr>
          <p:cNvPr id="7" name="Slide Number Placeholder 6"/>
          <p:cNvSpPr>
            <a:spLocks noGrp="1"/>
          </p:cNvSpPr>
          <p:nvPr>
            <p:ph type="sldNum" sz="quarter" idx="12"/>
          </p:nvPr>
        </p:nvSpPr>
        <p:spPr/>
        <p:txBody>
          <a:bodyPr/>
          <a:lstStyle/>
          <a:p>
            <a:fld id="{B791729F-E2F5-488D-A360-94B81E9BDF21}" type="slidenum">
              <a:rPr lang="en-IE" smtClean="0"/>
              <a:t>‹#›</a:t>
            </a:fld>
            <a:endParaRPr lang="en-IE"/>
          </a:p>
        </p:txBody>
      </p:sp>
    </p:spTree>
    <p:extLst>
      <p:ext uri="{BB962C8B-B14F-4D97-AF65-F5344CB8AC3E}">
        <p14:creationId xmlns:p14="http://schemas.microsoft.com/office/powerpoint/2010/main" val="32674746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857" y="1"/>
            <a:ext cx="9559952" cy="1154430"/>
          </a:xfrm>
          <a:prstGeom prst="rect">
            <a:avLst/>
          </a:prstGeom>
        </p:spPr>
        <p:txBody>
          <a:bodyPr vert="horz" lIns="91440" tIns="45720" rIns="91440" bIns="45720" rtlCol="0" anchor="ctr">
            <a:normAutofit/>
          </a:bodyPr>
          <a:lstStyle/>
          <a:p>
            <a:r>
              <a:rPr lang="en-US" smtClean="0"/>
              <a:t>Click to edit Master title style</a:t>
            </a:r>
            <a:endParaRPr lang="en-IE" dirty="0"/>
          </a:p>
        </p:txBody>
      </p:sp>
      <p:sp>
        <p:nvSpPr>
          <p:cNvPr id="3" name="Text Placeholder 2"/>
          <p:cNvSpPr>
            <a:spLocks noGrp="1"/>
          </p:cNvSpPr>
          <p:nvPr>
            <p:ph type="body" idx="1"/>
          </p:nvPr>
        </p:nvSpPr>
        <p:spPr>
          <a:xfrm>
            <a:off x="683812" y="1653871"/>
            <a:ext cx="10853531" cy="45230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Date Placeholder 3"/>
          <p:cNvSpPr>
            <a:spLocks noGrp="1"/>
          </p:cNvSpPr>
          <p:nvPr>
            <p:ph type="dt" sz="half" idx="2"/>
          </p:nvPr>
        </p:nvSpPr>
        <p:spPr>
          <a:xfrm>
            <a:off x="349857"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2E29B-DDCB-48C6-A388-C1ADA25EBE9D}" type="datetime4">
              <a:rPr lang="en-US" smtClean="0"/>
              <a:t>June 8, 2017</a:t>
            </a:fld>
            <a:endParaRPr lang="en-IE" dirty="0"/>
          </a:p>
        </p:txBody>
      </p:sp>
      <p:sp>
        <p:nvSpPr>
          <p:cNvPr id="6" name="Slide Number Placeholder 5"/>
          <p:cNvSpPr>
            <a:spLocks noGrp="1"/>
          </p:cNvSpPr>
          <p:nvPr>
            <p:ph type="sldNum" sz="quarter" idx="4"/>
          </p:nvPr>
        </p:nvSpPr>
        <p:spPr>
          <a:xfrm>
            <a:off x="9098943" y="63675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1729F-E2F5-488D-A360-94B81E9BDF21}" type="slidenum">
              <a:rPr lang="en-IE" smtClean="0"/>
              <a:t>‹#›</a:t>
            </a:fld>
            <a:endParaRPr lang="en-IE" dirty="0"/>
          </a:p>
        </p:txBody>
      </p:sp>
    </p:spTree>
    <p:extLst>
      <p:ext uri="{BB962C8B-B14F-4D97-AF65-F5344CB8AC3E}">
        <p14:creationId xmlns:p14="http://schemas.microsoft.com/office/powerpoint/2010/main" val="27201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b="1" kern="1200">
          <a:solidFill>
            <a:schemeClr val="bg2"/>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lumMod val="1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ClrTx/>
        <a:buFont typeface="Calibri" panose="020F0502020204030204" pitchFamily="34" charset="0"/>
        <a:buChar char="−"/>
        <a:defRPr sz="2000" kern="1200">
          <a:solidFill>
            <a:schemeClr val="bg1">
              <a:lumMod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Creating an NREN in a </a:t>
            </a:r>
            <a:r>
              <a:rPr lang="en-GB" smtClean="0"/>
              <a:t>Commercial World</a:t>
            </a:r>
            <a:endParaRPr lang="en-GB" dirty="0"/>
          </a:p>
        </p:txBody>
      </p:sp>
      <p:sp>
        <p:nvSpPr>
          <p:cNvPr id="5" name="Subtitle 4"/>
          <p:cNvSpPr>
            <a:spLocks noGrp="1"/>
          </p:cNvSpPr>
          <p:nvPr>
            <p:ph type="subTitle" idx="1"/>
          </p:nvPr>
        </p:nvSpPr>
        <p:spPr>
          <a:xfrm>
            <a:off x="1779767" y="3935992"/>
            <a:ext cx="8645718" cy="2261607"/>
          </a:xfrm>
        </p:spPr>
        <p:txBody>
          <a:bodyPr>
            <a:normAutofit/>
          </a:bodyPr>
          <a:lstStyle/>
          <a:p>
            <a:r>
              <a:rPr lang="en-GB" sz="3200" dirty="0" smtClean="0"/>
              <a:t>Brian </a:t>
            </a:r>
            <a:r>
              <a:rPr lang="en-GB" sz="3200" dirty="0" err="1" smtClean="0"/>
              <a:t>Nisbet</a:t>
            </a:r>
            <a:endParaRPr lang="en-GB" sz="3200" dirty="0" smtClean="0"/>
          </a:p>
          <a:p>
            <a:r>
              <a:rPr lang="en-GB" sz="3200" dirty="0" smtClean="0"/>
              <a:t>Network Operations Manger</a:t>
            </a:r>
          </a:p>
          <a:p>
            <a:r>
              <a:rPr lang="en-GB" sz="3200" dirty="0" err="1" smtClean="0"/>
              <a:t>HEAnet</a:t>
            </a:r>
            <a:endParaRPr lang="en-GB" sz="3200" dirty="0" smtClean="0"/>
          </a:p>
          <a:p>
            <a:r>
              <a:rPr lang="en-GB" sz="3200" dirty="0" smtClean="0"/>
              <a:t>@natural 20</a:t>
            </a:r>
            <a:endParaRPr lang="en-GB" sz="3200" dirty="0"/>
          </a:p>
        </p:txBody>
      </p:sp>
    </p:spTree>
    <p:extLst>
      <p:ext uri="{BB962C8B-B14F-4D97-AF65-F5344CB8AC3E}">
        <p14:creationId xmlns:p14="http://schemas.microsoft.com/office/powerpoint/2010/main" val="4044966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Initial Steps</a:t>
            </a:r>
            <a:endParaRPr lang="en-IE" dirty="0"/>
          </a:p>
        </p:txBody>
      </p:sp>
      <p:sp>
        <p:nvSpPr>
          <p:cNvPr id="3" name="Content Placeholder 2"/>
          <p:cNvSpPr>
            <a:spLocks noGrp="1"/>
          </p:cNvSpPr>
          <p:nvPr>
            <p:ph idx="1"/>
          </p:nvPr>
        </p:nvSpPr>
        <p:spPr/>
        <p:txBody>
          <a:bodyPr/>
          <a:lstStyle/>
          <a:p>
            <a:r>
              <a:rPr lang="en-IE" sz="4800" dirty="0"/>
              <a:t>Brokerage</a:t>
            </a:r>
          </a:p>
          <a:p>
            <a:r>
              <a:rPr lang="en-IE" sz="4800" dirty="0"/>
              <a:t>Group Procurement</a:t>
            </a:r>
          </a:p>
          <a:p>
            <a:r>
              <a:rPr lang="en-IE" sz="4800" dirty="0"/>
              <a:t>Shared (Cloud?) Services</a:t>
            </a:r>
          </a:p>
          <a:p>
            <a:r>
              <a:rPr lang="en-IE" sz="4800" dirty="0"/>
              <a:t>???</a:t>
            </a:r>
          </a:p>
          <a:p>
            <a:r>
              <a:rPr lang="en-IE" sz="4800" dirty="0"/>
              <a:t>Partnership!</a:t>
            </a:r>
          </a:p>
          <a:p>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10</a:t>
            </a:fld>
            <a:endParaRPr lang="en-IE"/>
          </a:p>
        </p:txBody>
      </p:sp>
    </p:spTree>
    <p:extLst>
      <p:ext uri="{BB962C8B-B14F-4D97-AF65-F5344CB8AC3E}">
        <p14:creationId xmlns:p14="http://schemas.microsoft.com/office/powerpoint/2010/main" val="17565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0"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1"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11</a:t>
            </a:fld>
            <a:endParaRPr lang="en-IE"/>
          </a:p>
        </p:txBody>
      </p:sp>
      <p:sp>
        <p:nvSpPr>
          <p:cNvPr id="6" name="Striped Right Arrow 5"/>
          <p:cNvSpPr/>
          <p:nvPr/>
        </p:nvSpPr>
        <p:spPr>
          <a:xfrm>
            <a:off x="3077065" y="1922585"/>
            <a:ext cx="6037870" cy="356381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smtClean="0"/>
              <a:t>What’s Next?</a:t>
            </a:r>
            <a:endParaRPr lang="en-IE" sz="4800" dirty="0"/>
          </a:p>
        </p:txBody>
      </p:sp>
    </p:spTree>
    <p:extLst>
      <p:ext uri="{BB962C8B-B14F-4D97-AF65-F5344CB8AC3E}">
        <p14:creationId xmlns:p14="http://schemas.microsoft.com/office/powerpoint/2010/main" val="114713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12</a:t>
            </a:fld>
            <a:endParaRPr lang="en-IE"/>
          </a:p>
        </p:txBody>
      </p:sp>
      <p:sp>
        <p:nvSpPr>
          <p:cNvPr id="6" name="Oval 5"/>
          <p:cNvSpPr/>
          <p:nvPr/>
        </p:nvSpPr>
        <p:spPr>
          <a:xfrm>
            <a:off x="719571" y="1360190"/>
            <a:ext cx="5845351" cy="203950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smtClean="0"/>
              <a:t>Mobility</a:t>
            </a:r>
            <a:endParaRPr lang="en-IE" sz="4800" dirty="0"/>
          </a:p>
        </p:txBody>
      </p:sp>
      <p:sp>
        <p:nvSpPr>
          <p:cNvPr id="7" name="Oval 6"/>
          <p:cNvSpPr/>
          <p:nvPr/>
        </p:nvSpPr>
        <p:spPr>
          <a:xfrm>
            <a:off x="4763852" y="2586254"/>
            <a:ext cx="5646240" cy="23549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smtClean="0"/>
              <a:t>Identity</a:t>
            </a:r>
            <a:endParaRPr lang="en-IE" sz="4800" dirty="0"/>
          </a:p>
        </p:txBody>
      </p:sp>
      <p:sp>
        <p:nvSpPr>
          <p:cNvPr id="8" name="Oval 7"/>
          <p:cNvSpPr/>
          <p:nvPr/>
        </p:nvSpPr>
        <p:spPr>
          <a:xfrm>
            <a:off x="719571" y="4625756"/>
            <a:ext cx="4824537" cy="1800196"/>
          </a:xfrm>
          <a:prstGeom prst="ellipse">
            <a:avLst/>
          </a:prstGeom>
          <a:solidFill>
            <a:srgbClr val="FF9D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smtClean="0"/>
              <a:t>Professional Services</a:t>
            </a:r>
            <a:endParaRPr lang="en-IE" sz="3600" dirty="0"/>
          </a:p>
        </p:txBody>
      </p:sp>
    </p:spTree>
    <p:extLst>
      <p:ext uri="{BB962C8B-B14F-4D97-AF65-F5344CB8AC3E}">
        <p14:creationId xmlns:p14="http://schemas.microsoft.com/office/powerpoint/2010/main" val="169490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13</a:t>
            </a:fld>
            <a:endParaRPr lang="en-IE"/>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435095482"/>
              </p:ext>
            </p:extLst>
          </p:nvPr>
        </p:nvGraphicFramePr>
        <p:xfrm>
          <a:off x="1981200" y="1647093"/>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7464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14</a:t>
            </a:fld>
            <a:endParaRPr lang="en-IE"/>
          </a:p>
        </p:txBody>
      </p:sp>
      <p:sp>
        <p:nvSpPr>
          <p:cNvPr id="6" name="Cloud 5"/>
          <p:cNvSpPr/>
          <p:nvPr/>
        </p:nvSpPr>
        <p:spPr>
          <a:xfrm>
            <a:off x="2464604" y="1713827"/>
            <a:ext cx="6840760" cy="4392488"/>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7000" dirty="0" smtClean="0"/>
              <a:t>Everything!</a:t>
            </a:r>
            <a:endParaRPr lang="en-IE" sz="7000" dirty="0"/>
          </a:p>
        </p:txBody>
      </p:sp>
    </p:spTree>
    <p:extLst>
      <p:ext uri="{BB962C8B-B14F-4D97-AF65-F5344CB8AC3E}">
        <p14:creationId xmlns:p14="http://schemas.microsoft.com/office/powerpoint/2010/main" val="122935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15</a:t>
            </a:fld>
            <a:endParaRPr lang="en-IE"/>
          </a:p>
        </p:txBody>
      </p:sp>
      <p:pic>
        <p:nvPicPr>
          <p:cNvPr id="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16601" y="1201735"/>
            <a:ext cx="3358798" cy="5154613"/>
          </a:xfrm>
        </p:spPr>
      </p:pic>
      <p:sp>
        <p:nvSpPr>
          <p:cNvPr id="8" name="&quot;No&quot; Symbol 7"/>
          <p:cNvSpPr/>
          <p:nvPr/>
        </p:nvSpPr>
        <p:spPr>
          <a:xfrm>
            <a:off x="3827748" y="1839408"/>
            <a:ext cx="4536504" cy="3866728"/>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9589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91729F-E2F5-488D-A360-94B81E9BDF21}" type="slidenum">
              <a:rPr lang="en-IE" smtClean="0"/>
              <a:t>16</a:t>
            </a:fld>
            <a:endParaRPr lang="en-IE"/>
          </a:p>
        </p:txBody>
      </p:sp>
      <p:grpSp>
        <p:nvGrpSpPr>
          <p:cNvPr id="6" name="Group 5"/>
          <p:cNvGrpSpPr/>
          <p:nvPr/>
        </p:nvGrpSpPr>
        <p:grpSpPr>
          <a:xfrm>
            <a:off x="4724400" y="1830386"/>
            <a:ext cx="2743199" cy="1897856"/>
            <a:chOff x="2743200" y="0"/>
            <a:chExt cx="2743199" cy="1897856"/>
          </a:xfrm>
        </p:grpSpPr>
        <p:sp>
          <p:nvSpPr>
            <p:cNvPr id="13" name="Trapezoid 12"/>
            <p:cNvSpPr/>
            <p:nvPr/>
          </p:nvSpPr>
          <p:spPr>
            <a:xfrm>
              <a:off x="2743200" y="0"/>
              <a:ext cx="2743199" cy="1508654"/>
            </a:xfrm>
            <a:prstGeom prst="trapezoid">
              <a:avLst>
                <a:gd name="adj" fmla="val 90915"/>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Trapezoid 4"/>
            <p:cNvSpPr/>
            <p:nvPr/>
          </p:nvSpPr>
          <p:spPr>
            <a:xfrm>
              <a:off x="2743200" y="389202"/>
              <a:ext cx="2743199" cy="1508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IE" sz="6500" kern="1200" dirty="0" smtClean="0">
                  <a:solidFill>
                    <a:schemeClr val="bg1">
                      <a:lumMod val="10000"/>
                    </a:schemeClr>
                  </a:solidFill>
                </a:rPr>
                <a:t>Tech</a:t>
              </a:r>
              <a:endParaRPr lang="en-IE" sz="6500" kern="1200" dirty="0">
                <a:solidFill>
                  <a:schemeClr val="bg1">
                    <a:lumMod val="10000"/>
                  </a:schemeClr>
                </a:solidFill>
              </a:endParaRPr>
            </a:p>
          </p:txBody>
        </p:sp>
      </p:grpSp>
      <p:grpSp>
        <p:nvGrpSpPr>
          <p:cNvPr id="7" name="Group 6"/>
          <p:cNvGrpSpPr/>
          <p:nvPr/>
        </p:nvGrpSpPr>
        <p:grpSpPr>
          <a:xfrm>
            <a:off x="3352800" y="3339040"/>
            <a:ext cx="5486399" cy="1873779"/>
            <a:chOff x="1371600" y="1508654"/>
            <a:chExt cx="5486399" cy="1873779"/>
          </a:xfrm>
        </p:grpSpPr>
        <p:sp>
          <p:nvSpPr>
            <p:cNvPr id="11" name="Trapezoid 10"/>
            <p:cNvSpPr/>
            <p:nvPr/>
          </p:nvSpPr>
          <p:spPr>
            <a:xfrm>
              <a:off x="1371600" y="1508654"/>
              <a:ext cx="5486399" cy="1508654"/>
            </a:xfrm>
            <a:prstGeom prst="trapezoid">
              <a:avLst>
                <a:gd name="adj" fmla="val 90915"/>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Trapezoid 6"/>
            <p:cNvSpPr/>
            <p:nvPr/>
          </p:nvSpPr>
          <p:spPr>
            <a:xfrm>
              <a:off x="2332427" y="1873779"/>
              <a:ext cx="3566160" cy="1508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IE" sz="6500" kern="1200" dirty="0" smtClean="0">
                  <a:solidFill>
                    <a:schemeClr val="bg1">
                      <a:lumMod val="10000"/>
                    </a:schemeClr>
                  </a:solidFill>
                </a:rPr>
                <a:t>Services</a:t>
              </a:r>
              <a:endParaRPr lang="en-IE" sz="6500" kern="1200" dirty="0">
                <a:solidFill>
                  <a:schemeClr val="bg1">
                    <a:lumMod val="10000"/>
                  </a:schemeClr>
                </a:solidFill>
              </a:endParaRPr>
            </a:p>
          </p:txBody>
        </p:sp>
      </p:grpSp>
      <p:grpSp>
        <p:nvGrpSpPr>
          <p:cNvPr id="8" name="Group 7"/>
          <p:cNvGrpSpPr/>
          <p:nvPr/>
        </p:nvGrpSpPr>
        <p:grpSpPr>
          <a:xfrm>
            <a:off x="1981200" y="4847694"/>
            <a:ext cx="8229600" cy="1873779"/>
            <a:chOff x="0" y="3017308"/>
            <a:chExt cx="8229600" cy="1873779"/>
          </a:xfrm>
        </p:grpSpPr>
        <p:sp>
          <p:nvSpPr>
            <p:cNvPr id="9" name="Trapezoid 8"/>
            <p:cNvSpPr/>
            <p:nvPr/>
          </p:nvSpPr>
          <p:spPr>
            <a:xfrm>
              <a:off x="0" y="3017308"/>
              <a:ext cx="8229600" cy="1508654"/>
            </a:xfrm>
            <a:prstGeom prst="trapezoid">
              <a:avLst>
                <a:gd name="adj" fmla="val 90915"/>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Trapezoid 8"/>
            <p:cNvSpPr/>
            <p:nvPr/>
          </p:nvSpPr>
          <p:spPr>
            <a:xfrm>
              <a:off x="1440179" y="3382433"/>
              <a:ext cx="5349240" cy="1508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IE" sz="6500" kern="1200" dirty="0" smtClean="0">
                  <a:solidFill>
                    <a:schemeClr val="bg1">
                      <a:lumMod val="10000"/>
                    </a:schemeClr>
                  </a:solidFill>
                </a:rPr>
                <a:t>Brokerage</a:t>
              </a:r>
              <a:endParaRPr lang="en-IE" sz="6500" kern="1200" dirty="0">
                <a:solidFill>
                  <a:schemeClr val="bg1">
                    <a:lumMod val="10000"/>
                  </a:schemeClr>
                </a:solidFill>
              </a:endParaRPr>
            </a:p>
          </p:txBody>
        </p:sp>
      </p:grpSp>
    </p:spTree>
    <p:extLst>
      <p:ext uri="{BB962C8B-B14F-4D97-AF65-F5344CB8AC3E}">
        <p14:creationId xmlns:p14="http://schemas.microsoft.com/office/powerpoint/2010/main" val="1253476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err="1"/>
              <a:t>b</a:t>
            </a:r>
            <a:r>
              <a:rPr lang="en-IE" dirty="0" err="1" smtClean="0"/>
              <a:t>rian.nisbet@heanet.ie</a:t>
            </a:r>
            <a:endParaRPr lang="en-IE" dirty="0"/>
          </a:p>
        </p:txBody>
      </p:sp>
      <p:sp>
        <p:nvSpPr>
          <p:cNvPr id="3" name="Subtitle 2"/>
          <p:cNvSpPr>
            <a:spLocks noGrp="1"/>
          </p:cNvSpPr>
          <p:nvPr>
            <p:ph type="subTitle" idx="1"/>
          </p:nvPr>
        </p:nvSpPr>
        <p:spPr/>
        <p:txBody>
          <a:bodyPr>
            <a:normAutofit/>
          </a:bodyPr>
          <a:lstStyle/>
          <a:p>
            <a:r>
              <a:rPr lang="en-IE" sz="4800" dirty="0" smtClean="0"/>
              <a:t>@natural20</a:t>
            </a:r>
            <a:endParaRPr lang="en-IE" sz="4800" dirty="0"/>
          </a:p>
        </p:txBody>
      </p:sp>
    </p:spTree>
    <p:extLst>
      <p:ext uri="{BB962C8B-B14F-4D97-AF65-F5344CB8AC3E}">
        <p14:creationId xmlns:p14="http://schemas.microsoft.com/office/powerpoint/2010/main" val="23998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HEAnet Mission</a:t>
            </a:r>
            <a:endParaRPr lang="en-GB" dirty="0"/>
          </a:p>
        </p:txBody>
      </p:sp>
      <p:sp>
        <p:nvSpPr>
          <p:cNvPr id="3" name="Content Placeholder 2"/>
          <p:cNvSpPr>
            <a:spLocks noGrp="1"/>
          </p:cNvSpPr>
          <p:nvPr>
            <p:ph idx="1"/>
          </p:nvPr>
        </p:nvSpPr>
        <p:spPr>
          <a:xfrm>
            <a:off x="333865" y="1653855"/>
            <a:ext cx="11524270" cy="4702493"/>
          </a:xfrm>
        </p:spPr>
        <p:txBody>
          <a:bodyPr/>
          <a:lstStyle/>
          <a:p>
            <a:pPr marL="0" lvl="1" indent="4764" algn="ctr">
              <a:spcBef>
                <a:spcPts val="800"/>
              </a:spcBef>
              <a:buNone/>
            </a:pPr>
            <a:endParaRPr lang="en-IE" sz="3200" dirty="0" smtClean="0">
              <a:solidFill>
                <a:schemeClr val="bg1">
                  <a:lumMod val="10000"/>
                </a:schemeClr>
              </a:solidFill>
            </a:endParaRPr>
          </a:p>
          <a:p>
            <a:pPr marL="0" lvl="1" indent="4764" algn="ctr">
              <a:spcBef>
                <a:spcPts val="800"/>
              </a:spcBef>
              <a:buNone/>
            </a:pPr>
            <a:r>
              <a:rPr lang="en-IE" sz="3200" dirty="0" smtClean="0">
                <a:solidFill>
                  <a:schemeClr val="bg1">
                    <a:lumMod val="10000"/>
                  </a:schemeClr>
                </a:solidFill>
              </a:rPr>
              <a:t>To </a:t>
            </a:r>
            <a:r>
              <a:rPr lang="en-IE" sz="3200" dirty="0">
                <a:solidFill>
                  <a:schemeClr val="bg1">
                    <a:lumMod val="10000"/>
                  </a:schemeClr>
                </a:solidFill>
              </a:rPr>
              <a:t>realise Ireland's education and research goals</a:t>
            </a:r>
            <a:br>
              <a:rPr lang="en-IE" sz="3200" dirty="0">
                <a:solidFill>
                  <a:schemeClr val="bg1">
                    <a:lumMod val="10000"/>
                  </a:schemeClr>
                </a:solidFill>
              </a:rPr>
            </a:br>
            <a:r>
              <a:rPr lang="en-IE" sz="3200" dirty="0">
                <a:solidFill>
                  <a:schemeClr val="bg1">
                    <a:lumMod val="10000"/>
                  </a:schemeClr>
                </a:solidFill>
              </a:rPr>
              <a:t>in partnership with our clients</a:t>
            </a:r>
            <a:br>
              <a:rPr lang="en-IE" sz="3200" dirty="0">
                <a:solidFill>
                  <a:schemeClr val="bg1">
                    <a:lumMod val="10000"/>
                  </a:schemeClr>
                </a:solidFill>
              </a:rPr>
            </a:br>
            <a:r>
              <a:rPr lang="en-IE" sz="3200" dirty="0">
                <a:solidFill>
                  <a:schemeClr val="bg1">
                    <a:lumMod val="10000"/>
                  </a:schemeClr>
                </a:solidFill>
              </a:rPr>
              <a:t>by providing advanced infrastructure and services</a:t>
            </a:r>
          </a:p>
          <a:p>
            <a:pPr marL="0" lvl="1" indent="4764" algn="ctr">
              <a:spcBef>
                <a:spcPts val="800"/>
              </a:spcBef>
              <a:buNone/>
            </a:pPr>
            <a:endParaRPr lang="en-IE" dirty="0" smtClean="0">
              <a:solidFill>
                <a:schemeClr val="tx1"/>
              </a:solidFill>
            </a:endParaRPr>
          </a:p>
          <a:p>
            <a:pPr marL="0" lvl="1" indent="4764" algn="ctr">
              <a:spcBef>
                <a:spcPts val="800"/>
              </a:spcBef>
              <a:buNone/>
            </a:pPr>
            <a:endParaRPr lang="en-IE" dirty="0">
              <a:solidFill>
                <a:schemeClr val="tx1"/>
              </a:solidFill>
            </a:endParaRPr>
          </a:p>
          <a:p>
            <a:pPr marL="0" lvl="1" indent="4764" algn="ctr">
              <a:spcBef>
                <a:spcPts val="800"/>
              </a:spcBef>
              <a:buNone/>
            </a:pPr>
            <a:endParaRPr lang="en-IE" dirty="0" smtClean="0">
              <a:solidFill>
                <a:schemeClr val="tx1"/>
              </a:solidFill>
            </a:endParaRPr>
          </a:p>
          <a:p>
            <a:pPr marL="0" lvl="1" indent="4764" algn="ctr">
              <a:spcBef>
                <a:spcPts val="800"/>
              </a:spcBef>
              <a:buNone/>
            </a:pPr>
            <a:endParaRPr lang="en-IE" dirty="0">
              <a:solidFill>
                <a:schemeClr val="tx1"/>
              </a:solidFill>
            </a:endParaRPr>
          </a:p>
          <a:p>
            <a:pPr lvl="1" algn="r">
              <a:spcBef>
                <a:spcPts val="400"/>
              </a:spcBef>
              <a:buNone/>
            </a:pPr>
            <a:r>
              <a:rPr lang="en-IE" sz="1800" i="1" dirty="0"/>
              <a:t>Source: HEAnet Strategic Plan</a:t>
            </a:r>
          </a:p>
          <a:p>
            <a:pPr lvl="1" algn="r">
              <a:spcBef>
                <a:spcPts val="400"/>
              </a:spcBef>
              <a:buNone/>
            </a:pPr>
            <a:r>
              <a:rPr lang="en-IE" sz="1800" i="1" dirty="0" smtClean="0"/>
              <a:t>2017 </a:t>
            </a:r>
            <a:r>
              <a:rPr lang="en-IE" sz="1800" i="1" dirty="0"/>
              <a:t>- </a:t>
            </a:r>
            <a:r>
              <a:rPr lang="en-IE" sz="1800" i="1" dirty="0" smtClean="0"/>
              <a:t>2018 </a:t>
            </a:r>
            <a:r>
              <a:rPr lang="en-IE" sz="1800" i="1" dirty="0"/>
              <a:t>“Collaboration – The key to Development and Success”</a:t>
            </a:r>
          </a:p>
          <a:p>
            <a:pPr marL="0" indent="0">
              <a:buNone/>
            </a:pPr>
            <a:endParaRPr lang="en-GB" dirty="0"/>
          </a:p>
        </p:txBody>
      </p:sp>
      <p:sp>
        <p:nvSpPr>
          <p:cNvPr id="4" name="Date Placeholder 3"/>
          <p:cNvSpPr>
            <a:spLocks noGrp="1"/>
          </p:cNvSpPr>
          <p:nvPr>
            <p:ph type="dt" sz="half" idx="4294967295"/>
          </p:nvPr>
        </p:nvSpPr>
        <p:spPr/>
        <p:txBody>
          <a:bodyPr/>
          <a:lstStyle/>
          <a:p>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2</a:t>
            </a:fld>
            <a:endParaRPr lang="en-IE"/>
          </a:p>
        </p:txBody>
      </p:sp>
    </p:spTree>
    <p:extLst>
      <p:ext uri="{BB962C8B-B14F-4D97-AF65-F5344CB8AC3E}">
        <p14:creationId xmlns:p14="http://schemas.microsoft.com/office/powerpoint/2010/main" val="963230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Shared Services</a:t>
            </a:r>
            <a:endParaRPr lang="en-GB" dirty="0"/>
          </a:p>
        </p:txBody>
      </p:sp>
      <p:sp>
        <p:nvSpPr>
          <p:cNvPr id="4" name="Date Placeholder 3"/>
          <p:cNvSpPr>
            <a:spLocks noGrp="1"/>
          </p:cNvSpPr>
          <p:nvPr>
            <p:ph type="dt" sz="half" idx="4294967295"/>
          </p:nvPr>
        </p:nvSpPr>
        <p:spPr/>
        <p:txBody>
          <a:bodyPr/>
          <a:lstStyle/>
          <a:p>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3</a:t>
            </a:fld>
            <a:endParaRPr lang="en-IE"/>
          </a:p>
        </p:txBody>
      </p:sp>
      <p:graphicFrame>
        <p:nvGraphicFramePr>
          <p:cNvPr id="19" name="Diagram 18"/>
          <p:cNvGraphicFramePr/>
          <p:nvPr>
            <p:extLst/>
          </p:nvPr>
        </p:nvGraphicFramePr>
        <p:xfrm>
          <a:off x="333865" y="1302806"/>
          <a:ext cx="1152427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76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333865" y="6356348"/>
            <a:ext cx="2743200" cy="365125"/>
          </a:xfrm>
        </p:spPr>
        <p:txBody>
          <a:bodyPr/>
          <a:lstStyle/>
          <a:p>
            <a:fld id="{8A6D1A2A-E5E1-4E24-9D3D-07FD62927618}" type="datetime4">
              <a:rPr lang="en-US" smtClean="0"/>
              <a:t>June 8, 2017</a:t>
            </a:fld>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4</a:t>
            </a:fld>
            <a:endParaRPr lang="en-IE"/>
          </a:p>
        </p:txBody>
      </p:sp>
      <p:pic>
        <p:nvPicPr>
          <p:cNvPr id="6" name="Content Placeholder 3"/>
          <p:cNvPicPr>
            <a:picLocks noGrp="1" noChangeAspect="1"/>
          </p:cNvPicPr>
          <p:nvPr>
            <p:ph idx="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644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333865" y="6356348"/>
            <a:ext cx="2743200" cy="365125"/>
          </a:xfrm>
        </p:spPr>
        <p:txBody>
          <a:bodyPr/>
          <a:lstStyle/>
          <a:p>
            <a:fld id="{8A6D1A2A-E5E1-4E24-9D3D-07FD62927618}" type="datetime4">
              <a:rPr lang="en-US" smtClean="0"/>
              <a:t>June 8, 2017</a:t>
            </a:fld>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5</a:t>
            </a:fld>
            <a:endParaRPr lang="en-IE"/>
          </a:p>
        </p:txBody>
      </p:sp>
      <p:pic>
        <p:nvPicPr>
          <p:cNvPr id="6" name="Content Placeholder 3"/>
          <p:cNvPicPr>
            <a:picLocks noGrp="1" noChangeAspect="1"/>
          </p:cNvPicPr>
          <p:nvPr>
            <p:ph idx="1"/>
          </p:nvPr>
        </p:nvPicPr>
        <p:blipFill>
          <a:blip r:embed="rId3"/>
          <a:stretch>
            <a:fillRect/>
          </a:stretch>
        </p:blipFill>
        <p:spPr>
          <a:xfrm>
            <a:off x="0" y="52176"/>
            <a:ext cx="12192000" cy="6812132"/>
          </a:xfrm>
          <a:prstGeom prst="rect">
            <a:avLst/>
          </a:prstGeom>
        </p:spPr>
      </p:pic>
    </p:spTree>
    <p:extLst>
      <p:ext uri="{BB962C8B-B14F-4D97-AF65-F5344CB8AC3E}">
        <p14:creationId xmlns:p14="http://schemas.microsoft.com/office/powerpoint/2010/main" val="192133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a:t>
            </a:r>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6</a:t>
            </a:fld>
            <a:endParaRPr lang="en-IE"/>
          </a:p>
        </p:txBody>
      </p:sp>
      <p:sp>
        <p:nvSpPr>
          <p:cNvPr id="7" name="TextBox 6"/>
          <p:cNvSpPr txBox="1"/>
          <p:nvPr/>
        </p:nvSpPr>
        <p:spPr>
          <a:xfrm>
            <a:off x="1641231" y="2555631"/>
            <a:ext cx="8534400" cy="2862322"/>
          </a:xfrm>
          <a:prstGeom prst="rect">
            <a:avLst/>
          </a:prstGeom>
          <a:noFill/>
        </p:spPr>
        <p:txBody>
          <a:bodyPr wrap="square" rtlCol="0">
            <a:spAutoFit/>
          </a:bodyPr>
          <a:lstStyle/>
          <a:p>
            <a:pPr algn="ctr"/>
            <a:r>
              <a:rPr lang="en-IE" sz="6000" dirty="0" smtClean="0">
                <a:solidFill>
                  <a:srgbClr val="FF0000"/>
                </a:solidFill>
              </a:rPr>
              <a:t>All ends up the same, regardless of setup system!</a:t>
            </a:r>
            <a:endParaRPr lang="en-IE" sz="6000" dirty="0">
              <a:solidFill>
                <a:srgbClr val="FF0000"/>
              </a:solidFill>
            </a:endParaRPr>
          </a:p>
        </p:txBody>
      </p:sp>
    </p:spTree>
    <p:extLst>
      <p:ext uri="{BB962C8B-B14F-4D97-AF65-F5344CB8AC3E}">
        <p14:creationId xmlns:p14="http://schemas.microsoft.com/office/powerpoint/2010/main" val="2097452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a:t>
            </a:r>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7</a:t>
            </a:fld>
            <a:endParaRPr lang="en-IE"/>
          </a:p>
        </p:txBody>
      </p:sp>
      <p:sp>
        <p:nvSpPr>
          <p:cNvPr id="7" name="TextBox 6"/>
          <p:cNvSpPr txBox="1"/>
          <p:nvPr/>
        </p:nvSpPr>
        <p:spPr>
          <a:xfrm>
            <a:off x="1641231" y="2110155"/>
            <a:ext cx="8534400" cy="3785652"/>
          </a:xfrm>
          <a:prstGeom prst="rect">
            <a:avLst/>
          </a:prstGeom>
          <a:noFill/>
        </p:spPr>
        <p:txBody>
          <a:bodyPr wrap="square" rtlCol="0">
            <a:spAutoFit/>
          </a:bodyPr>
          <a:lstStyle/>
          <a:p>
            <a:pPr algn="ctr"/>
            <a:r>
              <a:rPr lang="en-IE" sz="6000" dirty="0" smtClean="0">
                <a:solidFill>
                  <a:srgbClr val="FF0000"/>
                </a:solidFill>
              </a:rPr>
              <a:t>There isn’t a lot of money, but there’s enough. It can come from members or government (or both).</a:t>
            </a:r>
            <a:endParaRPr lang="en-IE" sz="6000" dirty="0">
              <a:solidFill>
                <a:srgbClr val="FF0000"/>
              </a:solidFill>
            </a:endParaRPr>
          </a:p>
        </p:txBody>
      </p:sp>
    </p:spTree>
    <p:extLst>
      <p:ext uri="{BB962C8B-B14F-4D97-AF65-F5344CB8AC3E}">
        <p14:creationId xmlns:p14="http://schemas.microsoft.com/office/powerpoint/2010/main" val="1295774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a:t>
            </a:r>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8</a:t>
            </a:fld>
            <a:endParaRPr lang="en-IE"/>
          </a:p>
        </p:txBody>
      </p:sp>
      <p:sp>
        <p:nvSpPr>
          <p:cNvPr id="7" name="TextBox 6"/>
          <p:cNvSpPr txBox="1"/>
          <p:nvPr/>
        </p:nvSpPr>
        <p:spPr>
          <a:xfrm>
            <a:off x="1641231" y="2555631"/>
            <a:ext cx="8534400" cy="2862322"/>
          </a:xfrm>
          <a:prstGeom prst="rect">
            <a:avLst/>
          </a:prstGeom>
          <a:noFill/>
        </p:spPr>
        <p:txBody>
          <a:bodyPr wrap="square" rtlCol="0">
            <a:spAutoFit/>
          </a:bodyPr>
          <a:lstStyle/>
          <a:p>
            <a:pPr algn="ctr"/>
            <a:r>
              <a:rPr lang="en-IE" sz="6000" dirty="0" smtClean="0">
                <a:solidFill>
                  <a:srgbClr val="FF0000"/>
                </a:solidFill>
              </a:rPr>
              <a:t>University IT Departments run by CIOs &amp; Service Managers</a:t>
            </a:r>
            <a:endParaRPr lang="en-IE" sz="6000" dirty="0">
              <a:solidFill>
                <a:srgbClr val="FF0000"/>
              </a:solidFill>
            </a:endParaRPr>
          </a:p>
        </p:txBody>
      </p:sp>
    </p:spTree>
    <p:extLst>
      <p:ext uri="{BB962C8B-B14F-4D97-AF65-F5344CB8AC3E}">
        <p14:creationId xmlns:p14="http://schemas.microsoft.com/office/powerpoint/2010/main" val="116140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NREN Teams</a:t>
            </a:r>
            <a:endParaRPr lang="en-IE" dirty="0"/>
          </a:p>
        </p:txBody>
      </p:sp>
      <p:sp>
        <p:nvSpPr>
          <p:cNvPr id="5" name="Slide Number Placeholder 4"/>
          <p:cNvSpPr>
            <a:spLocks noGrp="1"/>
          </p:cNvSpPr>
          <p:nvPr>
            <p:ph type="sldNum" sz="quarter" idx="12"/>
          </p:nvPr>
        </p:nvSpPr>
        <p:spPr/>
        <p:txBody>
          <a:bodyPr/>
          <a:lstStyle/>
          <a:p>
            <a:fld id="{B791729F-E2F5-488D-A360-94B81E9BDF21}" type="slidenum">
              <a:rPr lang="en-IE" smtClean="0"/>
              <a:t>9</a:t>
            </a:fld>
            <a:endParaRPr lang="en-IE"/>
          </a:p>
        </p:txBody>
      </p:sp>
      <p:sp>
        <p:nvSpPr>
          <p:cNvPr id="6" name="Oval 5"/>
          <p:cNvSpPr/>
          <p:nvPr/>
        </p:nvSpPr>
        <p:spPr>
          <a:xfrm>
            <a:off x="5492435" y="1525123"/>
            <a:ext cx="5081779" cy="22692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smtClean="0"/>
              <a:t>Brokerage</a:t>
            </a:r>
            <a:endParaRPr lang="en-IE" sz="4800" dirty="0"/>
          </a:p>
        </p:txBody>
      </p:sp>
      <p:sp>
        <p:nvSpPr>
          <p:cNvPr id="7" name="Oval 6"/>
          <p:cNvSpPr/>
          <p:nvPr/>
        </p:nvSpPr>
        <p:spPr>
          <a:xfrm>
            <a:off x="333865" y="3141785"/>
            <a:ext cx="4774803" cy="2037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smtClean="0"/>
              <a:t>Client Services</a:t>
            </a:r>
            <a:endParaRPr lang="en-IE" sz="3600" dirty="0"/>
          </a:p>
        </p:txBody>
      </p:sp>
      <p:sp>
        <p:nvSpPr>
          <p:cNvPr id="9" name="Oval 8"/>
          <p:cNvSpPr/>
          <p:nvPr/>
        </p:nvSpPr>
        <p:spPr>
          <a:xfrm>
            <a:off x="3987587" y="4159468"/>
            <a:ext cx="5601889" cy="219688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smtClean="0"/>
              <a:t>Communications &amp; Marketing</a:t>
            </a:r>
            <a:endParaRPr lang="en-IE" sz="3600" dirty="0"/>
          </a:p>
        </p:txBody>
      </p:sp>
    </p:spTree>
    <p:extLst>
      <p:ext uri="{BB962C8B-B14F-4D97-AF65-F5344CB8AC3E}">
        <p14:creationId xmlns:p14="http://schemas.microsoft.com/office/powerpoint/2010/main" val="831670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net_ppt_template_2016_16x9">
  <a:themeElements>
    <a:clrScheme name="HEAnet">
      <a:dk1>
        <a:srgbClr val="7F7F7F"/>
      </a:dk1>
      <a:lt1>
        <a:srgbClr val="F2F2F2"/>
      </a:lt1>
      <a:dk2>
        <a:srgbClr val="1E4E79"/>
      </a:dk2>
      <a:lt2>
        <a:srgbClr val="FFFFFF"/>
      </a:lt2>
      <a:accent1>
        <a:srgbClr val="2E75B5"/>
      </a:accent1>
      <a:accent2>
        <a:srgbClr val="9CC3E5"/>
      </a:accent2>
      <a:accent3>
        <a:srgbClr val="BDD7EE"/>
      </a:accent3>
      <a:accent4>
        <a:srgbClr val="48A1FA"/>
      </a:accent4>
      <a:accent5>
        <a:srgbClr val="85C0FB"/>
      </a:accent5>
      <a:accent6>
        <a:srgbClr val="C2DFFD"/>
      </a:accent6>
      <a:hlink>
        <a:srgbClr val="0563C1"/>
      </a:hlink>
      <a:folHlink>
        <a:srgbClr val="0563C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net 16x9 2017.potx" id="{82305116-4CBC-40B0-9B93-476B391FBF14}" vid="{D4D14F52-FBBA-42C5-BA4C-27E373C1B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HEAnet_16x9</Template>
  <TotalTime>55</TotalTime>
  <Words>902</Words>
  <Application>Microsoft Office PowerPoint</Application>
  <PresentationFormat>Widescreen</PresentationFormat>
  <Paragraphs>146</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HEAnet_ppt_template_2016_16x9</vt:lpstr>
      <vt:lpstr>Creating an NREN in a Commercial World</vt:lpstr>
      <vt:lpstr>HEAnet Mission</vt:lpstr>
      <vt:lpstr>Shared Services</vt:lpstr>
      <vt:lpstr>PowerPoint Presentation</vt:lpstr>
      <vt:lpstr>PowerPoint Presentation</vt:lpstr>
      <vt:lpstr>Assumption!</vt:lpstr>
      <vt:lpstr>Assumption!</vt:lpstr>
      <vt:lpstr>Assumption!</vt:lpstr>
      <vt:lpstr>NREN Teams</vt:lpstr>
      <vt:lpstr>Initial Steps</vt:lpstr>
      <vt:lpstr>PowerPoint Presentation</vt:lpstr>
      <vt:lpstr>PowerPoint Presentation</vt:lpstr>
      <vt:lpstr>PowerPoint Presentation</vt:lpstr>
      <vt:lpstr>PowerPoint Presentation</vt:lpstr>
      <vt:lpstr>PowerPoint Presentation</vt:lpstr>
      <vt:lpstr>PowerPoint Presentation</vt:lpstr>
      <vt:lpstr>brian.nisbet@heanet.ie</vt:lpstr>
    </vt:vector>
  </TitlesOfParts>
  <Company>HEAnet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Nisbet</dc:creator>
  <cp:lastModifiedBy>Brian Nisbet</cp:lastModifiedBy>
  <cp:revision>13</cp:revision>
  <dcterms:created xsi:type="dcterms:W3CDTF">2017-05-23T15:35:59Z</dcterms:created>
  <dcterms:modified xsi:type="dcterms:W3CDTF">2017-06-08T10:55:16Z</dcterms:modified>
</cp:coreProperties>
</file>