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8" r:id="rId4"/>
    <p:sldId id="259" r:id="rId5"/>
    <p:sldId id="260" r:id="rId6"/>
    <p:sldId id="276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5" r:id="rId16"/>
    <p:sldId id="270" r:id="rId17"/>
    <p:sldId id="269" r:id="rId18"/>
    <p:sldId id="271" r:id="rId19"/>
    <p:sldId id="272" r:id="rId20"/>
    <p:sldId id="278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2"/>
    <p:restoredTop sz="94844"/>
  </p:normalViewPr>
  <p:slideViewPr>
    <p:cSldViewPr snapToGrid="0" snapToObjects="1">
      <p:cViewPr varScale="1">
        <p:scale>
          <a:sx n="91" d="100"/>
          <a:sy n="91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A1278-2FD0-554D-ACE4-3B4F7C80DCB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851B0-F8C5-4646-A3EB-83962A31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7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851B0-F8C5-4646-A3EB-83962A3149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2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1EBD-82CC-F444-9CC4-E15437B12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AFB02-B8D9-4646-9716-B8DBEEC84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54B1-C842-DB43-8C6B-BF423032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A31-5A68-1540-8426-64933D1CC2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D75-72EA-114D-AB05-E91F949C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1F364-9D49-2446-B4C8-99C73303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F8E-36DE-154D-95E6-B36BC7E0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8098-AF22-ED4D-94A6-A47DD027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77D7F-40A4-4344-A7C9-C17C667B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538B4-0027-424F-8C87-4C240BF7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A31-5A68-1540-8426-64933D1CC2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C923-B2FC-614D-B548-25E173ED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1799-1B76-564A-9F92-67AEAFE0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F8E-36DE-154D-95E6-B36BC7E0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0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12B4D-D12E-FD4C-BB27-3E64CA720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3EFA9-D40B-6049-8A82-96BD723C6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113F-2DA7-E44D-BD79-1DB5E975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A31-5A68-1540-8426-64933D1CC2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D156-D557-1645-A632-2A86F42B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2BCBC-9289-6A4F-8784-EC312E64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F8E-36DE-154D-95E6-B36BC7E0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7043-CA30-FE47-8FB7-B4331571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0D8D-F0D2-6844-9B60-D82832A3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3408-47B7-544F-8306-51E1134B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A31-5A68-1540-8426-64933D1CC2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D05E-980E-F34E-A973-05736FA0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B4A5-9578-4647-9C1B-FFBD9AC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F8E-36DE-154D-95E6-B36BC7E0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8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3E99-F927-EC40-8D71-3783B762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CC5D-A10D-9042-A8F6-EFE11A0D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F73C7-DDBC-B944-ACF4-8F8203A7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A31-5A68-1540-8426-64933D1CC2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B731-097E-0847-BD84-075715FE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AEDF-4D80-0F43-8908-2F042CB1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F8E-36DE-154D-95E6-B36BC7E0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978-606C-E247-815A-83BBC806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C6A1-FABA-BA4E-BDD6-CCCC6376A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B6154-907B-4442-917C-DDED9BEBD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C29EF-767D-744C-A548-B4D68EC2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A31-5A68-1540-8426-64933D1CC2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061B4-E45F-F64F-A956-55CD7926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64717-7BBA-4245-8046-336C76E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F8E-36DE-154D-95E6-B36BC7E0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F45F-AA4D-DD46-B053-47380006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B2ED6-3980-F444-9C3B-8630FFC1F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7A9D5-6B71-7A49-A8F9-5ABA50D2B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D2652-ED2E-654F-9485-B3EA4F7B1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E873B-0979-8947-8B12-34BBC5ACD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0EB1D-CFB8-6748-AB03-F1B315AB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A31-5A68-1540-8426-64933D1CC2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81566-67D0-C44C-9152-D7B68B5C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DBC0B-4DEE-A24B-A4C3-64CC582B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F8E-36DE-154D-95E6-B36BC7E0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B6C-836E-5044-BE32-F2C94F6E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A1757-E75E-E641-B399-FB757FE1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A31-5A68-1540-8426-64933D1CC2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F5CA5-914E-604B-90C1-2C71DBF6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F689-92BB-7642-BE78-A2988F3E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F8E-36DE-154D-95E6-B36BC7E0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0D31F-DBB1-2943-AE9E-33965264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A31-5A68-1540-8426-64933D1CC2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D694A-FF11-ED42-84C6-4FC5E465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662A3-60CD-9242-B7B4-D117A337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F8E-36DE-154D-95E6-B36BC7E0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9298-5CFC-134A-A42A-CD566FE2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4A92-5A83-2C41-B43B-A638B0B6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986A8-978C-DC40-BAEB-37C8A9B7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C67DC-CF82-524E-BF51-F97D3E8F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A31-5A68-1540-8426-64933D1CC2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9386E-0CE6-2442-BC7F-F168E353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5C666-B786-2849-B437-0F359E2A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F8E-36DE-154D-95E6-B36BC7E0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2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D5FD-6C30-AC46-90C7-2FEFD478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2D790-07C5-194C-880E-F13E28F4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34838-C136-2047-843B-64EDF6B96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8193-911C-0745-9F55-138611E2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FA31-5A68-1540-8426-64933D1CC2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CA313-6B38-C441-84A3-1A8AEAEE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DD761-EB42-DA46-9CAB-AEE8CB96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F8E-36DE-154D-95E6-B36BC7E0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8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B78A7-5925-764D-B13D-764752C1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BEC6-866E-D44D-926B-5D476B35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2834-A1E9-8F42-B436-3C17DE3B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FA31-5A68-1540-8426-64933D1CC23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AF92-CCB1-E845-B926-FDD47D62D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7937-4827-2C4F-AF4B-8CCFBC58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2F8E-36DE-154D-95E6-B36BC7E0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DC95-71AA-A24C-B811-6B78952A4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we need to rethink monitoring?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CD17D-5FE0-CA48-87A1-097128D8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0478"/>
            <a:ext cx="9144000" cy="8303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Kemal </a:t>
            </a:r>
            <a:r>
              <a:rPr lang="en-US" dirty="0" err="1"/>
              <a:t>Sanjta</a:t>
            </a:r>
            <a:endParaRPr lang="en-US" dirty="0"/>
          </a:p>
          <a:p>
            <a:r>
              <a:rPr lang="en-US" dirty="0" err="1"/>
              <a:t>ThousandEyes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1F21-7E9A-2A49-90A2-F1A8F4AD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automation provided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F450-CD37-1744-A87E-E46EB741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700" b="1" dirty="0"/>
          </a:p>
          <a:p>
            <a:pPr marL="0" indent="0" algn="ctr">
              <a:buNone/>
            </a:pPr>
            <a:endParaRPr lang="en-US" sz="3700" b="1" dirty="0"/>
          </a:p>
          <a:p>
            <a:pPr marL="0" indent="0" algn="ctr">
              <a:buNone/>
            </a:pPr>
            <a:r>
              <a:rPr lang="en-US" sz="3700" b="1" dirty="0"/>
              <a:t>Are $vendors telling the full truth about performance of the networks? </a:t>
            </a:r>
          </a:p>
        </p:txBody>
      </p:sp>
    </p:spTree>
    <p:extLst>
      <p:ext uri="{BB962C8B-B14F-4D97-AF65-F5344CB8AC3E}">
        <p14:creationId xmlns:p14="http://schemas.microsoft.com/office/powerpoint/2010/main" val="20339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9862-7D23-3B49-878A-75401E7E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times have you heard?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8D0B-F8AE-5747-8F69-2C7BCE49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Linecards</a:t>
            </a:r>
            <a:r>
              <a:rPr lang="en-US" dirty="0"/>
              <a:t> rebooting as a result of solar flares? (No root cause analysis)</a:t>
            </a:r>
          </a:p>
          <a:p>
            <a:r>
              <a:rPr lang="en-US" dirty="0"/>
              <a:t>Counters for _exactly that_ issue are not user exposed? </a:t>
            </a:r>
          </a:p>
          <a:p>
            <a:r>
              <a:rPr lang="en-US" dirty="0"/>
              <a:t>Counters exist, but you need to be </a:t>
            </a:r>
            <a:r>
              <a:rPr lang="en-US" dirty="0" err="1"/>
              <a:t>linecard</a:t>
            </a:r>
            <a:r>
              <a:rPr lang="en-US" dirty="0"/>
              <a:t> level wizard to get to them? (involves knowing good piece about architecture and silicon/ASIC type)</a:t>
            </a:r>
          </a:p>
          <a:p>
            <a:r>
              <a:rPr lang="en-US" dirty="0"/>
              <a:t>Backplane was hit with this specifically crafted package that took your fully redundant backplane down?</a:t>
            </a:r>
          </a:p>
          <a:p>
            <a:r>
              <a:rPr lang="en-US" dirty="0"/>
              <a:t>Control plane can not handle it?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BFF2-C2A9-5649-B496-140AC81E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gave us product called…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190C-E9FA-D449-9774-329D84D3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0" b="1" dirty="0"/>
              <a:t>VENDOR DISTRUST</a:t>
            </a:r>
          </a:p>
        </p:txBody>
      </p:sp>
    </p:spTree>
    <p:extLst>
      <p:ext uri="{BB962C8B-B14F-4D97-AF65-F5344CB8AC3E}">
        <p14:creationId xmlns:p14="http://schemas.microsoft.com/office/powerpoint/2010/main" val="45379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FD63-CA2A-A345-A67A-E5453317A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184"/>
            <a:ext cx="10515600" cy="5547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000" b="1" dirty="0"/>
              <a:t>ACTIVE NETWORK MONITORING</a:t>
            </a:r>
          </a:p>
        </p:txBody>
      </p:sp>
    </p:spTree>
    <p:extLst>
      <p:ext uri="{BB962C8B-B14F-4D97-AF65-F5344CB8AC3E}">
        <p14:creationId xmlns:p14="http://schemas.microsoft.com/office/powerpoint/2010/main" val="245144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CD74-2269-5340-8711-4EEF8CC0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active network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5F3D-849D-E54E-A04A-8DA675F64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8"/>
            <a:ext cx="10515600" cy="41612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dirty="0"/>
              <a:t>Large scale/enterprise networks moved to CLOS Fabric Designs</a:t>
            </a:r>
          </a:p>
          <a:p>
            <a:pPr marL="0" indent="0" algn="ctr">
              <a:buNone/>
            </a:pPr>
            <a:r>
              <a:rPr lang="en-US" sz="4400" dirty="0"/>
              <a:t>CLOS Fabric Designs to de-aggregate large chassis, depend on smaller scale devices (limit the “blast radius”)</a:t>
            </a:r>
          </a:p>
          <a:p>
            <a:pPr marL="0" indent="0" algn="ctr">
              <a:buNone/>
            </a:pPr>
            <a:r>
              <a:rPr lang="en-US" sz="4400" dirty="0"/>
              <a:t>Smaller scale devices, in turn, suffer from smaller RIB/FIB sizes and weak Control planes</a:t>
            </a:r>
          </a:p>
          <a:p>
            <a:pPr marL="0" indent="0" algn="ctr">
              <a:buNone/>
            </a:pPr>
            <a:endParaRPr lang="en-US" sz="4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4C90-D545-2E47-93B8-E74B2FDD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they really smaller scale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3F7C-5460-3B40-A7D3-3AC55C7E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Juniper PTX1000</a:t>
            </a:r>
            <a:r>
              <a:rPr lang="en-US" dirty="0"/>
              <a:t>: 24X100GbE, 72X40GbE, 288X10GbE = </a:t>
            </a:r>
            <a:r>
              <a:rPr lang="en-US" b="1" dirty="0"/>
              <a:t>2.88Tbps</a:t>
            </a:r>
          </a:p>
          <a:p>
            <a:pPr marL="0" indent="0">
              <a:buNone/>
            </a:pPr>
            <a:r>
              <a:rPr lang="en-US" b="1" dirty="0"/>
              <a:t>Cisco NCS5000 series</a:t>
            </a:r>
            <a:r>
              <a:rPr lang="en-US" dirty="0"/>
              <a:t>: 32X100GbE, 32X40GbE, 128X25GbE, 128X10GbE = </a:t>
            </a:r>
            <a:r>
              <a:rPr lang="en-US" b="1" dirty="0"/>
              <a:t>3.2Tbps</a:t>
            </a:r>
          </a:p>
          <a:p>
            <a:pPr marL="0" indent="0">
              <a:buNone/>
            </a:pPr>
            <a:r>
              <a:rPr lang="en-US" b="1" dirty="0"/>
              <a:t>Arista 7170 series</a:t>
            </a:r>
            <a:r>
              <a:rPr lang="en-US" dirty="0"/>
              <a:t>: 32X100GbE, 64X50GbE, 32X40GbE, 128X25GbE, 130x10GbE = </a:t>
            </a:r>
            <a:r>
              <a:rPr lang="en-US" b="1" dirty="0"/>
              <a:t>6.4Tbps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Depends on the angle… Better to lose 2.8Tbps – 6.4Tbps capacity compared to fully loaded ASR 9022 taking down 160Tbps</a:t>
            </a:r>
          </a:p>
        </p:txBody>
      </p:sp>
    </p:spTree>
    <p:extLst>
      <p:ext uri="{BB962C8B-B14F-4D97-AF65-F5344CB8AC3E}">
        <p14:creationId xmlns:p14="http://schemas.microsoft.com/office/powerpoint/2010/main" val="21625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F925-907D-BD48-AD13-14CE815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challenges…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948A-BFC5-084C-BB7A-61860F85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29"/>
            <a:ext cx="10515600" cy="41125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Label switched networks (backbone networks) utilizing features like auto-</a:t>
            </a:r>
            <a:r>
              <a:rPr lang="en-US" sz="4400" dirty="0" err="1"/>
              <a:t>bw</a:t>
            </a:r>
            <a:r>
              <a:rPr lang="en-US" sz="4400" dirty="0"/>
              <a:t> are not that straight forward to implement active network monitoring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61E8-1BCE-AA45-8CB7-9F918B94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implies…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FC1A-2C4E-E24F-A877-D894DD8C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3184"/>
            <a:ext cx="10515600" cy="19916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900" b="1" dirty="0"/>
              <a:t>NO 100% </a:t>
            </a:r>
            <a:r>
              <a:rPr lang="en-US" sz="7000" b="1" dirty="0"/>
              <a:t>ACTIVE</a:t>
            </a:r>
            <a:r>
              <a:rPr lang="en-US" sz="6900" b="1" dirty="0"/>
              <a:t> NETWORK MONITORING COVERAGE</a:t>
            </a:r>
          </a:p>
        </p:txBody>
      </p:sp>
    </p:spTree>
    <p:extLst>
      <p:ext uri="{BB962C8B-B14F-4D97-AF65-F5344CB8AC3E}">
        <p14:creationId xmlns:p14="http://schemas.microsoft.com/office/powerpoint/2010/main" val="17785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B2D5-B571-D145-A0C3-C2B6BC7C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2026510"/>
            <a:ext cx="10515600" cy="22983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/>
          </a:p>
          <a:p>
            <a:pPr marL="0" indent="0" algn="ctr">
              <a:buNone/>
            </a:pPr>
            <a:r>
              <a:rPr lang="en-US" sz="6000" b="1" dirty="0"/>
              <a:t>Did we forget about something?</a:t>
            </a:r>
          </a:p>
        </p:txBody>
      </p:sp>
    </p:spTree>
    <p:extLst>
      <p:ext uri="{BB962C8B-B14F-4D97-AF65-F5344CB8AC3E}">
        <p14:creationId xmlns:p14="http://schemas.microsoft.com/office/powerpoint/2010/main" val="7715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D97B38C-E0CD-D045-9051-1F72432F3B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9255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138E86-2FC1-C341-8798-838FE1C6919E}"/>
              </a:ext>
            </a:extLst>
          </p:cNvPr>
          <p:cNvSpPr txBox="1"/>
          <p:nvPr/>
        </p:nvSpPr>
        <p:spPr>
          <a:xfrm>
            <a:off x="2049059" y="827315"/>
            <a:ext cx="809388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</a:rPr>
              <a:t>THE </a:t>
            </a:r>
          </a:p>
          <a:p>
            <a:pPr algn="ctr"/>
            <a:r>
              <a:rPr lang="en-US" sz="15000" b="1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78354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B966-A7B0-D24F-AEA8-23F33409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the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B6F22-5A0D-0D4A-A604-5AA99A5DF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3707"/>
            <a:ext cx="10515600" cy="3693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100" b="1" dirty="0"/>
              <a:t>REACTIVE</a:t>
            </a:r>
          </a:p>
          <a:p>
            <a:pPr marL="0" indent="0" algn="ctr">
              <a:buNone/>
            </a:pPr>
            <a:r>
              <a:rPr lang="en-US" b="1" dirty="0"/>
              <a:t>PROACTIVE?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2C267-53F3-6C45-8376-55A767CDA0F3}"/>
              </a:ext>
            </a:extLst>
          </p:cNvPr>
          <p:cNvSpPr txBox="1"/>
          <p:nvPr/>
        </p:nvSpPr>
        <p:spPr>
          <a:xfrm>
            <a:off x="-2866768" y="-19770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993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erson standing in front of a store&#13;&#10;&#13;&#10;Description automatically generated">
            <a:extLst>
              <a:ext uri="{FF2B5EF4-FFF2-40B4-BE49-F238E27FC236}">
                <a16:creationId xmlns:a16="http://schemas.microsoft.com/office/drawing/2014/main" id="{59F13CF9-0BC8-9B49-AC65-DA39DB3A1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019880B-977C-C140-BC94-8FD9EFE2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Internet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BC5336-25BD-AC4D-80AF-8254A5D3D914}"/>
              </a:ext>
            </a:extLst>
          </p:cNvPr>
          <p:cNvSpPr txBox="1">
            <a:spLocks/>
          </p:cNvSpPr>
          <p:nvPr/>
        </p:nvSpPr>
        <p:spPr>
          <a:xfrm>
            <a:off x="838200" y="1959429"/>
            <a:ext cx="10515600" cy="411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00" b="1" dirty="0">
                <a:solidFill>
                  <a:schemeClr val="bg1"/>
                </a:solidFill>
              </a:rPr>
              <a:t>Packet Loss</a:t>
            </a:r>
          </a:p>
          <a:p>
            <a:pPr marL="0" indent="0" algn="ctr">
              <a:buNone/>
            </a:pPr>
            <a:r>
              <a:rPr lang="en-US" sz="3700" b="1" dirty="0">
                <a:solidFill>
                  <a:schemeClr val="bg1"/>
                </a:solidFill>
              </a:rPr>
              <a:t>Latency</a:t>
            </a:r>
          </a:p>
          <a:p>
            <a:pPr marL="0" indent="0" algn="ctr">
              <a:buNone/>
            </a:pPr>
            <a:r>
              <a:rPr lang="en-US" sz="3700" b="1" dirty="0">
                <a:solidFill>
                  <a:schemeClr val="bg1"/>
                </a:solidFill>
              </a:rPr>
              <a:t>Jitter</a:t>
            </a:r>
          </a:p>
          <a:p>
            <a:pPr marL="0" indent="0" algn="ctr">
              <a:buNone/>
            </a:pPr>
            <a:r>
              <a:rPr lang="en-US" sz="3700" b="1" dirty="0">
                <a:solidFill>
                  <a:schemeClr val="bg1"/>
                </a:solidFill>
              </a:rPr>
              <a:t>BGP advertisements/withdrawals</a:t>
            </a:r>
          </a:p>
          <a:p>
            <a:pPr marL="0" indent="0" algn="ctr">
              <a:buNone/>
            </a:pPr>
            <a:r>
              <a:rPr lang="en-US" sz="3700" b="1" dirty="0">
                <a:solidFill>
                  <a:schemeClr val="bg1"/>
                </a:solidFill>
              </a:rPr>
              <a:t>Prefix hijacks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90AD-04AB-9D4A-BF85-AD044E68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challenges…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7CB4-B71B-584B-BE05-251E7621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0" b="1" dirty="0"/>
              <a:t>SERVICES</a:t>
            </a:r>
          </a:p>
          <a:p>
            <a:pPr marL="0" indent="0" algn="ctr">
              <a:buNone/>
            </a:pPr>
            <a:r>
              <a:rPr lang="en-US" sz="2600" b="1" dirty="0"/>
              <a:t>Don’t be that person that shunts the issue(s) to SREs and says: </a:t>
            </a:r>
          </a:p>
          <a:p>
            <a:pPr marL="0" indent="0" algn="ctr">
              <a:buNone/>
            </a:pPr>
            <a:r>
              <a:rPr lang="en-US" sz="2600" b="1" dirty="0"/>
              <a:t>“Not my problem”</a:t>
            </a:r>
          </a:p>
        </p:txBody>
      </p:sp>
    </p:spTree>
    <p:extLst>
      <p:ext uri="{BB962C8B-B14F-4D97-AF65-F5344CB8AC3E}">
        <p14:creationId xmlns:p14="http://schemas.microsoft.com/office/powerpoint/2010/main" val="20195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5497-22A3-A544-9DC5-3310D660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1121-8035-FE4D-9422-A3A12FE8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Learn how to code (as your job might depend on it)</a:t>
            </a:r>
          </a:p>
          <a:p>
            <a:r>
              <a:rPr lang="en-US" dirty="0"/>
              <a:t>Utilize research papers on data center and backbone design not to repeat someone else’s mistakes</a:t>
            </a:r>
          </a:p>
          <a:p>
            <a:r>
              <a:rPr lang="en-US" dirty="0"/>
              <a:t>Utilize both active and passive network monitoring regardless of how hard that might be… or just buy off the shelf solution that does it</a:t>
            </a:r>
          </a:p>
          <a:p>
            <a:r>
              <a:rPr lang="en-US" dirty="0"/>
              <a:t>Extend active network monitoring solutions to achieve 100% active network monitoring coverage</a:t>
            </a:r>
          </a:p>
          <a:p>
            <a:r>
              <a:rPr lang="en-US" dirty="0"/>
              <a:t>Monitor performance of your internet paths as life of your packets, and patience of your customers depends on it!</a:t>
            </a:r>
          </a:p>
          <a:p>
            <a:r>
              <a:rPr lang="en-US" dirty="0"/>
              <a:t>Know/Monitor/Alert on your services and don’t play the blame game!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B966-A7B0-D24F-AEA8-23F33409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B6F22-5A0D-0D4A-A604-5AA99A5D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700" dirty="0"/>
              <a:t>Issue </a:t>
            </a:r>
          </a:p>
          <a:p>
            <a:pPr marL="0" indent="0" algn="ctr">
              <a:buNone/>
            </a:pPr>
            <a:r>
              <a:rPr lang="en-US" sz="3700" dirty="0"/>
              <a:t>Troubleshooting</a:t>
            </a:r>
          </a:p>
          <a:p>
            <a:pPr marL="0" indent="0" algn="ctr">
              <a:buNone/>
            </a:pPr>
            <a:r>
              <a:rPr lang="en-US" sz="3700" dirty="0"/>
              <a:t>Conclusion based on the RCA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2C267-53F3-6C45-8376-55A767CDA0F3}"/>
              </a:ext>
            </a:extLst>
          </p:cNvPr>
          <p:cNvSpPr txBox="1"/>
          <p:nvPr/>
        </p:nvSpPr>
        <p:spPr>
          <a:xfrm>
            <a:off x="-2866768" y="-19770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98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63C9-DEE6-414B-9866-4A3CD1B2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EE51-56A4-E04A-9C92-A4138727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Ping and traceroute good as starting point, but we realized we need something more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MTR</a:t>
            </a:r>
          </a:p>
          <a:p>
            <a:pPr marL="0" indent="0" algn="ctr">
              <a:buNone/>
            </a:pPr>
            <a:r>
              <a:rPr lang="en-US" sz="4000" dirty="0"/>
              <a:t>Paris traceroute</a:t>
            </a:r>
          </a:p>
          <a:p>
            <a:pPr marL="0" indent="0" algn="ctr">
              <a:buNone/>
            </a:pPr>
            <a:r>
              <a:rPr lang="en-US" sz="4000" dirty="0"/>
              <a:t>Dublin traceroute</a:t>
            </a:r>
          </a:p>
          <a:p>
            <a:pPr marL="0" indent="0" algn="ctr">
              <a:buNone/>
            </a:pPr>
            <a:r>
              <a:rPr lang="en-US" sz="4000" dirty="0"/>
              <a:t>NLNOG RING</a:t>
            </a:r>
          </a:p>
          <a:p>
            <a:pPr marL="0" indent="0" algn="ctr">
              <a:buNone/>
            </a:pPr>
            <a:r>
              <a:rPr lang="en-US" sz="4000" dirty="0"/>
              <a:t>… but we are still reactive and quite possibly late to the party!</a:t>
            </a:r>
          </a:p>
        </p:txBody>
      </p:sp>
    </p:spTree>
    <p:extLst>
      <p:ext uri="{BB962C8B-B14F-4D97-AF65-F5344CB8AC3E}">
        <p14:creationId xmlns:p14="http://schemas.microsoft.com/office/powerpoint/2010/main" val="30929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AE1E-A5D8-1549-A74A-873C234E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alerting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69AD-442E-DB44-A729-59A8504C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700" dirty="0"/>
              <a:t>Various sources (wrapper for end user reports)</a:t>
            </a:r>
          </a:p>
          <a:p>
            <a:pPr marL="0" indent="0" algn="ctr">
              <a:buNone/>
            </a:pPr>
            <a:r>
              <a:rPr lang="en-US" sz="3700" dirty="0"/>
              <a:t>SYSLOG</a:t>
            </a:r>
          </a:p>
          <a:p>
            <a:pPr marL="0" indent="0" algn="ctr">
              <a:buNone/>
            </a:pPr>
            <a:r>
              <a:rPr lang="en-US" sz="3700" dirty="0"/>
              <a:t>SNMP</a:t>
            </a:r>
          </a:p>
          <a:p>
            <a:pPr marL="0" indent="0" algn="ctr">
              <a:buNone/>
            </a:pPr>
            <a:r>
              <a:rPr lang="en-US" sz="3700" dirty="0"/>
              <a:t>Lately streaming telemetry solutions</a:t>
            </a:r>
          </a:p>
        </p:txBody>
      </p:sp>
    </p:spTree>
    <p:extLst>
      <p:ext uri="{BB962C8B-B14F-4D97-AF65-F5344CB8AC3E}">
        <p14:creationId xmlns:p14="http://schemas.microsoft.com/office/powerpoint/2010/main" val="27733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1EE9-8121-3B4F-90F7-CB97EFD1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476" y="122014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700" dirty="0"/>
              <a:t>Now that we have alerts and the tools to troubleshoot the problems… </a:t>
            </a:r>
          </a:p>
          <a:p>
            <a:pPr marL="0" indent="0" algn="ctr">
              <a:buNone/>
            </a:pPr>
            <a:endParaRPr lang="en-US" sz="3700" b="1" dirty="0"/>
          </a:p>
          <a:p>
            <a:pPr marL="0" indent="0" algn="ctr">
              <a:buNone/>
            </a:pPr>
            <a:r>
              <a:rPr lang="en-US" sz="3700" b="1" dirty="0"/>
              <a:t>WHAT IS THE PROBLEM?</a:t>
            </a:r>
          </a:p>
        </p:txBody>
      </p:sp>
    </p:spTree>
    <p:extLst>
      <p:ext uri="{BB962C8B-B14F-4D97-AF65-F5344CB8AC3E}">
        <p14:creationId xmlns:p14="http://schemas.microsoft.com/office/powerpoint/2010/main" val="169532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600C-215F-D742-9D6C-313FBC5C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BF4B-7339-4D45-831E-CB80E19A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516"/>
            <a:ext cx="10515600" cy="35489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5100" b="1" dirty="0"/>
              <a:t>TIME</a:t>
            </a:r>
          </a:p>
          <a:p>
            <a:pPr marL="0" indent="0" algn="ctr">
              <a:buNone/>
            </a:pPr>
            <a:r>
              <a:rPr lang="en-US" sz="4000" b="1" dirty="0"/>
              <a:t>We are too slow to respond to alerts!</a:t>
            </a:r>
          </a:p>
        </p:txBody>
      </p:sp>
    </p:spTree>
    <p:extLst>
      <p:ext uri="{BB962C8B-B14F-4D97-AF65-F5344CB8AC3E}">
        <p14:creationId xmlns:p14="http://schemas.microsoft.com/office/powerpoint/2010/main" val="289333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14ED-53A5-9B4A-A683-43A0E65F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81D8-4D7B-624D-80FB-6748A097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43" y="2627312"/>
            <a:ext cx="11165114" cy="16033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0" b="1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418956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8435-D784-F64A-8F39-6E3CA0D7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discovered…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68B3-3499-744C-9D36-2C467469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700" dirty="0"/>
              <a:t>Python (and countless libraries)</a:t>
            </a:r>
          </a:p>
          <a:p>
            <a:pPr marL="0" indent="0" algn="ctr">
              <a:buNone/>
            </a:pPr>
            <a:r>
              <a:rPr lang="en-US" sz="3700" dirty="0"/>
              <a:t>Go Programming Language  (and its concurrency)</a:t>
            </a:r>
          </a:p>
          <a:p>
            <a:pPr marL="0" indent="0" algn="ctr">
              <a:buNone/>
            </a:pPr>
            <a:r>
              <a:rPr lang="en-US" sz="3700" dirty="0"/>
              <a:t>And few frameworks along the way like Ansible </a:t>
            </a:r>
          </a:p>
        </p:txBody>
      </p:sp>
    </p:spTree>
    <p:extLst>
      <p:ext uri="{BB962C8B-B14F-4D97-AF65-F5344CB8AC3E}">
        <p14:creationId xmlns:p14="http://schemas.microsoft.com/office/powerpoint/2010/main" val="289552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565</Words>
  <Application>Microsoft Macintosh PowerPoint</Application>
  <PresentationFormat>Widescreen</PresentationFormat>
  <Paragraphs>95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Do we need to rethink monitoring?</vt:lpstr>
      <vt:lpstr>Nature of the troubleshooting</vt:lpstr>
      <vt:lpstr>Troubleshooting life cycle</vt:lpstr>
      <vt:lpstr>Troubleshooting tools</vt:lpstr>
      <vt:lpstr>Back to alerting</vt:lpstr>
      <vt:lpstr>PowerPoint Presentation</vt:lpstr>
      <vt:lpstr>What is the problem?</vt:lpstr>
      <vt:lpstr>Improvement?</vt:lpstr>
      <vt:lpstr>We discovered…</vt:lpstr>
      <vt:lpstr>Once automation provided results…</vt:lpstr>
      <vt:lpstr>How many times have you heard?</vt:lpstr>
      <vt:lpstr>Automation gave us product called… </vt:lpstr>
      <vt:lpstr>PowerPoint Presentation</vt:lpstr>
      <vt:lpstr>Challenges with active network monitoring</vt:lpstr>
      <vt:lpstr>Are they really smaller scale devices?</vt:lpstr>
      <vt:lpstr>Some more challenges…</vt:lpstr>
      <vt:lpstr>That implies…</vt:lpstr>
      <vt:lpstr>PowerPoint Presentation</vt:lpstr>
      <vt:lpstr>PowerPoint Presentation</vt:lpstr>
      <vt:lpstr>The Internet</vt:lpstr>
      <vt:lpstr>Some more challenges…</vt:lpstr>
      <vt:lpstr>Solution?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we need to rethink monitoring?</dc:title>
  <dc:creator>Kemal Sanjta</dc:creator>
  <cp:lastModifiedBy>Kemal Sanjta</cp:lastModifiedBy>
  <cp:revision>5</cp:revision>
  <dcterms:created xsi:type="dcterms:W3CDTF">2018-11-28T10:39:38Z</dcterms:created>
  <dcterms:modified xsi:type="dcterms:W3CDTF">2018-11-28T15:50:08Z</dcterms:modified>
</cp:coreProperties>
</file>