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57" r:id="rId4"/>
    <p:sldId id="258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2B20F-D95F-D046-9C4A-B7CA9CE420B3}" type="datetimeFigureOut">
              <a:rPr lang="en-US" smtClean="0"/>
              <a:t>8/15/18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939F4-3BB4-124A-BB87-73ED4774D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17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B6-3D7C-AA45-9ACF-865C6E6C89F6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794A-2227-634A-82B3-7C020693C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B6-3D7C-AA45-9ACF-865C6E6C89F6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794A-2227-634A-82B3-7C020693C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9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B6-3D7C-AA45-9ACF-865C6E6C89F6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794A-2227-634A-82B3-7C020693C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8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B6-3D7C-AA45-9ACF-865C6E6C89F6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794A-2227-634A-82B3-7C020693C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B6-3D7C-AA45-9ACF-865C6E6C89F6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794A-2227-634A-82B3-7C020693C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2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B6-3D7C-AA45-9ACF-865C6E6C89F6}" type="datetimeFigureOut">
              <a:rPr lang="en-US" smtClean="0"/>
              <a:t>8/15/18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794A-2227-634A-82B3-7C020693C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2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B6-3D7C-AA45-9ACF-865C6E6C89F6}" type="datetimeFigureOut">
              <a:rPr lang="en-US" smtClean="0"/>
              <a:t>8/15/18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794A-2227-634A-82B3-7C020693C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8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B6-3D7C-AA45-9ACF-865C6E6C89F6}" type="datetimeFigureOut">
              <a:rPr lang="en-US" smtClean="0"/>
              <a:t>8/15/18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794A-2227-634A-82B3-7C020693C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2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B6-3D7C-AA45-9ACF-865C6E6C89F6}" type="datetimeFigureOut">
              <a:rPr lang="en-US" smtClean="0"/>
              <a:t>8/15/18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794A-2227-634A-82B3-7C020693C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37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B6-3D7C-AA45-9ACF-865C6E6C89F6}" type="datetimeFigureOut">
              <a:rPr lang="en-US" smtClean="0"/>
              <a:t>8/15/18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794A-2227-634A-82B3-7C020693C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0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B6-3D7C-AA45-9ACF-865C6E6C89F6}" type="datetimeFigureOut">
              <a:rPr lang="en-US" smtClean="0"/>
              <a:t>8/15/18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794A-2227-634A-82B3-7C020693C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8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278B6-3D7C-AA45-9ACF-865C6E6C89F6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C794A-2227-634A-82B3-7C020693C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2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File formats in biology and generating plots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BioE</a:t>
            </a:r>
            <a:r>
              <a:rPr lang="en-US" dirty="0" smtClean="0"/>
              <a:t> 131/231</a:t>
            </a:r>
          </a:p>
          <a:p>
            <a:r>
              <a:rPr lang="en-US" dirty="0" smtClean="0"/>
              <a:t>Fall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2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In-line plots with </a:t>
            </a:r>
            <a:r>
              <a:rPr lang="en-US" b="1" dirty="0" err="1" smtClean="0"/>
              <a:t>matplotlib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great thing about </a:t>
            </a:r>
            <a:r>
              <a:rPr lang="en-US" dirty="0" err="1" smtClean="0"/>
              <a:t>matplotlib</a:t>
            </a:r>
            <a:r>
              <a:rPr lang="en-US" dirty="0" smtClean="0"/>
              <a:t> and </a:t>
            </a:r>
            <a:r>
              <a:rPr lang="en-US" dirty="0" err="1" smtClean="0"/>
              <a:t>iPython</a:t>
            </a:r>
            <a:r>
              <a:rPr lang="en-US" dirty="0" smtClean="0"/>
              <a:t> is you can analyze your data, generate some plots, and discuss your results all in one place. We want our work to be reproducible, right? This helps.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few notes for the next slides:</a:t>
            </a:r>
            <a:br>
              <a:rPr lang="en-US" dirty="0" smtClean="0"/>
            </a:br>
            <a:endParaRPr lang="en-US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When importing </a:t>
            </a:r>
            <a:r>
              <a:rPr lang="en-US" dirty="0" err="1" smtClean="0"/>
              <a:t>matplotlib</a:t>
            </a:r>
            <a:r>
              <a:rPr lang="en-US" dirty="0" smtClean="0"/>
              <a:t>, convention is to rename it “</a:t>
            </a:r>
            <a:r>
              <a:rPr lang="en-US" dirty="0" err="1" smtClean="0"/>
              <a:t>plt</a:t>
            </a:r>
            <a:r>
              <a:rPr lang="en-US" dirty="0" smtClean="0"/>
              <a:t>” as in: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matplotlib.pyplot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 as 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plt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Similarly, </a:t>
            </a:r>
            <a:r>
              <a:rPr lang="en-US" dirty="0" err="1" smtClean="0"/>
              <a:t>numpy</a:t>
            </a:r>
            <a:r>
              <a:rPr lang="en-US" dirty="0" smtClean="0"/>
              <a:t> is usually np, and pandas (not covered today) is </a:t>
            </a:r>
            <a:r>
              <a:rPr lang="en-US" dirty="0" err="1" smtClean="0"/>
              <a:t>pd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numpy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 as np</a:t>
            </a:r>
            <a:b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import pandas as 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pd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</a:br>
            <a:endParaRPr lang="en-US" sz="22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 smtClean="0"/>
              <a:t>To get </a:t>
            </a:r>
            <a:r>
              <a:rPr lang="en-US" dirty="0" err="1" smtClean="0"/>
              <a:t>iPython</a:t>
            </a:r>
            <a:r>
              <a:rPr lang="en-US" dirty="0" smtClean="0"/>
              <a:t> to plot stuff in-line, this magic command needs to go somewhere: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100" dirty="0" smtClean="0"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lang="en-US" sz="2100" dirty="0" err="1">
                <a:latin typeface="Courier New" charset="0"/>
                <a:ea typeface="Courier New" charset="0"/>
                <a:cs typeface="Courier New" charset="0"/>
              </a:rPr>
              <a:t>matplotlib</a:t>
            </a:r>
            <a:r>
              <a:rPr lang="en-US" sz="2100" dirty="0">
                <a:latin typeface="Courier New" charset="0"/>
                <a:ea typeface="Courier New" charset="0"/>
                <a:cs typeface="Courier New" charset="0"/>
              </a:rPr>
              <a:t> inline</a:t>
            </a:r>
            <a:endParaRPr lang="en-US" sz="21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65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184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Anatomy of a scatter plot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46" y="1601234"/>
            <a:ext cx="6324600" cy="5016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6439785" y="1775749"/>
            <a:ext cx="577703" cy="2232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23812" y="1437769"/>
            <a:ext cx="2966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 </a:t>
            </a:r>
            <a:r>
              <a:rPr lang="en-US" dirty="0" err="1" smtClean="0"/>
              <a:t>matplotlib</a:t>
            </a:r>
            <a:r>
              <a:rPr lang="en-US" dirty="0" smtClean="0"/>
              <a:t>, tell it to plot inside our </a:t>
            </a:r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482760" y="2594344"/>
            <a:ext cx="641054" cy="249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23813" y="2271178"/>
            <a:ext cx="4518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plot(</a:t>
            </a:r>
            <a:r>
              <a:rPr lang="en-US" b="1" dirty="0" err="1" smtClean="0"/>
              <a:t>x_axis_pts</a:t>
            </a:r>
            <a:r>
              <a:rPr lang="en-US" b="1" dirty="0" smtClean="0"/>
              <a:t>, </a:t>
            </a:r>
            <a:r>
              <a:rPr lang="en-US" b="1" dirty="0" err="1" smtClean="0"/>
              <a:t>y_axis_pts</a:t>
            </a:r>
            <a:r>
              <a:rPr lang="en-US" b="1" dirty="0" smtClean="0"/>
              <a:t>, </a:t>
            </a:r>
            <a:r>
              <a:rPr lang="en-US" b="1" dirty="0" err="1" smtClean="0"/>
              <a:t>format_string</a:t>
            </a:r>
            <a:r>
              <a:rPr lang="en-US" b="1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format_string</a:t>
            </a:r>
            <a:r>
              <a:rPr lang="en-US" dirty="0" smtClean="0"/>
              <a:t> is up to 3 characters consisting of (color)(point style)(line style)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520860" y="2906672"/>
            <a:ext cx="602952" cy="7555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23813" y="3509319"/>
            <a:ext cx="4518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axis([</a:t>
            </a:r>
            <a:r>
              <a:rPr lang="en-US" b="1" dirty="0" err="1" smtClean="0"/>
              <a:t>x_min</a:t>
            </a:r>
            <a:r>
              <a:rPr lang="en-US" b="1" dirty="0" smtClean="0"/>
              <a:t>, </a:t>
            </a:r>
            <a:r>
              <a:rPr lang="en-US" b="1" dirty="0" err="1" smtClean="0"/>
              <a:t>x_max</a:t>
            </a:r>
            <a:r>
              <a:rPr lang="en-US" b="1" dirty="0" smtClean="0"/>
              <a:t>, </a:t>
            </a:r>
            <a:r>
              <a:rPr lang="en-US" b="1" dirty="0" err="1" smtClean="0"/>
              <a:t>y_min</a:t>
            </a:r>
            <a:r>
              <a:rPr lang="en-US" b="1" dirty="0" smtClean="0"/>
              <a:t>, </a:t>
            </a:r>
            <a:r>
              <a:rPr lang="en-US" b="1" dirty="0" err="1" smtClean="0"/>
              <a:t>y_max</a:t>
            </a:r>
            <a:r>
              <a:rPr lang="en-US" b="1" dirty="0" smtClean="0"/>
              <a:t>])</a:t>
            </a:r>
          </a:p>
          <a:p>
            <a:endParaRPr lang="en-US" dirty="0"/>
          </a:p>
          <a:p>
            <a:r>
              <a:rPr lang="en-US" dirty="0" smtClean="0"/>
              <a:t>This set the limits of the axes. We can use this to show only a subset of the data by making the range small, or put the data in context by making the range large.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125279" y="3184598"/>
            <a:ext cx="274232" cy="3399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212" y="3524547"/>
            <a:ext cx="17020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When we’re done setting up the plot, this displays it to the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5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8" y="1497269"/>
            <a:ext cx="6692900" cy="5118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184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Anatomy of a box plot</a:t>
            </a:r>
            <a:endParaRPr lang="en-US" b="1" dirty="0"/>
          </a:p>
        </p:txBody>
      </p:sp>
      <p:cxnSp>
        <p:nvCxnSpPr>
          <p:cNvPr id="9" name="Straight Arrow Connector 8"/>
          <p:cNvCxnSpPr>
            <a:stCxn id="11" idx="1"/>
          </p:cNvCxnSpPr>
          <p:nvPr/>
        </p:nvCxnSpPr>
        <p:spPr>
          <a:xfrm flipH="1">
            <a:off x="6695410" y="2220466"/>
            <a:ext cx="428402" cy="3233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23812" y="1481802"/>
            <a:ext cx="45188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First, we generate some random data drawn from a normal distribution and put it into a 37x4 matrix. </a:t>
            </a:r>
            <a:r>
              <a:rPr lang="en-US" b="1" dirty="0" smtClean="0"/>
              <a:t>boxplot()</a:t>
            </a:r>
            <a:r>
              <a:rPr lang="en-US" dirty="0" smtClean="0"/>
              <a:t> will generate one box-and-whiskers element for each column of 37 values.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23812" y="2967381"/>
            <a:ext cx="481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Outliers are represented as individual points.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55480" y="4410521"/>
            <a:ext cx="4816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box is bounded by the 25th through the 75th </a:t>
            </a:r>
            <a:r>
              <a:rPr lang="en-US" dirty="0"/>
              <a:t>percentile of the </a:t>
            </a:r>
            <a:r>
              <a:rPr lang="en-US" dirty="0" smtClean="0"/>
              <a:t>data. </a:t>
            </a:r>
            <a:r>
              <a:rPr lang="en-US" dirty="0"/>
              <a:t>This is also known as the interquartile range.</a:t>
            </a:r>
          </a:p>
          <a:p>
            <a:endParaRPr lang="en-US" dirty="0"/>
          </a:p>
        </p:txBody>
      </p:sp>
      <p:sp>
        <p:nvSpPr>
          <p:cNvPr id="17" name="Right Bracket 16"/>
          <p:cNvSpPr/>
          <p:nvPr/>
        </p:nvSpPr>
        <p:spPr>
          <a:xfrm>
            <a:off x="6789722" y="4466147"/>
            <a:ext cx="215420" cy="808075"/>
          </a:xfrm>
          <a:prstGeom prst="righ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055480" y="5728713"/>
            <a:ext cx="4816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horizontal line in the middle of the box is the median value.</a:t>
            </a:r>
          </a:p>
        </p:txBody>
      </p:sp>
      <p:cxnSp>
        <p:nvCxnSpPr>
          <p:cNvPr id="25" name="Elbow Connector 24"/>
          <p:cNvCxnSpPr/>
          <p:nvPr/>
        </p:nvCxnSpPr>
        <p:spPr>
          <a:xfrm rot="10800000">
            <a:off x="5989670" y="4978788"/>
            <a:ext cx="1065808" cy="105182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0800000" flipV="1">
            <a:off x="5957728" y="3132061"/>
            <a:ext cx="1187350" cy="714477"/>
          </a:xfrm>
          <a:prstGeom prst="bentConnector3">
            <a:avLst>
              <a:gd name="adj1" fmla="val 1955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123812" y="3688951"/>
            <a:ext cx="4816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uppermost and lowermost horizontal lines are the max and min values, respectively.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5968406" y="4108625"/>
            <a:ext cx="1068275" cy="80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99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184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What about bar plots?</a:t>
            </a:r>
            <a:endParaRPr lang="en-US" b="1" dirty="0"/>
          </a:p>
        </p:txBody>
      </p:sp>
      <p:cxnSp>
        <p:nvCxnSpPr>
          <p:cNvPr id="9" name="Straight Arrow Connector 8"/>
          <p:cNvCxnSpPr>
            <a:stCxn id="11" idx="1"/>
          </p:cNvCxnSpPr>
          <p:nvPr/>
        </p:nvCxnSpPr>
        <p:spPr>
          <a:xfrm flipH="1">
            <a:off x="6729982" y="1943467"/>
            <a:ext cx="393830" cy="1385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23812" y="1481802"/>
            <a:ext cx="4518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hey contain a lot less information than a box plot. Here, we generate random data again and take the median of each set of 37 values.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23812" y="3462742"/>
            <a:ext cx="481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Height is equal to </a:t>
            </a:r>
            <a:r>
              <a:rPr lang="en-US" smtClean="0"/>
              <a:t>the median of each data set.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3" y="1684657"/>
            <a:ext cx="6667500" cy="486410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6096000" y="3647408"/>
            <a:ext cx="1027812" cy="692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09906" y="4594496"/>
            <a:ext cx="4816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Why would you use a bar plot over a box plot? Talk amongst yourselves and come up with some answers.</a:t>
            </a:r>
          </a:p>
        </p:txBody>
      </p:sp>
    </p:spTree>
    <p:extLst>
      <p:ext uri="{BB962C8B-B14F-4D97-AF65-F5344CB8AC3E}">
        <p14:creationId xmlns:p14="http://schemas.microsoft.com/office/powerpoint/2010/main" val="58982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500"/>
            <a:ext cx="7531100" cy="5524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184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Quick trees in </a:t>
            </a:r>
            <a:r>
              <a:rPr lang="en-US" b="1" dirty="0" err="1" smtClean="0"/>
              <a:t>Newick</a:t>
            </a:r>
            <a:r>
              <a:rPr lang="en-US" b="1" dirty="0" smtClean="0"/>
              <a:t> format</a:t>
            </a:r>
            <a:endParaRPr lang="en-US" b="1" dirty="0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7452996" y="2248212"/>
            <a:ext cx="404464" cy="4108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857460" y="1648047"/>
            <a:ext cx="4082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Phylo.read</a:t>
            </a:r>
            <a:r>
              <a:rPr lang="en-US" b="1" dirty="0" smtClean="0"/>
              <a:t>(data, format)</a:t>
            </a:r>
            <a:r>
              <a:rPr lang="en-US" dirty="0" smtClean="0"/>
              <a:t> expects a filename or a file handle. To pass a string, we need to use </a:t>
            </a:r>
            <a:r>
              <a:rPr lang="en-US" dirty="0" err="1" smtClean="0"/>
              <a:t>StringIO</a:t>
            </a:r>
            <a:r>
              <a:rPr lang="en-US" dirty="0" smtClean="0"/>
              <a:t>, which will create a file handle out of a string!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096000" y="3481385"/>
            <a:ext cx="58443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Newick</a:t>
            </a:r>
            <a:r>
              <a:rPr lang="en-US" dirty="0" smtClean="0"/>
              <a:t> format is a quick way of specifying a tree </a:t>
            </a:r>
            <a:r>
              <a:rPr lang="en-US" dirty="0" err="1" smtClean="0"/>
              <a:t>toplogy</a:t>
            </a:r>
            <a:r>
              <a:rPr lang="en-US" dirty="0" smtClean="0"/>
              <a:t>. Have a look at the tree in the code above and compare it to the image below.</a:t>
            </a:r>
          </a:p>
          <a:p>
            <a:endParaRPr lang="en-US" dirty="0"/>
          </a:p>
          <a:p>
            <a:r>
              <a:rPr lang="en-US" dirty="0" smtClean="0"/>
              <a:t>Forks are specified with commas, and subtrees are specified with parentheses.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What would the tree specified by (A, (B, C), D) look like?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5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Ok, now get started</a:t>
            </a:r>
            <a:r>
              <a:rPr lang="mr-IN" b="1" dirty="0" smtClean="0"/>
              <a:t>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Download the Lab 2 PDF from </a:t>
            </a:r>
            <a:r>
              <a:rPr lang="en-US" dirty="0" err="1" smtClean="0"/>
              <a:t>bCourses</a:t>
            </a:r>
            <a:r>
              <a:rPr lang="en-US" dirty="0" smtClean="0"/>
              <a:t> and go through it together with your lab partner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You’ll be importing some sequences, analyzing them, and plotting your results.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An </a:t>
            </a:r>
            <a:r>
              <a:rPr lang="en-US" dirty="0" err="1" smtClean="0"/>
              <a:t>iPython</a:t>
            </a:r>
            <a:r>
              <a:rPr lang="en-US" dirty="0" smtClean="0"/>
              <a:t> notebook with your analysis from today is due at </a:t>
            </a:r>
            <a:r>
              <a:rPr lang="en-US" smtClean="0"/>
              <a:t>the beginning of lab section next week.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7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 for today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Overview of FASTA, FASTQ, and Stockholm formats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Reading and writing with </a:t>
            </a:r>
            <a:r>
              <a:rPr lang="en-US" dirty="0" err="1" smtClean="0"/>
              <a:t>BioPython</a:t>
            </a:r>
            <a:endParaRPr lang="en-US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Overview of data types and types of plots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Using </a:t>
            </a:r>
            <a:r>
              <a:rPr lang="en-US" dirty="0" err="1" smtClean="0"/>
              <a:t>matplotlib</a:t>
            </a:r>
            <a:endParaRPr lang="en-US" dirty="0" smtClean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Load some sequences with </a:t>
            </a:r>
            <a:r>
              <a:rPr lang="en-US" dirty="0" err="1" smtClean="0"/>
              <a:t>BioPython</a:t>
            </a:r>
            <a:r>
              <a:rPr lang="en-US" dirty="0" smtClean="0"/>
              <a:t>, analyze them in </a:t>
            </a:r>
            <a:r>
              <a:rPr lang="en-US" dirty="0" err="1" smtClean="0"/>
              <a:t>iPython</a:t>
            </a:r>
            <a:r>
              <a:rPr lang="en-US" dirty="0" smtClean="0"/>
              <a:t>, and plot the results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Done!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13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Mo’ formats, </a:t>
            </a:r>
            <a:r>
              <a:rPr lang="en-US" b="1" dirty="0" err="1" smtClean="0"/>
              <a:t>mo</a:t>
            </a:r>
            <a:r>
              <a:rPr lang="en-US" b="1" dirty="0" smtClean="0"/>
              <a:t>’ problems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3119049"/>
              </p:ext>
            </p:extLst>
          </p:nvPr>
        </p:nvGraphicFramePr>
        <p:xfrm>
          <a:off x="838200" y="3159765"/>
          <a:ext cx="10515600" cy="290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270"/>
                <a:gridCol w="6273209"/>
                <a:gridCol w="28371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 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does it store?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Nucleic acid or protein sequences without any metadata (annotations, quality scores, </a:t>
                      </a:r>
                      <a:r>
                        <a:rPr lang="en-US" baseline="0" dirty="0" err="1" smtClean="0"/>
                        <a:t>etc</a:t>
                      </a:r>
                      <a:r>
                        <a:rPr lang="en-US" baseline="0" dirty="0" smtClean="0"/>
                        <a:t>). By far the most common!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&gt;seq1</a:t>
                      </a:r>
                    </a:p>
                    <a:p>
                      <a:r>
                        <a:rPr lang="en-US" sz="1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ATGTAGCACAGT</a:t>
                      </a:r>
                      <a:endParaRPr lang="en-US" sz="14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FASTQ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Same as FASTA,</a:t>
                      </a:r>
                      <a:r>
                        <a:rPr lang="en-US" baseline="0" dirty="0" smtClean="0"/>
                        <a:t> with per-base quality scores as reported by DNA sequencers (like Illumina). Quality scores are numerical values encoded as letters (like B or H in the example)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@seq1</a:t>
                      </a:r>
                    </a:p>
                    <a:p>
                      <a:r>
                        <a:rPr lang="en-US" sz="1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ATGTAGCACAGT</a:t>
                      </a:r>
                    </a:p>
                    <a:p>
                      <a:r>
                        <a:rPr lang="en-US" sz="1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+</a:t>
                      </a:r>
                    </a:p>
                    <a:p>
                      <a:r>
                        <a:rPr lang="en-US" sz="1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BBBBBBBHBBBB</a:t>
                      </a:r>
                      <a:endParaRPr lang="en-US" sz="14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Stockholm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 nucleic acid or protein</a:t>
                      </a:r>
                      <a:r>
                        <a:rPr lang="en-US" baseline="0" dirty="0" smtClean="0"/>
                        <a:t> sequences that have been aligned to one another. For example, copies of the </a:t>
                      </a:r>
                      <a:r>
                        <a:rPr lang="en-US" baseline="0" dirty="0" err="1" smtClean="0"/>
                        <a:t>Ras</a:t>
                      </a:r>
                      <a:r>
                        <a:rPr lang="en-US" baseline="0" dirty="0" smtClean="0"/>
                        <a:t> gene from different species. Allows storage of </a:t>
                      </a:r>
                      <a:r>
                        <a:rPr lang="en-US" i="1" baseline="0" dirty="0" smtClean="0"/>
                        <a:t>some</a:t>
                      </a:r>
                      <a:r>
                        <a:rPr lang="en-US" i="0" baseline="0" dirty="0" smtClean="0"/>
                        <a:t> metadata.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# STOCKHOLM 1.0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monkey</a:t>
                      </a:r>
                      <a:r>
                        <a:rPr lang="en-US" sz="1400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  </a:t>
                      </a:r>
                      <a:r>
                        <a:rPr lang="en-US" sz="1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ATGTAGCACAGT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human</a:t>
                      </a:r>
                      <a:r>
                        <a:rPr lang="en-US" sz="1400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   AT-TAGGACA-T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andrew</a:t>
                      </a:r>
                      <a:r>
                        <a:rPr lang="en-US" sz="1400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  AAAAAAAAAAAA</a:t>
                      </a:r>
                      <a:endParaRPr lang="en-US" sz="14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80967" y="467833"/>
            <a:ext cx="32110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The more file formats we come across,</a:t>
            </a:r>
          </a:p>
          <a:p>
            <a:r>
              <a:rPr lang="en-US" sz="1400" i="1" dirty="0"/>
              <a:t>T</a:t>
            </a:r>
            <a:r>
              <a:rPr lang="en-US" sz="1400" i="1" dirty="0" smtClean="0"/>
              <a:t>he more problems we see</a:t>
            </a:r>
          </a:p>
          <a:p>
            <a:endParaRPr lang="en-US" sz="1400" i="1" dirty="0"/>
          </a:p>
          <a:p>
            <a:r>
              <a:rPr lang="en-US" sz="1400" i="1" dirty="0" smtClean="0"/>
              <a:t>— Notorious B.I.G.</a:t>
            </a:r>
            <a:endParaRPr lang="en-US" sz="1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690688"/>
            <a:ext cx="10708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There are tons of different file formats in bioinformatics, many of which contain the same or similar data. Converting between formats is a very common and necessary task. </a:t>
            </a:r>
            <a:r>
              <a:rPr lang="en-US" sz="2400" dirty="0" err="1" smtClean="0"/>
              <a:t>BioPython</a:t>
            </a:r>
            <a:r>
              <a:rPr lang="en-US" sz="2400" dirty="0" smtClean="0"/>
              <a:t> makes it pretty easy, fortunately!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651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Reading and writing with </a:t>
            </a:r>
            <a:r>
              <a:rPr lang="en-US" b="1" dirty="0" err="1" smtClean="0"/>
              <a:t>BioPython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0989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err="1" smtClean="0"/>
              <a:t>BioPython</a:t>
            </a:r>
            <a:r>
              <a:rPr lang="en-US" sz="2400" dirty="0" smtClean="0"/>
              <a:t> is a massive package that includes all sorts of data manipulation and analysis tools for biology. You’ll most commonly use it for reading and writing sequence files.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err="1" smtClean="0"/>
              <a:t>BioPython</a:t>
            </a:r>
            <a:r>
              <a:rPr lang="en-US" sz="2400" dirty="0" smtClean="0"/>
              <a:t> is already installed on the remote machine, but if you’re trying to use it on your laptop, you can install it with this terminal command: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pip3 install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biopython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In Python, this will import the </a:t>
            </a:r>
            <a:r>
              <a:rPr lang="en-US" sz="2400" dirty="0" err="1" smtClean="0"/>
              <a:t>SeqIO</a:t>
            </a:r>
            <a:r>
              <a:rPr lang="en-US" sz="2400" dirty="0" smtClean="0"/>
              <a:t> package which we’ll use in the following examples: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from Bio import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SeqIO</a:t>
            </a:r>
            <a:endParaRPr lang="en-US" sz="18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Bio.SeqRecord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SeqRecord</a:t>
            </a:r>
            <a:endParaRPr lang="en-US" sz="18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Bio.Seq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import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Seq</a:t>
            </a:r>
            <a:endParaRPr lang="en-US" sz="18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51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Reading and writing with </a:t>
            </a:r>
            <a:r>
              <a:rPr lang="en-US" b="1" dirty="0" err="1" smtClean="0"/>
              <a:t>BioPython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098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There are only a few pieces of the </a:t>
            </a:r>
            <a:r>
              <a:rPr lang="en-US" sz="2400" dirty="0" err="1" smtClean="0"/>
              <a:t>SeqIO</a:t>
            </a:r>
            <a:r>
              <a:rPr lang="en-US" sz="2400" dirty="0" smtClean="0"/>
              <a:t> module that you need to know about.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err="1" smtClean="0"/>
              <a:t>SeqIO.parse</a:t>
            </a:r>
            <a:r>
              <a:rPr lang="en-US" sz="2400" dirty="0" smtClean="0"/>
              <a:t>(filename, format) iterates over the contents of a file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err="1" smtClean="0"/>
              <a:t>SeqIO.write</a:t>
            </a:r>
            <a:r>
              <a:rPr lang="en-US" sz="2400" dirty="0" smtClean="0"/>
              <a:t>(sequences, handle, format) writes a bunch of sequences to a file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err="1" smtClean="0"/>
              <a:t>Seq</a:t>
            </a:r>
            <a:r>
              <a:rPr lang="en-US" sz="2400" dirty="0" smtClean="0"/>
              <a:t> is an object that contains a sequence—RNA, DNA, protein, etc.</a:t>
            </a:r>
            <a:endParaRPr lang="en-US" sz="2400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err="1" smtClean="0"/>
              <a:t>SeqRecord</a:t>
            </a:r>
            <a:r>
              <a:rPr lang="en-US" sz="2400" dirty="0" smtClean="0"/>
              <a:t> is an object that contains a </a:t>
            </a:r>
            <a:r>
              <a:rPr lang="en-US" sz="2400" b="1" dirty="0" err="1" smtClean="0"/>
              <a:t>Seq</a:t>
            </a:r>
            <a:r>
              <a:rPr lang="en-US" sz="2400" dirty="0"/>
              <a:t> </a:t>
            </a:r>
            <a:r>
              <a:rPr lang="en-US" sz="2400" dirty="0" smtClean="0"/>
              <a:t>along with any metadata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Here are some commonly used supported formats: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fasta</a:t>
            </a:r>
            <a:r>
              <a:rPr lang="en-US" sz="2400" dirty="0" smtClean="0"/>
              <a:t>, </a:t>
            </a:r>
            <a:r>
              <a:rPr lang="en-US" sz="2400" dirty="0" err="1" smtClean="0"/>
              <a:t>fastq</a:t>
            </a:r>
            <a:r>
              <a:rPr lang="en-US" sz="2400" dirty="0" smtClean="0"/>
              <a:t>, </a:t>
            </a:r>
            <a:r>
              <a:rPr lang="en-US" sz="2400" dirty="0" err="1" smtClean="0"/>
              <a:t>genbank</a:t>
            </a:r>
            <a:r>
              <a:rPr lang="en-US" sz="2400" dirty="0" smtClean="0"/>
              <a:t>, </a:t>
            </a:r>
            <a:r>
              <a:rPr lang="en-US" sz="2400" dirty="0" err="1" smtClean="0"/>
              <a:t>stockholm</a:t>
            </a:r>
            <a:r>
              <a:rPr lang="en-US" sz="2400" dirty="0" smtClean="0"/>
              <a:t>, nexus, </a:t>
            </a:r>
            <a:r>
              <a:rPr lang="en-US" sz="2400" dirty="0" err="1" smtClean="0"/>
              <a:t>phylip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05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Reading and writing with </a:t>
            </a:r>
            <a:r>
              <a:rPr lang="en-US" b="1" dirty="0" err="1" smtClean="0"/>
              <a:t>BioPython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098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/>
              <a:t>Example #1: Converting between FASTQ and FASTA</a:t>
            </a:r>
            <a:endParaRPr lang="en-US" sz="2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my_recs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= []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seq_rec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in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SeqIO.parse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(“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input.fastq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”, “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fastq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”):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my_recs.append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seq_rec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SeqIO.write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my_recs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, open(“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output.fasta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”, “w”), ”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fasta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”)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97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Reading and writing with </a:t>
            </a:r>
            <a:r>
              <a:rPr lang="en-US" b="1" dirty="0" err="1" smtClean="0"/>
              <a:t>BioPython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0989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/>
              <a:t>Example #2: Randomly generating a bunch of FASTA sequences</a:t>
            </a:r>
            <a:endParaRPr lang="en-US" sz="2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import random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my_recs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= []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# generate 50 sequences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seq_num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in range(50):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# each is 50 nucleotides long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my_seq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= “”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for _ in range(50):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  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my_seq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+=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random.choice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(“ATGC”)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my_recs.append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SeqRecord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seq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Seq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my_seq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), id=“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seq%d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” %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seq_num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))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SeqIO.write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my_recs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, open(“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output.fasta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”, “w”), ”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fasta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”)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91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Types of data and corresponding plots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4336628"/>
              </p:ext>
            </p:extLst>
          </p:nvPr>
        </p:nvGraphicFramePr>
        <p:xfrm>
          <a:off x="411278" y="2163925"/>
          <a:ext cx="519046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065"/>
                <a:gridCol w="372139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Chart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 of 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2D/3D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Scatter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in sets of values,</a:t>
                      </a:r>
                      <a:r>
                        <a:rPr lang="en-US" baseline="0" dirty="0" smtClean="0"/>
                        <a:t> especially where a correlation (or a lack thereof) between the axes is expected.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Barplot</a:t>
                      </a:r>
                      <a:r>
                        <a:rPr lang="en-US" baseline="0" dirty="0" smtClean="0"/>
                        <a:t> or Boxplot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 data where a single value (or distribution of values) is reported for each category.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Hierarchical relationships between nodes.</a:t>
                      </a:r>
                      <a:r>
                        <a:rPr lang="en-US" baseline="0" dirty="0" smtClean="0"/>
                        <a:t> Branch lengths related to distance.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Nodes</a:t>
                      </a:r>
                      <a:r>
                        <a:rPr lang="en-US" baseline="0" dirty="0" smtClean="0"/>
                        <a:t> and the edges connecting them, which can be weighted.</a:t>
                      </a:r>
                      <a:br>
                        <a:rPr lang="en-US" baseline="0" dirty="0" smtClean="0"/>
                      </a:b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596" y="1516816"/>
            <a:ext cx="2599697" cy="25341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010" y="1812203"/>
            <a:ext cx="3261026" cy="21172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893" y="4178145"/>
            <a:ext cx="1189782" cy="24553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3666" y="4635345"/>
            <a:ext cx="3951460" cy="138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8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Generating plots in Python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Analyzing data is one piece of the puzzle, but visualizing the results in a way people can easily understand is equally important. With these modules, you can generate all the plots in the previous slide.</a:t>
            </a:r>
            <a:br>
              <a:rPr lang="en-US" dirty="0" smtClean="0"/>
            </a:b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/>
              <a:t>matplotlib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Scatter, </a:t>
            </a:r>
            <a:r>
              <a:rPr lang="en-US" dirty="0" err="1" smtClean="0"/>
              <a:t>barplot</a:t>
            </a:r>
            <a:r>
              <a:rPr lang="en-US" dirty="0" smtClean="0"/>
              <a:t>, and boxplot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b="1" dirty="0" err="1"/>
              <a:t>Bio.Phylo</a:t>
            </a:r>
            <a:r>
              <a:rPr lang="en-US" b="1" dirty="0"/>
              <a:t> (</a:t>
            </a:r>
            <a:r>
              <a:rPr lang="en-US" b="1" dirty="0" err="1"/>
              <a:t>BioPython</a:t>
            </a:r>
            <a:r>
              <a:rPr lang="en-US" b="1" dirty="0"/>
              <a:t>)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Trees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/>
              <a:t>networkx</a:t>
            </a:r>
            <a:r>
              <a:rPr lang="en-US" dirty="0" smtClean="0"/>
              <a:t> (not covered today)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Graphs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53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2876</TotalTime>
  <Words>1104</Words>
  <Application>Microsoft Macintosh PowerPoint</Application>
  <PresentationFormat>Widescreen</PresentationFormat>
  <Paragraphs>140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Courier New</vt:lpstr>
      <vt:lpstr>Mangal</vt:lpstr>
      <vt:lpstr>Arial</vt:lpstr>
      <vt:lpstr>Office Theme</vt:lpstr>
      <vt:lpstr>File formats in biology and generating plots</vt:lpstr>
      <vt:lpstr>Agenda for today</vt:lpstr>
      <vt:lpstr>Mo’ formats, mo’ problems</vt:lpstr>
      <vt:lpstr>Reading and writing with BioPython</vt:lpstr>
      <vt:lpstr>Reading and writing with BioPython</vt:lpstr>
      <vt:lpstr>Reading and writing with BioPython</vt:lpstr>
      <vt:lpstr>Reading and writing with BioPython</vt:lpstr>
      <vt:lpstr>Types of data and corresponding plots</vt:lpstr>
      <vt:lpstr>Generating plots in Python</vt:lpstr>
      <vt:lpstr>In-line plots with matplotlib</vt:lpstr>
      <vt:lpstr>Anatomy of a scatter plot</vt:lpstr>
      <vt:lpstr>Anatomy of a box plot</vt:lpstr>
      <vt:lpstr>What about bar plots?</vt:lpstr>
      <vt:lpstr>Quick trees in Newick format</vt:lpstr>
      <vt:lpstr>Ok, now get started…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Keeping a computational notebook</dc:title>
  <dc:creator>Andrew Sczesnak</dc:creator>
  <cp:lastModifiedBy>Andrew Sczesnak</cp:lastModifiedBy>
  <cp:revision>69</cp:revision>
  <dcterms:created xsi:type="dcterms:W3CDTF">2018-08-15T20:39:59Z</dcterms:created>
  <dcterms:modified xsi:type="dcterms:W3CDTF">2018-08-17T20:38:19Z</dcterms:modified>
</cp:coreProperties>
</file>