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12192000"/>
  <p:notesSz cx="6858000" cy="9144000"/>
  <p:embeddedFontLst>
    <p:embeddedFont>
      <p:font typeface="Work Sans"/>
      <p:bold r:id="rId39"/>
      <p:boldItalic r:id="rId40"/>
    </p:embeddedFont>
    <p:embeddedFont>
      <p:font typeface="Work Sans Ligh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95">
          <p15:clr>
            <a:srgbClr val="A4A3A4"/>
          </p15:clr>
        </p15:guide>
        <p15:guide id="2" pos="3840">
          <p15:clr>
            <a:srgbClr val="A4A3A4"/>
          </p15:clr>
        </p15:guide>
        <p15:guide id="3" orient="horz" pos="187">
          <p15:clr>
            <a:srgbClr val="A4A3A4"/>
          </p15:clr>
        </p15:guide>
      </p15:sldGuideLst>
    </p:ext>
    <p:ext uri="GoogleSlidesCustomDataVersion2">
      <go:slidesCustomData xmlns:go="http://customooxmlschemas.google.com/" r:id="rId45" roundtripDataSignature="AMtx7miqAyUqhnygrLnsVcsfiogD5xzi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5B4A78-4CD1-4124-A77E-9EF1C1FA92A9}">
  <a:tblStyle styleId="{005B4A78-4CD1-4124-A77E-9EF1C1FA92A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95" orient="horz"/>
        <p:guide pos="3840"/>
        <p:guide pos="18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WorkSans-boldItalic.fntdata"/><Relationship Id="rId20" Type="http://schemas.openxmlformats.org/officeDocument/2006/relationships/slide" Target="slides/slide14.xml"/><Relationship Id="rId42" Type="http://schemas.openxmlformats.org/officeDocument/2006/relationships/font" Target="fonts/WorkSansLight-bold.fntdata"/><Relationship Id="rId41" Type="http://schemas.openxmlformats.org/officeDocument/2006/relationships/font" Target="fonts/WorkSansLight-regular.fntdata"/><Relationship Id="rId22" Type="http://schemas.openxmlformats.org/officeDocument/2006/relationships/slide" Target="slides/slide16.xml"/><Relationship Id="rId44" Type="http://schemas.openxmlformats.org/officeDocument/2006/relationships/font" Target="fonts/WorkSansLight-boldItalic.fntdata"/><Relationship Id="rId21" Type="http://schemas.openxmlformats.org/officeDocument/2006/relationships/slide" Target="slides/slide15.xml"/><Relationship Id="rId43" Type="http://schemas.openxmlformats.org/officeDocument/2006/relationships/font" Target="fonts/WorkSansLight-italic.fntdata"/><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WorkSans-bold.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5" name="Shape 15"/>
        <p:cNvGrpSpPr/>
        <p:nvPr/>
      </p:nvGrpSpPr>
      <p:grpSpPr>
        <a:xfrm>
          <a:off x="0" y="0"/>
          <a:ext cx="0" cy="0"/>
          <a:chOff x="0" y="0"/>
          <a:chExt cx="0" cy="0"/>
        </a:xfrm>
      </p:grpSpPr>
      <p:sp>
        <p:nvSpPr>
          <p:cNvPr id="16" name="Google Shape;1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4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3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5" name="Shape 25"/>
        <p:cNvGrpSpPr/>
        <p:nvPr/>
      </p:nvGrpSpPr>
      <p:grpSpPr>
        <a:xfrm>
          <a:off x="0" y="0"/>
          <a:ext cx="0" cy="0"/>
          <a:chOff x="0" y="0"/>
          <a:chExt cx="0" cy="0"/>
        </a:xfrm>
      </p:grpSpPr>
      <p:sp>
        <p:nvSpPr>
          <p:cNvPr id="26" name="Google Shape;2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 name="Shape 31"/>
        <p:cNvGrpSpPr/>
        <p:nvPr/>
      </p:nvGrpSpPr>
      <p:grpSpPr>
        <a:xfrm>
          <a:off x="0" y="0"/>
          <a:ext cx="0" cy="0"/>
          <a:chOff x="0" y="0"/>
          <a:chExt cx="0" cy="0"/>
        </a:xfrm>
      </p:grpSpPr>
      <p:sp>
        <p:nvSpPr>
          <p:cNvPr id="32" name="Google Shape;32;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7" name="Shape 37"/>
        <p:cNvGrpSpPr/>
        <p:nvPr/>
      </p:nvGrpSpPr>
      <p:grpSpPr>
        <a:xfrm>
          <a:off x="0" y="0"/>
          <a:ext cx="0" cy="0"/>
          <a:chOff x="0" y="0"/>
          <a:chExt cx="0" cy="0"/>
        </a:xfrm>
      </p:grpSpPr>
      <p:sp>
        <p:nvSpPr>
          <p:cNvPr id="38" name="Google Shape;38;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sp>
        <p:nvSpPr>
          <p:cNvPr id="45" name="Google Shape;45;p3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3" name="Shape 53"/>
        <p:cNvGrpSpPr/>
        <p:nvPr/>
      </p:nvGrpSpPr>
      <p:grpSpPr>
        <a:xfrm>
          <a:off x="0" y="0"/>
          <a:ext cx="0" cy="0"/>
          <a:chOff x="0" y="0"/>
          <a:chExt cx="0" cy="0"/>
        </a:xfrm>
      </p:grpSpPr>
      <p:sp>
        <p:nvSpPr>
          <p:cNvPr id="54" name="Google Shape;54;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2"/>
          <p:cNvSpPr/>
          <p:nvPr>
            <p:ph idx="2" type="pic"/>
          </p:nvPr>
        </p:nvSpPr>
        <p:spPr>
          <a:xfrm>
            <a:off x="5183188" y="987425"/>
            <a:ext cx="6172200" cy="4873625"/>
          </a:xfrm>
          <a:prstGeom prst="rect">
            <a:avLst/>
          </a:prstGeom>
          <a:noFill/>
          <a:ln>
            <a:noFill/>
          </a:ln>
        </p:spPr>
      </p:sp>
      <p:sp>
        <p:nvSpPr>
          <p:cNvPr id="68" name="Google Shape;68;p4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hyperlink" Target="https://forms.gle/sYDd7YTLUFRNYvzt8" TargetMode="External"/><Relationship Id="rId5" Type="http://schemas.openxmlformats.org/officeDocument/2006/relationships/hyperlink" Target="https://soysena-my.sharepoint.com/:x:/g/personal/dslpez8_soy_sena_edu_co/EW5AzQV7fS9EsnihM-dBkfgBKlMARS_3YbeBAN3g000PXg?e=0nW4sq" TargetMode="External"/><Relationship Id="rId6" Type="http://schemas.openxmlformats.org/officeDocument/2006/relationships/hyperlink" Target="https://soysena-my.sharepoint.com/:w:/g/personal/dslpez8_soy_sena_edu_co/ERT83zzuLslIp5lmvrh48VIBgTYhRztvY8qEtlVW4PQ4dQ?e=zmPKKR" TargetMode="External"/><Relationship Id="rId7" Type="http://schemas.openxmlformats.org/officeDocument/2006/relationships/hyperlink" Target="https://drive.google.com/file/d/1nZzEDuMo6TKYtUW-YssHL7_4AV6Ujjm-/view?usp=shar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jpg"/><Relationship Id="rId4" Type="http://schemas.openxmlformats.org/officeDocument/2006/relationships/hyperlink" Target="https://balsamiq.cloud/sveitm7/psznfme/r054C" TargetMode="External"/><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jpg"/><Relationship Id="rId4" Type="http://schemas.openxmlformats.org/officeDocument/2006/relationships/hyperlink" Target="https://github.com/mikiweys/mrhomero" TargetMode="External"/><Relationship Id="rId5"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
          <p:cNvSpPr txBox="1"/>
          <p:nvPr/>
        </p:nvSpPr>
        <p:spPr>
          <a:xfrm>
            <a:off x="937913" y="2968780"/>
            <a:ext cx="645367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5400" u="none" cap="none" strike="noStrike">
                <a:solidFill>
                  <a:srgbClr val="3F3F3F"/>
                </a:solidFill>
                <a:latin typeface="Work Sans"/>
                <a:ea typeface="Work Sans"/>
                <a:cs typeface="Work Sans"/>
                <a:sym typeface="Work Sans"/>
              </a:rPr>
              <a:t>Mr. Homero</a:t>
            </a:r>
            <a:endParaRPr b="1" i="0" sz="5400" u="none" cap="none" strike="noStrike">
              <a:solidFill>
                <a:srgbClr val="3F3F3F"/>
              </a:solidFill>
              <a:latin typeface="Work Sans"/>
              <a:ea typeface="Work Sans"/>
              <a:cs typeface="Work Sans"/>
              <a:sym typeface="Work Sans"/>
            </a:endParaRPr>
          </a:p>
        </p:txBody>
      </p:sp>
      <p:pic>
        <p:nvPicPr>
          <p:cNvPr descr="Imagen que contiene texto, libro, foto, hombre&#10;&#10;Descripción generada automáticamente" id="94" name="Google Shape;94;p1"/>
          <p:cNvPicPr preferRelativeResize="0"/>
          <p:nvPr/>
        </p:nvPicPr>
        <p:blipFill rotWithShape="1">
          <a:blip r:embed="rId4">
            <a:alphaModFix/>
          </a:blip>
          <a:srcRect b="0" l="0" r="0" t="0"/>
          <a:stretch/>
        </p:blipFill>
        <p:spPr>
          <a:xfrm>
            <a:off x="5892590" y="2234241"/>
            <a:ext cx="3397313" cy="2590801"/>
          </a:xfrm>
          <a:prstGeom prst="rect">
            <a:avLst/>
          </a:prstGeom>
          <a:noFill/>
          <a:ln>
            <a:noFill/>
          </a:ln>
        </p:spPr>
      </p:pic>
      <p:sp>
        <p:nvSpPr>
          <p:cNvPr id="95" name="Google Shape;95;p1"/>
          <p:cNvSpPr txBox="1"/>
          <p:nvPr/>
        </p:nvSpPr>
        <p:spPr>
          <a:xfrm>
            <a:off x="1046120" y="3874194"/>
            <a:ext cx="3854368"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600" u="none" cap="none" strike="noStrike">
                <a:solidFill>
                  <a:schemeClr val="dk1"/>
                </a:solidFill>
                <a:latin typeface="Work Sans Light"/>
                <a:ea typeface="Work Sans Light"/>
                <a:cs typeface="Work Sans Light"/>
                <a:sym typeface="Work Sans Light"/>
              </a:rPr>
              <a:t>Dilan Santiago López Romero.</a:t>
            </a:r>
            <a:endParaRPr/>
          </a:p>
          <a:p>
            <a:pPr indent="0" lvl="0" marL="0" marR="0" rtl="0" algn="l">
              <a:spcBef>
                <a:spcPts val="0"/>
              </a:spcBef>
              <a:spcAft>
                <a:spcPts val="0"/>
              </a:spcAft>
              <a:buNone/>
            </a:pPr>
            <a:r>
              <a:rPr lang="es-ES" sz="1600">
                <a:solidFill>
                  <a:schemeClr val="dk1"/>
                </a:solidFill>
                <a:latin typeface="Work Sans Light"/>
                <a:ea typeface="Work Sans Light"/>
                <a:cs typeface="Work Sans Light"/>
                <a:sym typeface="Work Sans Light"/>
              </a:rPr>
              <a:t>Bryam Castañeda Cuervo.</a:t>
            </a:r>
            <a:endParaRPr/>
          </a:p>
          <a:p>
            <a:pPr indent="0" lvl="0" marL="0" marR="0" rtl="0" algn="l">
              <a:spcBef>
                <a:spcPts val="0"/>
              </a:spcBef>
              <a:spcAft>
                <a:spcPts val="0"/>
              </a:spcAft>
              <a:buNone/>
            </a:pPr>
            <a:r>
              <a:rPr lang="es-ES" sz="1600">
                <a:solidFill>
                  <a:schemeClr val="dk1"/>
                </a:solidFill>
                <a:latin typeface="Work Sans Light"/>
                <a:ea typeface="Work Sans Light"/>
                <a:cs typeface="Work Sans Light"/>
                <a:sym typeface="Work Sans Light"/>
              </a:rPr>
              <a:t>Johan Sebastián Muñoz Contreras.</a:t>
            </a:r>
            <a:endParaRPr/>
          </a:p>
          <a:p>
            <a:pPr indent="0" lvl="0" marL="0" marR="0" rtl="0" algn="l">
              <a:spcBef>
                <a:spcPts val="0"/>
              </a:spcBef>
              <a:spcAft>
                <a:spcPts val="0"/>
              </a:spcAft>
              <a:buNone/>
            </a:pPr>
            <a:r>
              <a:rPr lang="es-ES" sz="1600">
                <a:solidFill>
                  <a:schemeClr val="dk1"/>
                </a:solidFill>
                <a:latin typeface="Work Sans Light"/>
                <a:ea typeface="Work Sans Light"/>
                <a:cs typeface="Work Sans Light"/>
                <a:sym typeface="Work Sans Light"/>
              </a:rPr>
              <a:t>Ficha 2900619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10"/>
          <p:cNvSpPr/>
          <p:nvPr/>
        </p:nvSpPr>
        <p:spPr>
          <a:xfrm>
            <a:off x="3423628" y="3954050"/>
            <a:ext cx="5344743" cy="3693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t/>
            </a:r>
            <a:endParaRPr b="1" sz="2000">
              <a:solidFill>
                <a:schemeClr val="lt1"/>
              </a:solidFill>
              <a:latin typeface="Work Sans"/>
              <a:ea typeface="Work Sans"/>
              <a:cs typeface="Work Sans"/>
              <a:sym typeface="Work Sans"/>
            </a:endParaRPr>
          </a:p>
        </p:txBody>
      </p:sp>
      <p:sp>
        <p:nvSpPr>
          <p:cNvPr id="149" name="Google Shape;149;p10"/>
          <p:cNvSpPr txBox="1"/>
          <p:nvPr/>
        </p:nvSpPr>
        <p:spPr>
          <a:xfrm>
            <a:off x="2682677" y="2623935"/>
            <a:ext cx="6826677"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6000">
                <a:solidFill>
                  <a:schemeClr val="lt1"/>
                </a:solidFill>
                <a:latin typeface="Work Sans"/>
                <a:ea typeface="Work Sans"/>
                <a:cs typeface="Work Sans"/>
                <a:sym typeface="Work Sans"/>
              </a:rPr>
              <a:t>Alcance del proyecto</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11"/>
          <p:cNvSpPr txBox="1"/>
          <p:nvPr/>
        </p:nvSpPr>
        <p:spPr>
          <a:xfrm>
            <a:off x="1031744" y="1711195"/>
            <a:ext cx="4707623" cy="67659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8AA00"/>
              </a:buClr>
              <a:buSzPts val="3600"/>
              <a:buFont typeface="Work Sans"/>
              <a:buNone/>
            </a:pPr>
            <a:r>
              <a:rPr b="1" lang="es-ES" sz="3600">
                <a:solidFill>
                  <a:srgbClr val="38AA00"/>
                </a:solidFill>
                <a:latin typeface="Work Sans"/>
                <a:ea typeface="Work Sans"/>
                <a:cs typeface="Work Sans"/>
                <a:sym typeface="Work Sans"/>
              </a:rPr>
              <a:t>Alcance del proyecto</a:t>
            </a:r>
            <a:endParaRPr/>
          </a:p>
        </p:txBody>
      </p:sp>
      <p:sp>
        <p:nvSpPr>
          <p:cNvPr id="155" name="Google Shape;155;p11"/>
          <p:cNvSpPr txBox="1"/>
          <p:nvPr/>
        </p:nvSpPr>
        <p:spPr>
          <a:xfrm>
            <a:off x="1031404" y="3229428"/>
            <a:ext cx="10708393"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El sistema de información será desarrollado para el restaurante Mr. Homero, ubicado en la ciudad de Bogotá.</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El sistema de información incluirá las siguientes funcionalidades: fidelización de clientes mejorando la relación de los clientes con el restaurante eligiéndolo por los beneficios, gestión de inventario desarrollando una interfaz gráfica limpia e interactiva, gestión de empleados y  gestión de ventas. Para esto se necesitará información del restaurante sobre cómo se procesan las ventas, como se gestiona actualmente el inventario, que disposición tienen acerca de la fidelización de clientes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12"/>
          <p:cNvSpPr/>
          <p:nvPr/>
        </p:nvSpPr>
        <p:spPr>
          <a:xfrm>
            <a:off x="3423628" y="3954050"/>
            <a:ext cx="5344743" cy="3693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t/>
            </a:r>
            <a:endParaRPr b="1" sz="2000">
              <a:solidFill>
                <a:schemeClr val="lt1"/>
              </a:solidFill>
              <a:latin typeface="Work Sans"/>
              <a:ea typeface="Work Sans"/>
              <a:cs typeface="Work Sans"/>
              <a:sym typeface="Work Sans"/>
            </a:endParaRPr>
          </a:p>
        </p:txBody>
      </p:sp>
      <p:sp>
        <p:nvSpPr>
          <p:cNvPr id="161" name="Google Shape;161;p12"/>
          <p:cNvSpPr txBox="1"/>
          <p:nvPr/>
        </p:nvSpPr>
        <p:spPr>
          <a:xfrm>
            <a:off x="3538801" y="2539325"/>
            <a:ext cx="51144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6000">
                <a:solidFill>
                  <a:schemeClr val="lt1"/>
                </a:solidFill>
                <a:latin typeface="Work Sans"/>
                <a:ea typeface="Work Sans"/>
                <a:cs typeface="Work Sans"/>
                <a:sym typeface="Work Sans"/>
              </a:rPr>
              <a:t>Justificación</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13"/>
          <p:cNvSpPr txBox="1"/>
          <p:nvPr/>
        </p:nvSpPr>
        <p:spPr>
          <a:xfrm>
            <a:off x="1031744" y="1711195"/>
            <a:ext cx="4707623" cy="67659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8AA00"/>
              </a:buClr>
              <a:buSzPts val="3600"/>
              <a:buFont typeface="Work Sans"/>
              <a:buNone/>
            </a:pPr>
            <a:r>
              <a:rPr b="1" lang="es-ES" sz="3600">
                <a:solidFill>
                  <a:srgbClr val="38AA00"/>
                </a:solidFill>
                <a:latin typeface="Work Sans"/>
                <a:ea typeface="Work Sans"/>
                <a:cs typeface="Work Sans"/>
                <a:sym typeface="Work Sans"/>
              </a:rPr>
              <a:t>Justificación</a:t>
            </a:r>
            <a:endParaRPr/>
          </a:p>
        </p:txBody>
      </p:sp>
      <p:sp>
        <p:nvSpPr>
          <p:cNvPr id="167" name="Google Shape;167;p13"/>
          <p:cNvSpPr txBox="1"/>
          <p:nvPr/>
        </p:nvSpPr>
        <p:spPr>
          <a:xfrm>
            <a:off x="1031404" y="2754975"/>
            <a:ext cx="10708393"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A partir del análisis de la problemática identificada en el restaurante Mr. Homero en relación con la fidelización se evidenció que el restaurante no cuenta </a:t>
            </a:r>
            <a:r>
              <a:rPr lang="es-ES" sz="1800">
                <a:solidFill>
                  <a:srgbClr val="000000"/>
                </a:solidFill>
                <a:latin typeface="Calibri"/>
                <a:ea typeface="Calibri"/>
                <a:cs typeface="Calibri"/>
                <a:sym typeface="Calibri"/>
              </a:rPr>
              <a:t>con </a:t>
            </a:r>
            <a:r>
              <a:rPr lang="es-ES" sz="1800">
                <a:solidFill>
                  <a:schemeClr val="dk1"/>
                </a:solidFill>
                <a:latin typeface="Calibri"/>
                <a:ea typeface="Calibri"/>
                <a:cs typeface="Calibri"/>
                <a:sym typeface="Calibri"/>
              </a:rPr>
              <a:t>métodos efectivos para mantener a sus clientes, problemas al momento de gestionar las ventas, falta de gestión de empleados y del mismo modo se comprobaron dificultades a la hora de administrar el inventario.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Para agilizar los procesos del restaurante se desarrollará un sistema de información que permitirá mejorar la experiencia del cliente a la hora de realizar una compra dándole beneficios con la fidelización como: Descuentos, premios, obsequios, etc. Por otro lado, el restaurante tendrá un mejor rendimiento con respecto a la gestión de ventas agilizando el tiempo y forma en que se toman los pedidos mientras que en el inventario se busca tener un mejor control en la gestión de los productos manteniendo bajo control el stock y de igual forma mejorar la gestión de empleados con programación de turnos y horas trabajadas.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p14"/>
          <p:cNvSpPr/>
          <p:nvPr/>
        </p:nvSpPr>
        <p:spPr>
          <a:xfrm>
            <a:off x="3423628" y="3954050"/>
            <a:ext cx="5344743" cy="3693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t/>
            </a:r>
            <a:endParaRPr b="1" sz="2000">
              <a:solidFill>
                <a:schemeClr val="lt1"/>
              </a:solidFill>
              <a:latin typeface="Work Sans"/>
              <a:ea typeface="Work Sans"/>
              <a:cs typeface="Work Sans"/>
              <a:sym typeface="Work Sans"/>
            </a:endParaRPr>
          </a:p>
        </p:txBody>
      </p:sp>
      <p:sp>
        <p:nvSpPr>
          <p:cNvPr id="173" name="Google Shape;173;p14"/>
          <p:cNvSpPr txBox="1"/>
          <p:nvPr/>
        </p:nvSpPr>
        <p:spPr>
          <a:xfrm>
            <a:off x="2937812" y="2623935"/>
            <a:ext cx="6316500" cy="193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6000">
                <a:solidFill>
                  <a:schemeClr val="lt1"/>
                </a:solidFill>
                <a:latin typeface="Work Sans"/>
                <a:ea typeface="Work Sans"/>
                <a:cs typeface="Work Sans"/>
                <a:sym typeface="Work Sans"/>
              </a:rPr>
              <a:t>Diagramas</a:t>
            </a:r>
            <a:r>
              <a:rPr b="1" lang="es-ES" sz="6000">
                <a:solidFill>
                  <a:schemeClr val="lt1"/>
                </a:solidFill>
                <a:latin typeface="Work Sans"/>
                <a:ea typeface="Work Sans"/>
                <a:cs typeface="Work Sans"/>
                <a:sym typeface="Work Sans"/>
              </a:rPr>
              <a:t> de procesos</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pic>
        <p:nvPicPr>
          <p:cNvPr descr="Diagrama&#10;&#10;Descripción generada automáticamente" id="178" name="Google Shape;178;p15"/>
          <p:cNvPicPr preferRelativeResize="0"/>
          <p:nvPr/>
        </p:nvPicPr>
        <p:blipFill rotWithShape="1">
          <a:blip r:embed="rId4">
            <a:alphaModFix/>
          </a:blip>
          <a:srcRect b="20736" l="-311" r="155" t="-5105"/>
          <a:stretch/>
        </p:blipFill>
        <p:spPr>
          <a:xfrm>
            <a:off x="1127022" y="260416"/>
            <a:ext cx="9937965" cy="616006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pic>
        <p:nvPicPr>
          <p:cNvPr descr="Gráfico, Gráfico de cajas y bigotes&#10;&#10;Descripción generada automáticamente" id="183" name="Google Shape;183;p16"/>
          <p:cNvPicPr preferRelativeResize="0"/>
          <p:nvPr/>
        </p:nvPicPr>
        <p:blipFill rotWithShape="1">
          <a:blip r:embed="rId4">
            <a:alphaModFix/>
          </a:blip>
          <a:srcRect b="16083" l="0" r="277" t="0"/>
          <a:stretch/>
        </p:blipFill>
        <p:spPr>
          <a:xfrm>
            <a:off x="1334599" y="336430"/>
            <a:ext cx="9537200" cy="63140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7" name="Shape 187"/>
        <p:cNvGrpSpPr/>
        <p:nvPr/>
      </p:nvGrpSpPr>
      <p:grpSpPr>
        <a:xfrm>
          <a:off x="0" y="0"/>
          <a:ext cx="0" cy="0"/>
          <a:chOff x="0" y="0"/>
          <a:chExt cx="0" cy="0"/>
        </a:xfrm>
      </p:grpSpPr>
      <p:pic>
        <p:nvPicPr>
          <p:cNvPr descr="Imagen que contiene Diagrama&#10;&#10;Descripción generada automáticamente" id="188" name="Google Shape;188;p17"/>
          <p:cNvPicPr preferRelativeResize="0"/>
          <p:nvPr/>
        </p:nvPicPr>
        <p:blipFill rotWithShape="1">
          <a:blip r:embed="rId4">
            <a:alphaModFix/>
          </a:blip>
          <a:srcRect b="14388" l="0" r="49363" t="0"/>
          <a:stretch/>
        </p:blipFill>
        <p:spPr>
          <a:xfrm>
            <a:off x="1323191" y="3107"/>
            <a:ext cx="8597674" cy="683483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pic>
        <p:nvPicPr>
          <p:cNvPr descr="Diagrama&#10;&#10;Descripción generada automáticamente" id="193" name="Google Shape;193;p18"/>
          <p:cNvPicPr preferRelativeResize="0"/>
          <p:nvPr/>
        </p:nvPicPr>
        <p:blipFill rotWithShape="1">
          <a:blip r:embed="rId4">
            <a:alphaModFix/>
          </a:blip>
          <a:srcRect b="15812" l="0" r="0" t="0"/>
          <a:stretch/>
        </p:blipFill>
        <p:spPr>
          <a:xfrm>
            <a:off x="0" y="186416"/>
            <a:ext cx="12177622" cy="64872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19"/>
          <p:cNvSpPr/>
          <p:nvPr/>
        </p:nvSpPr>
        <p:spPr>
          <a:xfrm>
            <a:off x="3423628" y="3954050"/>
            <a:ext cx="5344743" cy="3693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t/>
            </a:r>
            <a:endParaRPr b="1" sz="2000">
              <a:solidFill>
                <a:schemeClr val="lt1"/>
              </a:solidFill>
              <a:latin typeface="Work Sans"/>
              <a:ea typeface="Work Sans"/>
              <a:cs typeface="Work Sans"/>
              <a:sym typeface="Work Sans"/>
            </a:endParaRPr>
          </a:p>
        </p:txBody>
      </p:sp>
      <p:sp>
        <p:nvSpPr>
          <p:cNvPr id="199" name="Google Shape;199;p19"/>
          <p:cNvSpPr txBox="1"/>
          <p:nvPr/>
        </p:nvSpPr>
        <p:spPr>
          <a:xfrm>
            <a:off x="944550" y="2465783"/>
            <a:ext cx="10302946"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6000">
                <a:solidFill>
                  <a:schemeClr val="lt1"/>
                </a:solidFill>
                <a:latin typeface="Work Sans"/>
                <a:ea typeface="Work Sans"/>
                <a:cs typeface="Work Sans"/>
                <a:sym typeface="Work Sans"/>
              </a:rPr>
              <a:t>Técnicas de recolección de información</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2"/>
          <p:cNvSpPr/>
          <p:nvPr/>
        </p:nvSpPr>
        <p:spPr>
          <a:xfrm>
            <a:off x="3423628" y="3954050"/>
            <a:ext cx="5344743" cy="3693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t/>
            </a:r>
            <a:endParaRPr b="1" sz="2000">
              <a:solidFill>
                <a:schemeClr val="lt1"/>
              </a:solidFill>
              <a:latin typeface="Work Sans"/>
              <a:ea typeface="Work Sans"/>
              <a:cs typeface="Work Sans"/>
              <a:sym typeface="Work Sans"/>
            </a:endParaRPr>
          </a:p>
        </p:txBody>
      </p:sp>
      <p:sp>
        <p:nvSpPr>
          <p:cNvPr id="101" name="Google Shape;101;p2"/>
          <p:cNvSpPr txBox="1"/>
          <p:nvPr/>
        </p:nvSpPr>
        <p:spPr>
          <a:xfrm>
            <a:off x="3293216" y="2623935"/>
            <a:ext cx="5605574"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6000">
                <a:solidFill>
                  <a:schemeClr val="lt1"/>
                </a:solidFill>
                <a:latin typeface="Work Sans"/>
                <a:ea typeface="Work Sans"/>
                <a:cs typeface="Work Sans"/>
                <a:sym typeface="Work Sans"/>
              </a:rPr>
              <a:t>Objetivo General</a:t>
            </a:r>
            <a:endParaRPr b="1" sz="7200" u="none" cap="none" strike="noStrike">
              <a:solidFill>
                <a:schemeClr val="lt1"/>
              </a:solidFill>
              <a:latin typeface="Work Sans"/>
              <a:ea typeface="Work Sans"/>
              <a:cs typeface="Work Sans"/>
              <a:sym typeface="Work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20"/>
          <p:cNvSpPr txBox="1"/>
          <p:nvPr/>
        </p:nvSpPr>
        <p:spPr>
          <a:xfrm>
            <a:off x="871267" y="4408097"/>
            <a:ext cx="607874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u="sng">
                <a:solidFill>
                  <a:schemeClr val="dk1"/>
                </a:solidFill>
                <a:latin typeface="Calibri"/>
                <a:ea typeface="Calibri"/>
                <a:cs typeface="Calibri"/>
                <a:sym typeface="Calibri"/>
                <a:hlinkClick r:id="rId4">
                  <a:extLst>
                    <a:ext uri="{A12FA001-AC4F-418D-AE19-62706E023703}">
                      <ahyp:hlinkClr val="tx"/>
                    </a:ext>
                  </a:extLst>
                </a:hlinkClick>
              </a:rPr>
              <a:t>https://forms.gle/sYDd7YTLUFRNYvzt8</a:t>
            </a:r>
            <a:endParaRPr sz="2800">
              <a:solidFill>
                <a:schemeClr val="dk1"/>
              </a:solidFill>
              <a:latin typeface="Calibri"/>
              <a:ea typeface="Calibri"/>
              <a:cs typeface="Calibri"/>
              <a:sym typeface="Calibri"/>
            </a:endParaRPr>
          </a:p>
        </p:txBody>
      </p:sp>
      <p:sp>
        <p:nvSpPr>
          <p:cNvPr id="205" name="Google Shape;205;p20"/>
          <p:cNvSpPr txBox="1"/>
          <p:nvPr/>
        </p:nvSpPr>
        <p:spPr>
          <a:xfrm>
            <a:off x="871268" y="5040702"/>
            <a:ext cx="570493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u="sng">
                <a:solidFill>
                  <a:schemeClr val="dk1"/>
                </a:solidFill>
                <a:latin typeface="Calibri"/>
                <a:ea typeface="Calibri"/>
                <a:cs typeface="Calibri"/>
                <a:sym typeface="Calibri"/>
                <a:hlinkClick r:id="rId5">
                  <a:extLst>
                    <a:ext uri="{A12FA001-AC4F-418D-AE19-62706E023703}">
                      <ahyp:hlinkClr val="tx"/>
                    </a:ext>
                  </a:extLst>
                </a:hlinkClick>
              </a:rPr>
              <a:t>EscalaDeValoracion.xlsx</a:t>
            </a:r>
            <a:endParaRPr sz="2800">
              <a:solidFill>
                <a:schemeClr val="dk1"/>
              </a:solidFill>
              <a:latin typeface="Calibri"/>
              <a:ea typeface="Calibri"/>
              <a:cs typeface="Calibri"/>
              <a:sym typeface="Calibri"/>
            </a:endParaRPr>
          </a:p>
        </p:txBody>
      </p:sp>
      <p:sp>
        <p:nvSpPr>
          <p:cNvPr id="206" name="Google Shape;206;p20"/>
          <p:cNvSpPr txBox="1"/>
          <p:nvPr/>
        </p:nvSpPr>
        <p:spPr>
          <a:xfrm>
            <a:off x="816084" y="3580251"/>
            <a:ext cx="4736377" cy="57595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8AA00"/>
              </a:buClr>
              <a:buSzPts val="3600"/>
              <a:buFont typeface="Work Sans"/>
              <a:buNone/>
            </a:pPr>
            <a:r>
              <a:rPr b="1" lang="es-ES" sz="3600">
                <a:solidFill>
                  <a:srgbClr val="38AA00"/>
                </a:solidFill>
                <a:latin typeface="Work Sans"/>
                <a:ea typeface="Work Sans"/>
                <a:cs typeface="Work Sans"/>
                <a:sym typeface="Work Sans"/>
              </a:rPr>
              <a:t>Encuesta</a:t>
            </a:r>
            <a:endParaRPr/>
          </a:p>
        </p:txBody>
      </p:sp>
      <p:sp>
        <p:nvSpPr>
          <p:cNvPr id="207" name="Google Shape;207;p20"/>
          <p:cNvSpPr txBox="1"/>
          <p:nvPr/>
        </p:nvSpPr>
        <p:spPr>
          <a:xfrm>
            <a:off x="816084" y="1509911"/>
            <a:ext cx="4736377" cy="46093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8AA00"/>
              </a:buClr>
              <a:buSzPts val="3600"/>
              <a:buFont typeface="Work Sans"/>
              <a:buNone/>
            </a:pPr>
            <a:r>
              <a:rPr b="1" lang="es-ES" sz="3600">
                <a:solidFill>
                  <a:srgbClr val="38AA00"/>
                </a:solidFill>
                <a:latin typeface="Work Sans"/>
                <a:ea typeface="Work Sans"/>
                <a:cs typeface="Work Sans"/>
                <a:sym typeface="Work Sans"/>
              </a:rPr>
              <a:t>Entrevista</a:t>
            </a:r>
            <a:endParaRPr/>
          </a:p>
        </p:txBody>
      </p:sp>
      <p:sp>
        <p:nvSpPr>
          <p:cNvPr id="208" name="Google Shape;208;p20"/>
          <p:cNvSpPr txBox="1"/>
          <p:nvPr/>
        </p:nvSpPr>
        <p:spPr>
          <a:xfrm>
            <a:off x="871268" y="2222739"/>
            <a:ext cx="248440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u="sng">
                <a:solidFill>
                  <a:schemeClr val="dk1"/>
                </a:solidFill>
                <a:latin typeface="Calibri"/>
                <a:ea typeface="Calibri"/>
                <a:cs typeface="Calibri"/>
                <a:sym typeface="Calibri"/>
                <a:hlinkClick r:id="rId6">
                  <a:extLst>
                    <a:ext uri="{A12FA001-AC4F-418D-AE19-62706E023703}">
                      <ahyp:hlinkClr val="tx"/>
                    </a:ext>
                  </a:extLst>
                </a:hlinkClick>
              </a:rPr>
              <a:t>Entrevista.docx</a:t>
            </a:r>
            <a:endParaRPr sz="2800">
              <a:solidFill>
                <a:schemeClr val="dk1"/>
              </a:solidFill>
              <a:latin typeface="Calibri"/>
              <a:ea typeface="Calibri"/>
              <a:cs typeface="Calibri"/>
              <a:sym typeface="Calibri"/>
            </a:endParaRPr>
          </a:p>
        </p:txBody>
      </p:sp>
      <p:sp>
        <p:nvSpPr>
          <p:cNvPr id="209" name="Google Shape;209;p20"/>
          <p:cNvSpPr txBox="1"/>
          <p:nvPr/>
        </p:nvSpPr>
        <p:spPr>
          <a:xfrm>
            <a:off x="828135" y="2740323"/>
            <a:ext cx="1082327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u="sng">
                <a:solidFill>
                  <a:schemeClr val="dk1"/>
                </a:solidFill>
                <a:latin typeface="Calibri"/>
                <a:ea typeface="Calibri"/>
                <a:cs typeface="Calibri"/>
                <a:sym typeface="Calibri"/>
                <a:hlinkClick r:id="rId7">
                  <a:extLst>
                    <a:ext uri="{A12FA001-AC4F-418D-AE19-62706E023703}">
                      <ahyp:hlinkClr val="tx"/>
                    </a:ext>
                  </a:extLst>
                </a:hlinkClick>
              </a:rPr>
              <a:t>Audio</a:t>
            </a:r>
            <a:endParaRPr sz="2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p21"/>
          <p:cNvSpPr/>
          <p:nvPr/>
        </p:nvSpPr>
        <p:spPr>
          <a:xfrm>
            <a:off x="3423628" y="3954050"/>
            <a:ext cx="5344743" cy="3693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t/>
            </a:r>
            <a:endParaRPr b="1" sz="2000">
              <a:solidFill>
                <a:schemeClr val="lt1"/>
              </a:solidFill>
              <a:latin typeface="Work Sans"/>
              <a:ea typeface="Work Sans"/>
              <a:cs typeface="Work Sans"/>
              <a:sym typeface="Work Sans"/>
            </a:endParaRPr>
          </a:p>
        </p:txBody>
      </p:sp>
      <p:sp>
        <p:nvSpPr>
          <p:cNvPr id="215" name="Google Shape;215;p21"/>
          <p:cNvSpPr txBox="1"/>
          <p:nvPr/>
        </p:nvSpPr>
        <p:spPr>
          <a:xfrm>
            <a:off x="2836216" y="2623935"/>
            <a:ext cx="6519606"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6000">
                <a:solidFill>
                  <a:schemeClr val="lt1"/>
                </a:solidFill>
                <a:latin typeface="Work Sans"/>
                <a:ea typeface="Work Sans"/>
                <a:cs typeface="Work Sans"/>
                <a:sym typeface="Work Sans"/>
              </a:rPr>
              <a:t>Historias de usuario</a:t>
            </a:r>
            <a:endParaRPr/>
          </a:p>
        </p:txBody>
      </p:sp>
      <p:cxnSp>
        <p:nvCxnSpPr>
          <p:cNvPr id="216" name="Google Shape;216;p21"/>
          <p:cNvCxnSpPr/>
          <p:nvPr/>
        </p:nvCxnSpPr>
        <p:spPr>
          <a:xfrm>
            <a:off x="5013630" y="3555133"/>
            <a:ext cx="2247544"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graphicFrame>
        <p:nvGraphicFramePr>
          <p:cNvPr id="221" name="Google Shape;221;p22"/>
          <p:cNvGraphicFramePr/>
          <p:nvPr/>
        </p:nvGraphicFramePr>
        <p:xfrm>
          <a:off x="933883" y="643466"/>
          <a:ext cx="3000000" cy="3000000"/>
        </p:xfrm>
        <a:graphic>
          <a:graphicData uri="http://schemas.openxmlformats.org/drawingml/2006/table">
            <a:tbl>
              <a:tblPr bandRow="1" firstRow="1">
                <a:solidFill>
                  <a:srgbClr val="F7F7F7"/>
                </a:solidFill>
                <a:tableStyleId>{005B4A78-4CD1-4124-A77E-9EF1C1FA92A9}</a:tableStyleId>
              </a:tblPr>
              <a:tblGrid>
                <a:gridCol w="1551275"/>
                <a:gridCol w="1651725"/>
                <a:gridCol w="3423650"/>
                <a:gridCol w="3697575"/>
              </a:tblGrid>
              <a:tr h="620225">
                <a:tc>
                  <a:txBody>
                    <a:bodyPr/>
                    <a:lstStyle/>
                    <a:p>
                      <a:pPr indent="0" lvl="0" marL="0" marR="0" rtl="0" algn="l">
                        <a:spcBef>
                          <a:spcPts val="0"/>
                        </a:spcBef>
                        <a:spcAft>
                          <a:spcPts val="0"/>
                        </a:spcAft>
                        <a:buNone/>
                      </a:pPr>
                      <a:r>
                        <a:t/>
                      </a:r>
                      <a:endParaRPr b="1" sz="1200" u="none" cap="none" strike="noStrike">
                        <a:solidFill>
                          <a:schemeClr val="lt1"/>
                        </a:solidFill>
                      </a:endParaRPr>
                    </a:p>
                    <a:p>
                      <a:pPr indent="0" lvl="0" marL="0" marR="0" rtl="0" algn="l">
                        <a:spcBef>
                          <a:spcPts val="0"/>
                        </a:spcBef>
                        <a:spcAft>
                          <a:spcPts val="0"/>
                        </a:spcAft>
                        <a:buNone/>
                      </a:pPr>
                      <a:r>
                        <a:rPr b="1" lang="es-ES" sz="1200" u="none" cap="none" strike="noStrike">
                          <a:solidFill>
                            <a:schemeClr val="lt1"/>
                          </a:solidFill>
                          <a:latin typeface="Calibri"/>
                          <a:ea typeface="Calibri"/>
                          <a:cs typeface="Calibri"/>
                          <a:sym typeface="Calibri"/>
                        </a:rPr>
                        <a:t>CÓDIGO HISTORIA DE USUARIO </a:t>
                      </a:r>
                      <a:endParaRPr/>
                    </a:p>
                  </a:txBody>
                  <a:tcPr marT="98975" marB="98975" marR="98975" marL="989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8AA00"/>
                    </a:solidFill>
                  </a:tcPr>
                </a:tc>
                <a:tc>
                  <a:txBody>
                    <a:bodyPr/>
                    <a:lstStyle/>
                    <a:p>
                      <a:pPr indent="0" lvl="0" marL="0" marR="0" rtl="0" algn="ctr">
                        <a:spcBef>
                          <a:spcPts val="0"/>
                        </a:spcBef>
                        <a:spcAft>
                          <a:spcPts val="0"/>
                        </a:spcAft>
                        <a:buNone/>
                      </a:pPr>
                      <a:r>
                        <a:t/>
                      </a:r>
                      <a:endParaRPr b="1" sz="1200" u="none" cap="none" strike="noStrike">
                        <a:solidFill>
                          <a:schemeClr val="lt1"/>
                        </a:solidFill>
                      </a:endParaRPr>
                    </a:p>
                    <a:p>
                      <a:pPr indent="0" lvl="0" marL="0" marR="0" rtl="0" algn="l">
                        <a:spcBef>
                          <a:spcPts val="0"/>
                        </a:spcBef>
                        <a:spcAft>
                          <a:spcPts val="0"/>
                        </a:spcAft>
                        <a:buNone/>
                      </a:pPr>
                      <a:r>
                        <a:rPr b="1" lang="es-ES" sz="1200" u="none" cap="none" strike="noStrike">
                          <a:solidFill>
                            <a:schemeClr val="lt1"/>
                          </a:solidFill>
                          <a:latin typeface="Calibri"/>
                          <a:ea typeface="Calibri"/>
                          <a:cs typeface="Calibri"/>
                          <a:sym typeface="Calibri"/>
                        </a:rPr>
                        <a:t>CÓDIGO CASO DE USO </a:t>
                      </a:r>
                      <a:endParaRPr/>
                    </a:p>
                  </a:txBody>
                  <a:tcPr marT="98975" marB="98975" marR="98975" marL="989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8AA00"/>
                    </a:solidFill>
                  </a:tcPr>
                </a:tc>
                <a:tc>
                  <a:txBody>
                    <a:bodyPr/>
                    <a:lstStyle/>
                    <a:p>
                      <a:pPr indent="0" lvl="0" marL="0" marR="0" rtl="0" algn="ctr">
                        <a:spcBef>
                          <a:spcPts val="0"/>
                        </a:spcBef>
                        <a:spcAft>
                          <a:spcPts val="0"/>
                        </a:spcAft>
                        <a:buNone/>
                      </a:pPr>
                      <a:r>
                        <a:t/>
                      </a:r>
                      <a:endParaRPr b="1" sz="1200" u="none" cap="none" strike="noStrike">
                        <a:solidFill>
                          <a:schemeClr val="lt1"/>
                        </a:solidFill>
                      </a:endParaRPr>
                    </a:p>
                    <a:p>
                      <a:pPr indent="0" lvl="0" marL="0" marR="0" rtl="0" algn="l">
                        <a:spcBef>
                          <a:spcPts val="0"/>
                        </a:spcBef>
                        <a:spcAft>
                          <a:spcPts val="0"/>
                        </a:spcAft>
                        <a:buNone/>
                      </a:pPr>
                      <a:r>
                        <a:rPr b="1" lang="es-ES" sz="1200" u="none" cap="none" strike="noStrike">
                          <a:solidFill>
                            <a:schemeClr val="lt1"/>
                          </a:solidFill>
                          <a:latin typeface="Calibri"/>
                          <a:ea typeface="Calibri"/>
                          <a:cs typeface="Calibri"/>
                          <a:sym typeface="Calibri"/>
                        </a:rPr>
                        <a:t>HISTORIA DE USUARIO </a:t>
                      </a:r>
                      <a:endParaRPr/>
                    </a:p>
                  </a:txBody>
                  <a:tcPr marT="98975" marB="98975" marR="98975" marL="989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8AA00"/>
                    </a:solidFill>
                  </a:tcPr>
                </a:tc>
                <a:tc>
                  <a:txBody>
                    <a:bodyPr/>
                    <a:lstStyle/>
                    <a:p>
                      <a:pPr indent="0" lvl="0" marL="0" marR="0" rtl="0" algn="ctr">
                        <a:spcBef>
                          <a:spcPts val="0"/>
                        </a:spcBef>
                        <a:spcAft>
                          <a:spcPts val="0"/>
                        </a:spcAft>
                        <a:buNone/>
                      </a:pPr>
                      <a:r>
                        <a:t/>
                      </a:r>
                      <a:endParaRPr b="1" sz="1200" u="none" cap="none" strike="noStrike">
                        <a:solidFill>
                          <a:schemeClr val="lt1"/>
                        </a:solidFill>
                      </a:endParaRPr>
                    </a:p>
                    <a:p>
                      <a:pPr indent="0" lvl="0" marL="0" marR="0" rtl="0" algn="l">
                        <a:spcBef>
                          <a:spcPts val="0"/>
                        </a:spcBef>
                        <a:spcAft>
                          <a:spcPts val="0"/>
                        </a:spcAft>
                        <a:buNone/>
                      </a:pPr>
                      <a:r>
                        <a:rPr b="1" lang="es-ES" sz="1200" u="none" cap="none" strike="noStrike">
                          <a:solidFill>
                            <a:schemeClr val="lt1"/>
                          </a:solidFill>
                          <a:latin typeface="Calibri"/>
                          <a:ea typeface="Calibri"/>
                          <a:cs typeface="Calibri"/>
                          <a:sym typeface="Calibri"/>
                        </a:rPr>
                        <a:t>CRITERIOS DE ACEPTACIÓN  </a:t>
                      </a:r>
                      <a:endParaRPr/>
                    </a:p>
                  </a:txBody>
                  <a:tcPr marT="98975" marB="98975" marR="98975" marL="989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8AA00"/>
                    </a:solidFill>
                  </a:tcPr>
                </a:tc>
              </a:tr>
              <a:tr h="1357025">
                <a:tc>
                  <a:txBody>
                    <a:bodyPr/>
                    <a:lstStyle/>
                    <a:p>
                      <a:pPr indent="0" lvl="0" marL="0" marR="0" rtl="0" algn="l">
                        <a:spcBef>
                          <a:spcPts val="0"/>
                        </a:spcBef>
                        <a:spcAft>
                          <a:spcPts val="0"/>
                        </a:spcAft>
                        <a:buNone/>
                      </a:pPr>
                      <a:r>
                        <a:t/>
                      </a:r>
                      <a:endParaRPr sz="1200" u="none" cap="none" strike="noStrike">
                        <a:solidFill>
                          <a:schemeClr val="dk1"/>
                        </a:solidFill>
                      </a:endParaRPr>
                    </a:p>
                    <a:p>
                      <a:pPr indent="0" lvl="0" marL="0" marR="0" rtl="0" algn="l">
                        <a:spcBef>
                          <a:spcPts val="0"/>
                        </a:spcBef>
                        <a:spcAft>
                          <a:spcPts val="0"/>
                        </a:spcAft>
                        <a:buNone/>
                      </a:pPr>
                      <a:r>
                        <a:rPr lang="es-ES" sz="1200" u="none" cap="none" strike="noStrike">
                          <a:solidFill>
                            <a:schemeClr val="dk1"/>
                          </a:solidFill>
                          <a:latin typeface="Calibri"/>
                          <a:ea typeface="Calibri"/>
                          <a:cs typeface="Calibri"/>
                          <a:sym typeface="Calibri"/>
                        </a:rPr>
                        <a:t>US001 </a:t>
                      </a:r>
                      <a:endParaRPr/>
                    </a:p>
                  </a:txBody>
                  <a:tcPr marT="33000" marB="65975" marR="48100" marL="481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7F7F7"/>
                    </a:solidFill>
                  </a:tcPr>
                </a:tc>
                <a:tc>
                  <a:txBody>
                    <a:bodyPr/>
                    <a:lstStyle/>
                    <a:p>
                      <a:pPr indent="0" lvl="0" marL="0" marR="0" rtl="0" algn="l">
                        <a:spcBef>
                          <a:spcPts val="0"/>
                        </a:spcBef>
                        <a:spcAft>
                          <a:spcPts val="0"/>
                        </a:spcAft>
                        <a:buNone/>
                      </a:pPr>
                      <a:r>
                        <a:t/>
                      </a:r>
                      <a:endParaRPr sz="1200" u="none" cap="none" strike="noStrike">
                        <a:solidFill>
                          <a:schemeClr val="dk1"/>
                        </a:solidFill>
                      </a:endParaRPr>
                    </a:p>
                    <a:p>
                      <a:pPr indent="0" lvl="0" marL="0" marR="0" rtl="0" algn="l">
                        <a:spcBef>
                          <a:spcPts val="0"/>
                        </a:spcBef>
                        <a:spcAft>
                          <a:spcPts val="0"/>
                        </a:spcAft>
                        <a:buNone/>
                      </a:pPr>
                      <a:r>
                        <a:rPr lang="es-ES" sz="1200" u="none" cap="none" strike="noStrike">
                          <a:solidFill>
                            <a:schemeClr val="dk1"/>
                          </a:solidFill>
                          <a:latin typeface="Calibri"/>
                          <a:ea typeface="Calibri"/>
                          <a:cs typeface="Calibri"/>
                          <a:sym typeface="Calibri"/>
                        </a:rPr>
                        <a:t>CU-1 </a:t>
                      </a:r>
                      <a:endParaRPr/>
                    </a:p>
                  </a:txBody>
                  <a:tcPr marT="33000" marB="65975" marR="48100" marL="481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7F7F7"/>
                    </a:solidFill>
                  </a:tcPr>
                </a:tc>
                <a:tc>
                  <a:txBody>
                    <a:bodyPr/>
                    <a:lstStyle/>
                    <a:p>
                      <a:pPr indent="0" lvl="0" marL="0" marR="0" rtl="0" algn="l">
                        <a:spcBef>
                          <a:spcPts val="0"/>
                        </a:spcBef>
                        <a:spcAft>
                          <a:spcPts val="0"/>
                        </a:spcAft>
                        <a:buNone/>
                      </a:pPr>
                      <a:r>
                        <a:t/>
                      </a:r>
                      <a:endParaRPr sz="1200" u="none" cap="none" strike="noStrike">
                        <a:solidFill>
                          <a:schemeClr val="dk1"/>
                        </a:solidFill>
                      </a:endParaRPr>
                    </a:p>
                    <a:p>
                      <a:pPr indent="0" lvl="0" marL="0" marR="0" rtl="0" algn="l">
                        <a:spcBef>
                          <a:spcPts val="0"/>
                        </a:spcBef>
                        <a:spcAft>
                          <a:spcPts val="0"/>
                        </a:spcAft>
                        <a:buNone/>
                      </a:pPr>
                      <a:r>
                        <a:rPr lang="es-ES" sz="1200" u="none" cap="none" strike="noStrike">
                          <a:solidFill>
                            <a:schemeClr val="dk1"/>
                          </a:solidFill>
                          <a:latin typeface="Calibri"/>
                          <a:ea typeface="Calibri"/>
                          <a:cs typeface="Calibri"/>
                          <a:sym typeface="Calibri"/>
                        </a:rPr>
                        <a:t>COMO gerente NECESITO una función para analizar los datos de venta.  </a:t>
                      </a:r>
                      <a:endParaRPr/>
                    </a:p>
                  </a:txBody>
                  <a:tcPr marT="33000" marB="65975" marR="48100" marL="481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7F7F7"/>
                    </a:solidFill>
                  </a:tcPr>
                </a:tc>
                <a:tc>
                  <a:txBody>
                    <a:bodyPr/>
                    <a:lstStyle/>
                    <a:p>
                      <a:pPr indent="0" lvl="0" marL="0" marR="0" rtl="0" algn="l">
                        <a:spcBef>
                          <a:spcPts val="0"/>
                        </a:spcBef>
                        <a:spcAft>
                          <a:spcPts val="0"/>
                        </a:spcAft>
                        <a:buNone/>
                      </a:pPr>
                      <a:r>
                        <a:t/>
                      </a:r>
                      <a:endParaRPr sz="1200" u="none" cap="none" strike="noStrike">
                        <a:solidFill>
                          <a:schemeClr val="dk1"/>
                        </a:solidFill>
                      </a:endParaRPr>
                    </a:p>
                    <a:p>
                      <a:pPr indent="0" lvl="0" marL="0" marR="0" rtl="0" algn="l">
                        <a:spcBef>
                          <a:spcPts val="0"/>
                        </a:spcBef>
                        <a:spcAft>
                          <a:spcPts val="0"/>
                        </a:spcAft>
                        <a:buNone/>
                      </a:pPr>
                      <a:r>
                        <a:rPr lang="es-ES" sz="1200" u="none" cap="none" strike="noStrike">
                          <a:solidFill>
                            <a:schemeClr val="dk1"/>
                          </a:solidFill>
                          <a:latin typeface="Calibri"/>
                          <a:ea typeface="Calibri"/>
                          <a:cs typeface="Calibri"/>
                          <a:sym typeface="Calibri"/>
                        </a:rPr>
                        <a:t>ESCENARIOS: </a:t>
                      </a:r>
                      <a:endParaRPr/>
                    </a:p>
                    <a:p>
                      <a:pPr indent="-342900" lvl="0" marL="342900" marR="0" rtl="0" algn="l">
                        <a:spcBef>
                          <a:spcPts val="0"/>
                        </a:spcBef>
                        <a:spcAft>
                          <a:spcPts val="0"/>
                        </a:spcAft>
                        <a:buClr>
                          <a:schemeClr val="dk1"/>
                        </a:buClr>
                        <a:buSzPts val="1200"/>
                        <a:buFont typeface="Arial"/>
                        <a:buChar char="•"/>
                      </a:pPr>
                      <a:r>
                        <a:rPr lang="es-ES" sz="1200" u="none" cap="none" strike="noStrike">
                          <a:solidFill>
                            <a:schemeClr val="dk1"/>
                          </a:solidFill>
                          <a:latin typeface="Calibri"/>
                          <a:ea typeface="Calibri"/>
                          <a:cs typeface="Calibri"/>
                          <a:sym typeface="Calibri"/>
                        </a:rPr>
                        <a:t>Analizar los datos en un dashboard. </a:t>
                      </a:r>
                      <a:endParaRPr/>
                    </a:p>
                    <a:p>
                      <a:pPr indent="0" lvl="0" marL="0" marR="0" rtl="0" algn="l">
                        <a:spcBef>
                          <a:spcPts val="0"/>
                        </a:spcBef>
                        <a:spcAft>
                          <a:spcPts val="0"/>
                        </a:spcAft>
                        <a:buNone/>
                      </a:pPr>
                      <a:r>
                        <a:rPr lang="es-ES" sz="1200" u="none" cap="none" strike="noStrike">
                          <a:solidFill>
                            <a:schemeClr val="dk1"/>
                          </a:solidFill>
                          <a:latin typeface="Calibri"/>
                          <a:ea typeface="Calibri"/>
                          <a:cs typeface="Calibri"/>
                          <a:sym typeface="Calibri"/>
                        </a:rPr>
                        <a:t>NECESITAMOS: </a:t>
                      </a:r>
                      <a:endParaRPr/>
                    </a:p>
                    <a:p>
                      <a:pPr indent="-342900" lvl="0" marL="342900" marR="0" rtl="0" algn="l">
                        <a:spcBef>
                          <a:spcPts val="0"/>
                        </a:spcBef>
                        <a:spcAft>
                          <a:spcPts val="0"/>
                        </a:spcAft>
                        <a:buClr>
                          <a:schemeClr val="dk1"/>
                        </a:buClr>
                        <a:buSzPts val="1200"/>
                        <a:buFont typeface="Arial"/>
                        <a:buChar char="•"/>
                      </a:pPr>
                      <a:r>
                        <a:rPr lang="es-ES" sz="1200" u="none" cap="none" strike="noStrike">
                          <a:solidFill>
                            <a:schemeClr val="dk1"/>
                          </a:solidFill>
                          <a:latin typeface="Calibri"/>
                          <a:ea typeface="Calibri"/>
                          <a:cs typeface="Calibri"/>
                          <a:sym typeface="Calibri"/>
                        </a:rPr>
                        <a:t>Lista de ventas </a:t>
                      </a:r>
                      <a:endParaRPr/>
                    </a:p>
                    <a:p>
                      <a:pPr indent="-342900" lvl="0" marL="342900" marR="0" rtl="0" algn="l">
                        <a:spcBef>
                          <a:spcPts val="0"/>
                        </a:spcBef>
                        <a:spcAft>
                          <a:spcPts val="0"/>
                        </a:spcAft>
                        <a:buClr>
                          <a:schemeClr val="dk1"/>
                        </a:buClr>
                        <a:buSzPts val="1200"/>
                        <a:buFont typeface="Arial"/>
                        <a:buChar char="•"/>
                      </a:pPr>
                      <a:r>
                        <a:rPr lang="es-ES" sz="1200" u="none" cap="none" strike="noStrike">
                          <a:solidFill>
                            <a:schemeClr val="dk1"/>
                          </a:solidFill>
                          <a:latin typeface="Calibri"/>
                          <a:ea typeface="Calibri"/>
                          <a:cs typeface="Calibri"/>
                          <a:sym typeface="Calibri"/>
                        </a:rPr>
                        <a:t>Lista de productos </a:t>
                      </a:r>
                      <a:endParaRPr/>
                    </a:p>
                    <a:p>
                      <a:pPr indent="-342900" lvl="0" marL="342900" marR="0" rtl="0" algn="l">
                        <a:spcBef>
                          <a:spcPts val="0"/>
                        </a:spcBef>
                        <a:spcAft>
                          <a:spcPts val="0"/>
                        </a:spcAft>
                        <a:buClr>
                          <a:schemeClr val="dk1"/>
                        </a:buClr>
                        <a:buSzPts val="1200"/>
                        <a:buFont typeface="Arial"/>
                        <a:buChar char="•"/>
                      </a:pPr>
                      <a:r>
                        <a:rPr lang="es-ES" sz="1200" u="none" cap="none" strike="noStrike">
                          <a:solidFill>
                            <a:schemeClr val="dk1"/>
                          </a:solidFill>
                          <a:latin typeface="Calibri"/>
                          <a:ea typeface="Calibri"/>
                          <a:cs typeface="Calibri"/>
                          <a:sym typeface="Calibri"/>
                        </a:rPr>
                        <a:t>Graficas de datos de ventas. </a:t>
                      </a:r>
                      <a:endParaRPr/>
                    </a:p>
                  </a:txBody>
                  <a:tcPr marT="33000" marB="65975" marR="48100" marL="481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7F7F7"/>
                    </a:solidFill>
                  </a:tcPr>
                </a:tc>
              </a:tr>
              <a:tr h="1532975">
                <a:tc>
                  <a:txBody>
                    <a:bodyPr/>
                    <a:lstStyle/>
                    <a:p>
                      <a:pPr indent="0" lvl="0" marL="0" marR="0" rtl="0" algn="l">
                        <a:spcBef>
                          <a:spcPts val="0"/>
                        </a:spcBef>
                        <a:spcAft>
                          <a:spcPts val="0"/>
                        </a:spcAft>
                        <a:buNone/>
                      </a:pPr>
                      <a:r>
                        <a:t/>
                      </a:r>
                      <a:endParaRPr sz="1200" u="none" cap="none" strike="noStrike">
                        <a:solidFill>
                          <a:schemeClr val="dk1"/>
                        </a:solidFill>
                      </a:endParaRPr>
                    </a:p>
                    <a:p>
                      <a:pPr indent="0" lvl="0" marL="0" marR="0" rtl="0" algn="l">
                        <a:spcBef>
                          <a:spcPts val="0"/>
                        </a:spcBef>
                        <a:spcAft>
                          <a:spcPts val="0"/>
                        </a:spcAft>
                        <a:buNone/>
                      </a:pPr>
                      <a:r>
                        <a:rPr lang="es-ES" sz="1200" u="none" cap="none" strike="noStrike">
                          <a:solidFill>
                            <a:schemeClr val="dk1"/>
                          </a:solidFill>
                          <a:latin typeface="Calibri"/>
                          <a:ea typeface="Calibri"/>
                          <a:cs typeface="Calibri"/>
                          <a:sym typeface="Calibri"/>
                        </a:rPr>
                        <a:t>US002 </a:t>
                      </a:r>
                      <a:endParaRPr/>
                    </a:p>
                  </a:txBody>
                  <a:tcPr marT="33000" marB="65975" marR="48100" marL="481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200" u="none" cap="none" strike="noStrike">
                        <a:solidFill>
                          <a:schemeClr val="dk1"/>
                        </a:solidFill>
                      </a:endParaRPr>
                    </a:p>
                    <a:p>
                      <a:pPr indent="0" lvl="0" marL="0" marR="0" rtl="0" algn="l">
                        <a:spcBef>
                          <a:spcPts val="0"/>
                        </a:spcBef>
                        <a:spcAft>
                          <a:spcPts val="0"/>
                        </a:spcAft>
                        <a:buNone/>
                      </a:pPr>
                      <a:r>
                        <a:rPr lang="es-ES" sz="1200" u="none" cap="none" strike="noStrike">
                          <a:solidFill>
                            <a:schemeClr val="dk1"/>
                          </a:solidFill>
                          <a:latin typeface="Calibri"/>
                          <a:ea typeface="Calibri"/>
                          <a:cs typeface="Calibri"/>
                          <a:sym typeface="Calibri"/>
                        </a:rPr>
                        <a:t>CU-2 </a:t>
                      </a:r>
                      <a:endParaRPr/>
                    </a:p>
                  </a:txBody>
                  <a:tcPr marT="33000" marB="65975" marR="48100" marL="481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200" u="none" cap="none" strike="noStrike">
                        <a:solidFill>
                          <a:schemeClr val="dk1"/>
                        </a:solidFill>
                      </a:endParaRPr>
                    </a:p>
                    <a:p>
                      <a:pPr indent="0" lvl="0" marL="0" marR="0" rtl="0" algn="l">
                        <a:spcBef>
                          <a:spcPts val="0"/>
                        </a:spcBef>
                        <a:spcAft>
                          <a:spcPts val="0"/>
                        </a:spcAft>
                        <a:buNone/>
                      </a:pPr>
                      <a:r>
                        <a:rPr lang="es-ES" sz="1200" u="none" cap="none" strike="noStrike">
                          <a:solidFill>
                            <a:schemeClr val="dk1"/>
                          </a:solidFill>
                          <a:latin typeface="Calibri"/>
                          <a:ea typeface="Calibri"/>
                          <a:cs typeface="Calibri"/>
                          <a:sym typeface="Calibri"/>
                        </a:rPr>
                        <a:t>COMO gerente NECESITO una función para gestionar las ventas. </a:t>
                      </a:r>
                      <a:endParaRPr/>
                    </a:p>
                  </a:txBody>
                  <a:tcPr marT="33000" marB="65975" marR="48100" marL="481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sz="1200" u="none" cap="none" strike="noStrike">
                        <a:solidFill>
                          <a:schemeClr val="dk1"/>
                        </a:solidFill>
                      </a:endParaRPr>
                    </a:p>
                    <a:p>
                      <a:pPr indent="0" lvl="0" marL="0" marR="0" rtl="0" algn="l">
                        <a:spcBef>
                          <a:spcPts val="0"/>
                        </a:spcBef>
                        <a:spcAft>
                          <a:spcPts val="0"/>
                        </a:spcAft>
                        <a:buNone/>
                      </a:pPr>
                      <a:r>
                        <a:rPr lang="es-ES" sz="1200" u="none" cap="none" strike="noStrike">
                          <a:solidFill>
                            <a:schemeClr val="dk1"/>
                          </a:solidFill>
                          <a:latin typeface="Calibri"/>
                          <a:ea typeface="Calibri"/>
                          <a:cs typeface="Calibri"/>
                          <a:sym typeface="Calibri"/>
                        </a:rPr>
                        <a:t>ESCENARIOS: </a:t>
                      </a:r>
                      <a:endParaRPr/>
                    </a:p>
                    <a:p>
                      <a:pPr indent="-342900" lvl="0" marL="342900" marR="0" rtl="0" algn="l">
                        <a:spcBef>
                          <a:spcPts val="0"/>
                        </a:spcBef>
                        <a:spcAft>
                          <a:spcPts val="0"/>
                        </a:spcAft>
                        <a:buClr>
                          <a:schemeClr val="dk1"/>
                        </a:buClr>
                        <a:buSzPts val="1200"/>
                        <a:buFont typeface="Arial"/>
                        <a:buChar char="•"/>
                      </a:pPr>
                      <a:r>
                        <a:rPr lang="es-ES" sz="1200" u="none" cap="none" strike="noStrike">
                          <a:solidFill>
                            <a:schemeClr val="dk1"/>
                          </a:solidFill>
                          <a:latin typeface="Calibri"/>
                          <a:ea typeface="Calibri"/>
                          <a:cs typeface="Calibri"/>
                          <a:sym typeface="Calibri"/>
                        </a:rPr>
                        <a:t>Actualizar información de ventas existentes </a:t>
                      </a:r>
                      <a:endParaRPr/>
                    </a:p>
                    <a:p>
                      <a:pPr indent="-342900" lvl="0" marL="342900" marR="0" rtl="0" algn="l">
                        <a:spcBef>
                          <a:spcPts val="0"/>
                        </a:spcBef>
                        <a:spcAft>
                          <a:spcPts val="0"/>
                        </a:spcAft>
                        <a:buClr>
                          <a:schemeClr val="dk1"/>
                        </a:buClr>
                        <a:buSzPts val="1200"/>
                        <a:buFont typeface="Arial"/>
                        <a:buChar char="•"/>
                      </a:pPr>
                      <a:r>
                        <a:rPr lang="es-ES" sz="1200" u="none" cap="none" strike="noStrike">
                          <a:solidFill>
                            <a:schemeClr val="dk1"/>
                          </a:solidFill>
                          <a:latin typeface="Calibri"/>
                          <a:ea typeface="Calibri"/>
                          <a:cs typeface="Calibri"/>
                          <a:sym typeface="Calibri"/>
                        </a:rPr>
                        <a:t>Eliminar ventas registradas </a:t>
                      </a:r>
                      <a:endParaRPr/>
                    </a:p>
                    <a:p>
                      <a:pPr indent="0" lvl="0" marL="0" marR="0" rtl="0" algn="l">
                        <a:spcBef>
                          <a:spcPts val="0"/>
                        </a:spcBef>
                        <a:spcAft>
                          <a:spcPts val="0"/>
                        </a:spcAft>
                        <a:buNone/>
                      </a:pPr>
                      <a:r>
                        <a:rPr lang="es-ES" sz="1200" u="none" cap="none" strike="noStrike">
                          <a:solidFill>
                            <a:schemeClr val="dk1"/>
                          </a:solidFill>
                          <a:latin typeface="Calibri"/>
                          <a:ea typeface="Calibri"/>
                          <a:cs typeface="Calibri"/>
                          <a:sym typeface="Calibri"/>
                        </a:rPr>
                        <a:t>NECESITAMOS:</a:t>
                      </a:r>
                      <a:endParaRPr/>
                    </a:p>
                    <a:p>
                      <a:pPr indent="-342900" lvl="0" marL="342900" marR="0" rtl="0" algn="l">
                        <a:spcBef>
                          <a:spcPts val="0"/>
                        </a:spcBef>
                        <a:spcAft>
                          <a:spcPts val="0"/>
                        </a:spcAft>
                        <a:buClr>
                          <a:schemeClr val="dk1"/>
                        </a:buClr>
                        <a:buSzPts val="1200"/>
                        <a:buFont typeface="Arial"/>
                        <a:buChar char="•"/>
                      </a:pPr>
                      <a:r>
                        <a:rPr lang="es-ES" sz="1200" u="none" cap="none" strike="noStrike">
                          <a:solidFill>
                            <a:schemeClr val="dk1"/>
                          </a:solidFill>
                          <a:latin typeface="Calibri"/>
                          <a:ea typeface="Calibri"/>
                          <a:cs typeface="Calibri"/>
                          <a:sym typeface="Calibri"/>
                        </a:rPr>
                        <a:t>Lista de ventas. </a:t>
                      </a:r>
                      <a:endParaRPr/>
                    </a:p>
                    <a:p>
                      <a:pPr indent="-342900" lvl="0" marL="342900" marR="0" rtl="0" algn="l">
                        <a:spcBef>
                          <a:spcPts val="0"/>
                        </a:spcBef>
                        <a:spcAft>
                          <a:spcPts val="0"/>
                        </a:spcAft>
                        <a:buClr>
                          <a:schemeClr val="dk1"/>
                        </a:buClr>
                        <a:buSzPts val="1200"/>
                        <a:buFont typeface="Arial"/>
                        <a:buChar char="•"/>
                      </a:pPr>
                      <a:r>
                        <a:rPr lang="es-ES" sz="1200" u="none" cap="none" strike="noStrike">
                          <a:solidFill>
                            <a:schemeClr val="dk1"/>
                          </a:solidFill>
                          <a:latin typeface="Calibri"/>
                          <a:ea typeface="Calibri"/>
                          <a:cs typeface="Calibri"/>
                          <a:sym typeface="Calibri"/>
                        </a:rPr>
                        <a:t>Lista de productos. </a:t>
                      </a:r>
                      <a:endParaRPr/>
                    </a:p>
                    <a:p>
                      <a:pPr indent="-342900" lvl="0" marL="342900" marR="0" rtl="0" algn="l">
                        <a:spcBef>
                          <a:spcPts val="0"/>
                        </a:spcBef>
                        <a:spcAft>
                          <a:spcPts val="0"/>
                        </a:spcAft>
                        <a:buClr>
                          <a:schemeClr val="dk1"/>
                        </a:buClr>
                        <a:buSzPts val="1200"/>
                        <a:buFont typeface="Arial"/>
                        <a:buChar char="•"/>
                      </a:pPr>
                      <a:r>
                        <a:rPr lang="es-ES" sz="1200" u="none" cap="none" strike="noStrike">
                          <a:solidFill>
                            <a:schemeClr val="dk1"/>
                          </a:solidFill>
                          <a:latin typeface="Calibri"/>
                          <a:ea typeface="Calibri"/>
                          <a:cs typeface="Calibri"/>
                          <a:sym typeface="Calibri"/>
                        </a:rPr>
                        <a:t>Lista de precios </a:t>
                      </a:r>
                      <a:endParaRPr/>
                    </a:p>
                  </a:txBody>
                  <a:tcPr marT="33000" marB="65975" marR="48100" marL="481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2060825">
                <a:tc>
                  <a:txBody>
                    <a:bodyPr/>
                    <a:lstStyle/>
                    <a:p>
                      <a:pPr indent="0" lvl="0" marL="0" marR="0" rtl="0" algn="l">
                        <a:spcBef>
                          <a:spcPts val="0"/>
                        </a:spcBef>
                        <a:spcAft>
                          <a:spcPts val="0"/>
                        </a:spcAft>
                        <a:buNone/>
                      </a:pPr>
                      <a:r>
                        <a:t/>
                      </a:r>
                      <a:endParaRPr sz="1200" u="none" cap="none" strike="noStrike">
                        <a:solidFill>
                          <a:schemeClr val="dk1"/>
                        </a:solidFill>
                      </a:endParaRPr>
                    </a:p>
                    <a:p>
                      <a:pPr indent="0" lvl="0" marL="0" marR="0" rtl="0" algn="l">
                        <a:spcBef>
                          <a:spcPts val="0"/>
                        </a:spcBef>
                        <a:spcAft>
                          <a:spcPts val="0"/>
                        </a:spcAft>
                        <a:buNone/>
                      </a:pPr>
                      <a:r>
                        <a:rPr lang="es-ES" sz="1200" u="none" cap="none" strike="noStrike">
                          <a:solidFill>
                            <a:schemeClr val="dk1"/>
                          </a:solidFill>
                          <a:latin typeface="Calibri"/>
                          <a:ea typeface="Calibri"/>
                          <a:cs typeface="Calibri"/>
                          <a:sym typeface="Calibri"/>
                        </a:rPr>
                        <a:t>US003 </a:t>
                      </a:r>
                      <a:endParaRPr/>
                    </a:p>
                  </a:txBody>
                  <a:tcPr marT="33000" marB="65975" marR="48100" marL="481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7F7F7F"/>
                      </a:solidFill>
                      <a:prstDash val="solid"/>
                      <a:round/>
                      <a:headEnd len="sm" w="sm" type="none"/>
                      <a:tailEnd len="sm" w="sm" type="none"/>
                    </a:lnB>
                    <a:solidFill>
                      <a:srgbClr val="F7F7F7"/>
                    </a:solidFill>
                  </a:tcPr>
                </a:tc>
                <a:tc>
                  <a:txBody>
                    <a:bodyPr/>
                    <a:lstStyle/>
                    <a:p>
                      <a:pPr indent="0" lvl="0" marL="0" marR="0" rtl="0" algn="l">
                        <a:spcBef>
                          <a:spcPts val="0"/>
                        </a:spcBef>
                        <a:spcAft>
                          <a:spcPts val="0"/>
                        </a:spcAft>
                        <a:buNone/>
                      </a:pPr>
                      <a:r>
                        <a:t/>
                      </a:r>
                      <a:endParaRPr sz="1200" u="none" cap="none" strike="noStrike">
                        <a:solidFill>
                          <a:schemeClr val="dk1"/>
                        </a:solidFill>
                      </a:endParaRPr>
                    </a:p>
                    <a:p>
                      <a:pPr indent="0" lvl="0" marL="0" marR="0" rtl="0" algn="l">
                        <a:spcBef>
                          <a:spcPts val="0"/>
                        </a:spcBef>
                        <a:spcAft>
                          <a:spcPts val="0"/>
                        </a:spcAft>
                        <a:buNone/>
                      </a:pPr>
                      <a:r>
                        <a:rPr lang="es-ES" sz="1200" u="none" cap="none" strike="noStrike">
                          <a:solidFill>
                            <a:schemeClr val="dk1"/>
                          </a:solidFill>
                          <a:latin typeface="Calibri"/>
                          <a:ea typeface="Calibri"/>
                          <a:cs typeface="Calibri"/>
                          <a:sym typeface="Calibri"/>
                        </a:rPr>
                        <a:t>CU-3 </a:t>
                      </a:r>
                      <a:endParaRPr/>
                    </a:p>
                  </a:txBody>
                  <a:tcPr marT="33000" marB="65975" marR="48100" marL="481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7F7F7F"/>
                      </a:solidFill>
                      <a:prstDash val="solid"/>
                      <a:round/>
                      <a:headEnd len="sm" w="sm" type="none"/>
                      <a:tailEnd len="sm" w="sm" type="none"/>
                    </a:lnB>
                    <a:solidFill>
                      <a:srgbClr val="F7F7F7"/>
                    </a:solidFill>
                  </a:tcPr>
                </a:tc>
                <a:tc>
                  <a:txBody>
                    <a:bodyPr/>
                    <a:lstStyle/>
                    <a:p>
                      <a:pPr indent="0" lvl="0" marL="0" marR="0" rtl="0" algn="l">
                        <a:spcBef>
                          <a:spcPts val="0"/>
                        </a:spcBef>
                        <a:spcAft>
                          <a:spcPts val="0"/>
                        </a:spcAft>
                        <a:buNone/>
                      </a:pPr>
                      <a:r>
                        <a:t/>
                      </a:r>
                      <a:endParaRPr sz="1200" u="none" cap="none" strike="noStrike">
                        <a:solidFill>
                          <a:schemeClr val="dk1"/>
                        </a:solidFill>
                      </a:endParaRPr>
                    </a:p>
                    <a:p>
                      <a:pPr indent="0" lvl="0" marL="0" marR="0" rtl="0" algn="l">
                        <a:spcBef>
                          <a:spcPts val="0"/>
                        </a:spcBef>
                        <a:spcAft>
                          <a:spcPts val="0"/>
                        </a:spcAft>
                        <a:buClr>
                          <a:schemeClr val="dk1"/>
                        </a:buClr>
                        <a:buSzPts val="1200"/>
                        <a:buFont typeface="Calibri"/>
                        <a:buNone/>
                      </a:pPr>
                      <a:r>
                        <a:rPr b="0" i="0" lang="es-ES" sz="1200" u="none" cap="none" strike="noStrike">
                          <a:solidFill>
                            <a:schemeClr val="dk1"/>
                          </a:solidFill>
                        </a:rPr>
                        <a:t>COMO usuario NECESITO una función para ver mi historial de compras. </a:t>
                      </a:r>
                      <a:endParaRPr sz="1800" u="none" cap="none" strike="noStrike"/>
                    </a:p>
                  </a:txBody>
                  <a:tcPr marT="33000" marB="65975" marR="48100" marL="481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7F7F7F"/>
                      </a:solidFill>
                      <a:prstDash val="solid"/>
                      <a:round/>
                      <a:headEnd len="sm" w="sm" type="none"/>
                      <a:tailEnd len="sm" w="sm" type="none"/>
                    </a:lnB>
                    <a:solidFill>
                      <a:srgbClr val="F7F7F7"/>
                    </a:solidFill>
                  </a:tcPr>
                </a:tc>
                <a:tc>
                  <a:txBody>
                    <a:bodyPr/>
                    <a:lstStyle/>
                    <a:p>
                      <a:pPr indent="0" lvl="0" marL="0" marR="0" rtl="0" algn="l">
                        <a:spcBef>
                          <a:spcPts val="0"/>
                        </a:spcBef>
                        <a:spcAft>
                          <a:spcPts val="0"/>
                        </a:spcAft>
                        <a:buNone/>
                      </a:pPr>
                      <a:r>
                        <a:t/>
                      </a:r>
                      <a:endParaRPr b="0" i="0" sz="1200" u="none" cap="none" strike="noStrike">
                        <a:solidFill>
                          <a:schemeClr val="dk1"/>
                        </a:solidFill>
                      </a:endParaRPr>
                    </a:p>
                    <a:p>
                      <a:pPr indent="0" lvl="0" marL="0" marR="0" rtl="0" algn="l">
                        <a:spcBef>
                          <a:spcPts val="0"/>
                        </a:spcBef>
                        <a:spcAft>
                          <a:spcPts val="0"/>
                        </a:spcAft>
                        <a:buClr>
                          <a:schemeClr val="dk1"/>
                        </a:buClr>
                        <a:buSzPts val="1200"/>
                        <a:buFont typeface="Calibri"/>
                        <a:buNone/>
                      </a:pPr>
                      <a:r>
                        <a:rPr b="0" i="0" lang="es-ES" sz="1200" u="none" cap="none" strike="noStrike">
                          <a:solidFill>
                            <a:schemeClr val="dk1"/>
                          </a:solidFill>
                        </a:rPr>
                        <a:t>ESCENARIOS: </a:t>
                      </a:r>
                      <a:endParaRPr sz="1800" u="none" cap="none" strike="noStrike"/>
                    </a:p>
                    <a:p>
                      <a:pPr indent="-171450" lvl="0" marL="171450" marR="0" rtl="0" algn="l">
                        <a:lnSpc>
                          <a:spcPct val="100000"/>
                        </a:lnSpc>
                        <a:spcBef>
                          <a:spcPts val="0"/>
                        </a:spcBef>
                        <a:spcAft>
                          <a:spcPts val="0"/>
                        </a:spcAft>
                        <a:buClr>
                          <a:schemeClr val="dk1"/>
                        </a:buClr>
                        <a:buSzPts val="1200"/>
                        <a:buFont typeface="Arial"/>
                        <a:buChar char="•"/>
                      </a:pPr>
                      <a:r>
                        <a:rPr b="0" i="0" lang="es-ES" sz="1200" u="none" cap="none" strike="noStrike">
                          <a:solidFill>
                            <a:schemeClr val="dk1"/>
                          </a:solidFill>
                        </a:rPr>
                        <a:t>Acceso al historial de compras </a:t>
                      </a:r>
                      <a:endParaRPr sz="1800" u="none" cap="none" strike="noStrike"/>
                    </a:p>
                    <a:p>
                      <a:pPr indent="0" lvl="0" marL="0" marR="0" rtl="0" algn="l">
                        <a:lnSpc>
                          <a:spcPct val="100000"/>
                        </a:lnSpc>
                        <a:spcBef>
                          <a:spcPts val="0"/>
                        </a:spcBef>
                        <a:spcAft>
                          <a:spcPts val="0"/>
                        </a:spcAft>
                        <a:buClr>
                          <a:schemeClr val="dk1"/>
                        </a:buClr>
                        <a:buSzPts val="1200"/>
                        <a:buFont typeface="Calibri"/>
                        <a:buNone/>
                      </a:pPr>
                      <a:r>
                        <a:rPr b="0" i="0" lang="es-ES" sz="1200" u="none" cap="none" strike="noStrike">
                          <a:solidFill>
                            <a:schemeClr val="dk1"/>
                          </a:solidFill>
                        </a:rPr>
                        <a:t>NECESITAMOS: </a:t>
                      </a:r>
                      <a:endParaRPr sz="1800" u="none" cap="none" strike="noStrike"/>
                    </a:p>
                    <a:p>
                      <a:pPr indent="-171450" lvl="0" marL="171450" marR="0" rtl="0" algn="l">
                        <a:spcBef>
                          <a:spcPts val="0"/>
                        </a:spcBef>
                        <a:spcAft>
                          <a:spcPts val="0"/>
                        </a:spcAft>
                        <a:buClr>
                          <a:schemeClr val="dk1"/>
                        </a:buClr>
                        <a:buSzPts val="1200"/>
                        <a:buFont typeface="Arial"/>
                        <a:buChar char="•"/>
                      </a:pPr>
                      <a:r>
                        <a:rPr b="0" i="0" lang="es-ES" sz="1200" u="none" cap="none" strike="noStrike">
                          <a:solidFill>
                            <a:schemeClr val="dk1"/>
                          </a:solidFill>
                        </a:rPr>
                        <a:t>Historial de compras </a:t>
                      </a:r>
                      <a:endParaRPr sz="1800" u="none" cap="none" strike="noStrike"/>
                    </a:p>
                  </a:txBody>
                  <a:tcPr marT="33000" marB="65975" marR="48100" marL="481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7F7F7F"/>
                      </a:solidFill>
                      <a:prstDash val="solid"/>
                      <a:round/>
                      <a:headEnd len="sm" w="sm" type="none"/>
                      <a:tailEnd len="sm" w="sm" type="none"/>
                    </a:lnB>
                    <a:solidFill>
                      <a:srgbClr val="F7F7F7"/>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5" name="Shape 225"/>
        <p:cNvGrpSpPr/>
        <p:nvPr/>
      </p:nvGrpSpPr>
      <p:grpSpPr>
        <a:xfrm>
          <a:off x="0" y="0"/>
          <a:ext cx="0" cy="0"/>
          <a:chOff x="0" y="0"/>
          <a:chExt cx="0" cy="0"/>
        </a:xfrm>
      </p:grpSpPr>
      <p:graphicFrame>
        <p:nvGraphicFramePr>
          <p:cNvPr id="226" name="Google Shape;226;p23"/>
          <p:cNvGraphicFramePr/>
          <p:nvPr/>
        </p:nvGraphicFramePr>
        <p:xfrm>
          <a:off x="948905" y="891396"/>
          <a:ext cx="3000000" cy="3000000"/>
        </p:xfrm>
        <a:graphic>
          <a:graphicData uri="http://schemas.openxmlformats.org/drawingml/2006/table">
            <a:tbl>
              <a:tblPr bandRow="1">
                <a:noFill/>
                <a:tableStyleId>{005B4A78-4CD1-4124-A77E-9EF1C1FA92A9}</a:tableStyleId>
              </a:tblPr>
              <a:tblGrid>
                <a:gridCol w="1462125"/>
                <a:gridCol w="1561825"/>
                <a:gridCol w="3444875"/>
                <a:gridCol w="3843625"/>
              </a:tblGrid>
              <a:tr h="1582275">
                <a:tc>
                  <a:txBody>
                    <a:bodyPr/>
                    <a:lstStyle/>
                    <a:p>
                      <a:pPr indent="0" lvl="0" marL="0" marR="0" rtl="0" algn="l">
                        <a:spcBef>
                          <a:spcPts val="0"/>
                        </a:spcBef>
                        <a:spcAft>
                          <a:spcPts val="0"/>
                        </a:spcAft>
                        <a:buNone/>
                      </a:pPr>
                      <a:r>
                        <a:t/>
                      </a:r>
                      <a:endParaRPr sz="1800" u="none" cap="none" strike="noStrike"/>
                    </a:p>
                    <a:p>
                      <a:pPr indent="0" lvl="0" marL="0" marR="0" rtl="0" algn="l">
                        <a:spcBef>
                          <a:spcPts val="0"/>
                        </a:spcBef>
                        <a:spcAft>
                          <a:spcPts val="0"/>
                        </a:spcAft>
                        <a:buNone/>
                      </a:pPr>
                      <a:r>
                        <a:rPr b="0" i="0" lang="es-ES" sz="1100" u="none" cap="none" strike="noStrike">
                          <a:latin typeface="Calibri"/>
                          <a:ea typeface="Calibri"/>
                          <a:cs typeface="Calibri"/>
                          <a:sym typeface="Calibri"/>
                        </a:rPr>
                        <a:t>US004 </a:t>
                      </a:r>
                      <a:endParaRPr b="0" i="0" sz="1800" u="none" cap="none" strike="noStrike">
                        <a:latin typeface="Calibri"/>
                        <a:ea typeface="Calibri"/>
                        <a:cs typeface="Calibri"/>
                        <a:sym typeface="Calibri"/>
                      </a:endParaRPr>
                    </a:p>
                  </a:txBody>
                  <a:tcPr marT="45725" marB="4572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l">
                        <a:spcBef>
                          <a:spcPts val="0"/>
                        </a:spcBef>
                        <a:spcAft>
                          <a:spcPts val="0"/>
                        </a:spcAft>
                        <a:buNone/>
                      </a:pPr>
                      <a:r>
                        <a:rPr b="0" i="0" lang="es-ES" sz="1100" u="none" cap="none" strike="noStrike">
                          <a:latin typeface="Calibri"/>
                          <a:ea typeface="Calibri"/>
                          <a:cs typeface="Calibri"/>
                          <a:sym typeface="Calibri"/>
                        </a:rPr>
                        <a:t>CU-4 </a:t>
                      </a:r>
                      <a:endParaRPr b="0" i="0" sz="1800" u="none" cap="none" strike="noStrike">
                        <a:latin typeface="Calibri"/>
                        <a:ea typeface="Calibri"/>
                        <a:cs typeface="Calibri"/>
                        <a:sym typeface="Calibri"/>
                      </a:endParaRPr>
                    </a:p>
                  </a:txBody>
                  <a:tcPr marT="45725" marB="4572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100"/>
                        <a:buFont typeface="Calibri"/>
                        <a:buNone/>
                      </a:pPr>
                      <a:r>
                        <a:t/>
                      </a:r>
                      <a:endParaRPr b="0" i="0" sz="1100" u="none" cap="none" strike="noStrike">
                        <a:solidFill>
                          <a:srgbClr val="000000"/>
                        </a:solidFill>
                        <a:latin typeface="Calibri"/>
                        <a:ea typeface="Calibri"/>
                        <a:cs typeface="Calibri"/>
                        <a:sym typeface="Calibri"/>
                      </a:endParaRPr>
                    </a:p>
                    <a:p>
                      <a:pPr indent="0" lvl="0" marL="0" marR="0" rtl="0" algn="l">
                        <a:spcBef>
                          <a:spcPts val="0"/>
                        </a:spcBef>
                        <a:spcAft>
                          <a:spcPts val="0"/>
                        </a:spcAft>
                        <a:buClr>
                          <a:srgbClr val="000000"/>
                        </a:buClr>
                        <a:buSzPts val="1100"/>
                        <a:buFont typeface="Calibri"/>
                        <a:buNone/>
                      </a:pPr>
                      <a:r>
                        <a:rPr b="0" i="0" lang="es-ES" sz="1100" u="none" cap="none" strike="noStrike">
                          <a:solidFill>
                            <a:srgbClr val="000000"/>
                          </a:solidFill>
                          <a:latin typeface="Calibri"/>
                          <a:ea typeface="Calibri"/>
                          <a:cs typeface="Calibri"/>
                          <a:sym typeface="Calibri"/>
                        </a:rPr>
                        <a:t>COMO usuario NECESITO una función para gestionar los clientes.</a:t>
                      </a:r>
                      <a:endParaRPr sz="1800" u="none" cap="none" strike="noStrike"/>
                    </a:p>
                  </a:txBody>
                  <a:tcPr marT="45725" marB="4572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l">
                        <a:spcBef>
                          <a:spcPts val="0"/>
                        </a:spcBef>
                        <a:spcAft>
                          <a:spcPts val="0"/>
                        </a:spcAft>
                        <a:buNone/>
                      </a:pPr>
                      <a:r>
                        <a:rPr b="0" i="0" lang="es-ES" sz="1100" u="none" cap="none" strike="noStrike">
                          <a:latin typeface="Calibri"/>
                          <a:ea typeface="Calibri"/>
                          <a:cs typeface="Calibri"/>
                          <a:sym typeface="Calibri"/>
                        </a:rPr>
                        <a:t> ESCENARIOS: </a:t>
                      </a:r>
                      <a:endParaRPr b="0" i="0" sz="1800" u="none" cap="none" strike="noStrike">
                        <a:latin typeface="Calibri"/>
                        <a:ea typeface="Calibri"/>
                        <a:cs typeface="Calibri"/>
                        <a:sym typeface="Calibri"/>
                      </a:endParaRPr>
                    </a:p>
                    <a:p>
                      <a:pPr indent="-69850" lvl="0" marL="0" marR="0" rtl="0" algn="l">
                        <a:lnSpc>
                          <a:spcPct val="100000"/>
                        </a:lnSpc>
                        <a:spcBef>
                          <a:spcPts val="0"/>
                        </a:spcBef>
                        <a:spcAft>
                          <a:spcPts val="0"/>
                        </a:spcAft>
                        <a:buClr>
                          <a:schemeClr val="dk1"/>
                        </a:buClr>
                        <a:buSzPts val="1100"/>
                        <a:buFont typeface="Arial"/>
                        <a:buChar char="•"/>
                      </a:pPr>
                      <a:r>
                        <a:rPr b="0" i="0" lang="es-ES" sz="1100" u="none" cap="none" strike="noStrike"/>
                        <a:t>           Calificación de 1-5. </a:t>
                      </a:r>
                      <a:endParaRPr/>
                    </a:p>
                    <a:p>
                      <a:pPr indent="-69850" lvl="0" marL="0" marR="0" rtl="0" algn="l">
                        <a:lnSpc>
                          <a:spcPct val="100000"/>
                        </a:lnSpc>
                        <a:spcBef>
                          <a:spcPts val="0"/>
                        </a:spcBef>
                        <a:spcAft>
                          <a:spcPts val="0"/>
                        </a:spcAft>
                        <a:buClr>
                          <a:schemeClr val="dk1"/>
                        </a:buClr>
                        <a:buSzPts val="1100"/>
                        <a:buFont typeface="Arial"/>
                        <a:buChar char="•"/>
                      </a:pPr>
                      <a:r>
                        <a:rPr b="0" i="0" lang="es-ES" sz="1100" u="none" cap="none" strike="noStrike"/>
                        <a:t>           Campo para poner la reseña en texto. </a:t>
                      </a:r>
                      <a:endParaRPr sz="1800" u="none" cap="none" strike="noStrike"/>
                    </a:p>
                    <a:p>
                      <a:pPr indent="-69850" lvl="0" marL="0" marR="0" rtl="0" algn="l">
                        <a:lnSpc>
                          <a:spcPct val="100000"/>
                        </a:lnSpc>
                        <a:spcBef>
                          <a:spcPts val="0"/>
                        </a:spcBef>
                        <a:spcAft>
                          <a:spcPts val="0"/>
                        </a:spcAft>
                        <a:buClr>
                          <a:schemeClr val="dk1"/>
                        </a:buClr>
                        <a:buSzPts val="1100"/>
                        <a:buFont typeface="Arial"/>
                        <a:buChar char="•"/>
                      </a:pPr>
                      <a:r>
                        <a:rPr b="0" i="0" lang="es-ES" sz="1100" u="none" cap="none" strike="noStrike"/>
                        <a:t>           Agregar fotos o videos. </a:t>
                      </a:r>
                      <a:endParaRPr sz="1800" u="none" cap="none" strike="noStrike"/>
                    </a:p>
                    <a:p>
                      <a:pPr indent="0" lvl="0" marL="0" marR="0" rtl="0" algn="l">
                        <a:spcBef>
                          <a:spcPts val="0"/>
                        </a:spcBef>
                        <a:spcAft>
                          <a:spcPts val="0"/>
                        </a:spcAft>
                        <a:buNone/>
                      </a:pPr>
                      <a:r>
                        <a:rPr b="0" i="0" lang="es-ES" sz="1100" u="none" cap="none" strike="noStrike">
                          <a:latin typeface="Calibri"/>
                          <a:ea typeface="Calibri"/>
                          <a:cs typeface="Calibri"/>
                          <a:sym typeface="Calibri"/>
                        </a:rPr>
                        <a:t>NECESITAMOS: </a:t>
                      </a:r>
                      <a:endParaRPr b="0" i="0" sz="1800" u="none" cap="none" strike="noStrike">
                        <a:latin typeface="Calibri"/>
                        <a:ea typeface="Calibri"/>
                        <a:cs typeface="Calibri"/>
                        <a:sym typeface="Calibri"/>
                      </a:endParaRPr>
                    </a:p>
                    <a:p>
                      <a:pPr indent="-342900" lvl="0" marL="342900" marR="0" rtl="0" algn="l">
                        <a:spcBef>
                          <a:spcPts val="0"/>
                        </a:spcBef>
                        <a:spcAft>
                          <a:spcPts val="0"/>
                        </a:spcAft>
                        <a:buClr>
                          <a:schemeClr val="dk1"/>
                        </a:buClr>
                        <a:buSzPts val="1100"/>
                        <a:buFont typeface="Arial"/>
                        <a:buChar char="•"/>
                      </a:pPr>
                      <a:r>
                        <a:rPr b="0" i="0" lang="es-ES" sz="1100" u="none" cap="none" strike="noStrike">
                          <a:latin typeface="Calibri"/>
                          <a:ea typeface="Calibri"/>
                          <a:cs typeface="Calibri"/>
                          <a:sym typeface="Calibri"/>
                        </a:rPr>
                        <a:t>Menú de productos</a:t>
                      </a:r>
                      <a:endParaRPr/>
                    </a:p>
                  </a:txBody>
                  <a:tcPr marT="45725" marB="4572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982375">
                <a:tc>
                  <a:txBody>
                    <a:bodyPr/>
                    <a:lstStyle/>
                    <a:p>
                      <a:pPr indent="0" lvl="0" marL="0" marR="0" rtl="0" algn="l">
                        <a:spcBef>
                          <a:spcPts val="0"/>
                        </a:spcBef>
                        <a:spcAft>
                          <a:spcPts val="0"/>
                        </a:spcAft>
                        <a:buNone/>
                      </a:pPr>
                      <a:r>
                        <a:t/>
                      </a:r>
                      <a:endParaRPr sz="1800" u="none" cap="none" strike="noStrike"/>
                    </a:p>
                    <a:p>
                      <a:pPr indent="0" lvl="0" marL="0" marR="0" rtl="0" algn="l">
                        <a:spcBef>
                          <a:spcPts val="0"/>
                        </a:spcBef>
                        <a:spcAft>
                          <a:spcPts val="0"/>
                        </a:spcAft>
                        <a:buNone/>
                      </a:pPr>
                      <a:r>
                        <a:rPr b="0" i="0" lang="es-ES" sz="1100" u="none" cap="none" strike="noStrike">
                          <a:latin typeface="Calibri"/>
                          <a:ea typeface="Calibri"/>
                          <a:cs typeface="Calibri"/>
                          <a:sym typeface="Calibri"/>
                        </a:rPr>
                        <a:t>US005 </a:t>
                      </a:r>
                      <a:endParaRPr b="0" i="0" sz="1800" u="none" cap="none" strike="noStrike">
                        <a:latin typeface="Calibri"/>
                        <a:ea typeface="Calibri"/>
                        <a:cs typeface="Calibri"/>
                        <a:sym typeface="Calibri"/>
                      </a:endParaRPr>
                    </a:p>
                  </a:txBody>
                  <a:tcPr marT="45725" marB="4572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u="none" cap="none" strike="noStrike"/>
                    </a:p>
                    <a:p>
                      <a:pPr indent="0" lvl="0" marL="0" marR="0" rtl="0" algn="l">
                        <a:spcBef>
                          <a:spcPts val="0"/>
                        </a:spcBef>
                        <a:spcAft>
                          <a:spcPts val="0"/>
                        </a:spcAft>
                        <a:buNone/>
                      </a:pPr>
                      <a:r>
                        <a:rPr b="0" i="0" lang="es-ES" sz="1100" u="none" cap="none" strike="noStrike">
                          <a:latin typeface="Calibri"/>
                          <a:ea typeface="Calibri"/>
                          <a:cs typeface="Calibri"/>
                          <a:sym typeface="Calibri"/>
                        </a:rPr>
                        <a:t>CU-5 </a:t>
                      </a:r>
                      <a:endParaRPr b="0" i="0" sz="1800" u="none" cap="none" strike="noStrike">
                        <a:latin typeface="Calibri"/>
                        <a:ea typeface="Calibri"/>
                        <a:cs typeface="Calibri"/>
                        <a:sym typeface="Calibri"/>
                      </a:endParaRPr>
                    </a:p>
                  </a:txBody>
                  <a:tcPr marT="45725" marB="4572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b="0" i="0" sz="1100" u="none" cap="none" strike="noStrike">
                        <a:latin typeface="Calibri"/>
                        <a:ea typeface="Calibri"/>
                        <a:cs typeface="Calibri"/>
                        <a:sym typeface="Calibri"/>
                      </a:endParaRPr>
                    </a:p>
                    <a:p>
                      <a:pPr indent="0" lvl="0" marL="0" marR="0" rtl="0" algn="l">
                        <a:spcBef>
                          <a:spcPts val="0"/>
                        </a:spcBef>
                        <a:spcAft>
                          <a:spcPts val="0"/>
                        </a:spcAft>
                        <a:buClr>
                          <a:schemeClr val="dk1"/>
                        </a:buClr>
                        <a:buSzPts val="1100"/>
                        <a:buFont typeface="Calibri"/>
                        <a:buNone/>
                      </a:pPr>
                      <a:r>
                        <a:rPr b="0" i="0" lang="es-ES" sz="1100" u="none" cap="none" strike="noStrike"/>
                        <a:t>COMO empleado NECESITO una función para generar una venta. </a:t>
                      </a:r>
                      <a:endParaRPr sz="1800" u="none" cap="none" strike="noStrike"/>
                    </a:p>
                  </a:txBody>
                  <a:tcPr marT="45725" marB="4572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u="none" cap="none" strike="noStrike"/>
                    </a:p>
                    <a:p>
                      <a:pPr indent="0" lvl="0" marL="0" marR="0" rtl="0" algn="l">
                        <a:spcBef>
                          <a:spcPts val="0"/>
                        </a:spcBef>
                        <a:spcAft>
                          <a:spcPts val="0"/>
                        </a:spcAft>
                        <a:buClr>
                          <a:schemeClr val="dk1"/>
                        </a:buClr>
                        <a:buSzPts val="1100"/>
                        <a:buFont typeface="Calibri"/>
                        <a:buNone/>
                      </a:pPr>
                      <a:r>
                        <a:rPr b="0" i="0" lang="es-ES" sz="1100" u="none" cap="none" strike="noStrike"/>
                        <a:t>ESCENARIOS: </a:t>
                      </a:r>
                      <a:endParaRPr/>
                    </a:p>
                    <a:p>
                      <a:pPr indent="-342900" lvl="0" marL="342900" marR="0" rtl="0" algn="l">
                        <a:spcBef>
                          <a:spcPts val="0"/>
                        </a:spcBef>
                        <a:spcAft>
                          <a:spcPts val="0"/>
                        </a:spcAft>
                        <a:buClr>
                          <a:srgbClr val="000000"/>
                        </a:buClr>
                        <a:buSzPts val="1100"/>
                        <a:buFont typeface="Arial"/>
                        <a:buChar char="•"/>
                      </a:pPr>
                      <a:r>
                        <a:rPr b="0" i="0" lang="es-ES" sz="1100" u="none" cap="none" strike="noStrike"/>
                        <a:t>Agregar productos. </a:t>
                      </a:r>
                      <a:endParaRPr b="0" i="0" sz="1100" u="none" cap="none" strike="noStrike"/>
                    </a:p>
                    <a:p>
                      <a:pPr indent="-342900" lvl="0" marL="342900" marR="0" rtl="0" algn="l">
                        <a:spcBef>
                          <a:spcPts val="0"/>
                        </a:spcBef>
                        <a:spcAft>
                          <a:spcPts val="0"/>
                        </a:spcAft>
                        <a:buClr>
                          <a:srgbClr val="000000"/>
                        </a:buClr>
                        <a:buSzPts val="1100"/>
                        <a:buFont typeface="Arial"/>
                        <a:buChar char="•"/>
                      </a:pPr>
                      <a:r>
                        <a:rPr b="0" i="0" lang="es-ES" sz="1100" u="none" cap="none" strike="noStrike"/>
                        <a:t>Editar la cantidad de productos. </a:t>
                      </a:r>
                      <a:endParaRPr b="0" i="0" sz="1100" u="none" cap="none" strike="noStrike"/>
                    </a:p>
                    <a:p>
                      <a:pPr indent="-342900" lvl="0" marL="342900" marR="0" rtl="0" algn="l">
                        <a:spcBef>
                          <a:spcPts val="0"/>
                        </a:spcBef>
                        <a:spcAft>
                          <a:spcPts val="0"/>
                        </a:spcAft>
                        <a:buClr>
                          <a:srgbClr val="000000"/>
                        </a:buClr>
                        <a:buSzPts val="1100"/>
                        <a:buFont typeface="Arial"/>
                        <a:buChar char="•"/>
                      </a:pPr>
                      <a:r>
                        <a:rPr b="0" i="0" lang="es-ES" sz="1100" u="none" cap="none" strike="noStrike"/>
                        <a:t>Realizar un pago. </a:t>
                      </a:r>
                      <a:endParaRPr b="0" i="0" sz="1100" u="none" cap="none" strike="noStrike"/>
                    </a:p>
                    <a:p>
                      <a:pPr indent="0" lvl="0" marL="0" marR="0" rtl="0" algn="l">
                        <a:spcBef>
                          <a:spcPts val="0"/>
                        </a:spcBef>
                        <a:spcAft>
                          <a:spcPts val="0"/>
                        </a:spcAft>
                        <a:buClr>
                          <a:schemeClr val="dk1"/>
                        </a:buClr>
                        <a:buSzPts val="1100"/>
                        <a:buFont typeface="Calibri"/>
                        <a:buNone/>
                      </a:pPr>
                      <a:r>
                        <a:t/>
                      </a:r>
                      <a:endParaRPr b="0" i="0" sz="1100" u="none" cap="none" strike="noStrike"/>
                    </a:p>
                    <a:p>
                      <a:pPr indent="0" lvl="0" marL="0" marR="0" rtl="0" algn="l">
                        <a:spcBef>
                          <a:spcPts val="0"/>
                        </a:spcBef>
                        <a:spcAft>
                          <a:spcPts val="0"/>
                        </a:spcAft>
                        <a:buClr>
                          <a:schemeClr val="dk1"/>
                        </a:buClr>
                        <a:buSzPts val="1100"/>
                        <a:buFont typeface="Calibri"/>
                        <a:buNone/>
                      </a:pPr>
                      <a:r>
                        <a:rPr b="0" i="0" lang="es-ES" sz="1100" u="none" cap="none" strike="noStrike"/>
                        <a:t>NECESITAMOS: </a:t>
                      </a:r>
                      <a:endParaRPr/>
                    </a:p>
                    <a:p>
                      <a:pPr indent="-342900" lvl="0" marL="342900" marR="0" rtl="0" algn="l">
                        <a:spcBef>
                          <a:spcPts val="0"/>
                        </a:spcBef>
                        <a:spcAft>
                          <a:spcPts val="0"/>
                        </a:spcAft>
                        <a:buClr>
                          <a:srgbClr val="000000"/>
                        </a:buClr>
                        <a:buSzPts val="1100"/>
                        <a:buFont typeface="Arial"/>
                        <a:buChar char="•"/>
                      </a:pPr>
                      <a:r>
                        <a:rPr b="0" i="0" lang="es-ES" sz="1100" u="none" cap="none" strike="noStrike"/>
                        <a:t>Menú de los productos. </a:t>
                      </a:r>
                      <a:endParaRPr b="0" i="0" sz="1100" u="none" cap="none" strike="noStrike"/>
                    </a:p>
                    <a:p>
                      <a:pPr indent="-342900" lvl="0" marL="342900" marR="0" rtl="0" algn="l">
                        <a:spcBef>
                          <a:spcPts val="0"/>
                        </a:spcBef>
                        <a:spcAft>
                          <a:spcPts val="0"/>
                        </a:spcAft>
                        <a:buClr>
                          <a:srgbClr val="000000"/>
                        </a:buClr>
                        <a:buSzPts val="1100"/>
                        <a:buFont typeface="Arial"/>
                        <a:buChar char="•"/>
                      </a:pPr>
                      <a:r>
                        <a:rPr b="0" i="0" lang="es-ES" sz="1100" u="none" cap="none" strike="noStrike"/>
                        <a:t>Inventario. </a:t>
                      </a:r>
                      <a:endParaRPr sz="1800" u="none" cap="none" strike="noStrike"/>
                    </a:p>
                  </a:txBody>
                  <a:tcPr marT="45725" marB="4572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r>
              <a:tr h="1509525">
                <a:tc>
                  <a:txBody>
                    <a:bodyPr/>
                    <a:lstStyle/>
                    <a:p>
                      <a:pPr indent="0" lvl="0" marL="0" marR="0" rtl="0" algn="l">
                        <a:spcBef>
                          <a:spcPts val="0"/>
                        </a:spcBef>
                        <a:spcAft>
                          <a:spcPts val="0"/>
                        </a:spcAft>
                        <a:buNone/>
                      </a:pPr>
                      <a:r>
                        <a:t/>
                      </a:r>
                      <a:endParaRPr sz="1800" u="none" cap="none" strike="noStrike"/>
                    </a:p>
                    <a:p>
                      <a:pPr indent="0" lvl="0" marL="0" marR="0" rtl="0" algn="l">
                        <a:spcBef>
                          <a:spcPts val="0"/>
                        </a:spcBef>
                        <a:spcAft>
                          <a:spcPts val="0"/>
                        </a:spcAft>
                        <a:buNone/>
                      </a:pPr>
                      <a:r>
                        <a:rPr b="0" i="0" lang="es-ES" sz="1100" u="none" cap="none" strike="noStrike">
                          <a:latin typeface="Calibri"/>
                          <a:ea typeface="Calibri"/>
                          <a:cs typeface="Calibri"/>
                          <a:sym typeface="Calibri"/>
                        </a:rPr>
                        <a:t>US006 </a:t>
                      </a:r>
                      <a:endParaRPr b="0" i="0" sz="1800" u="none" cap="none" strike="noStrike">
                        <a:latin typeface="Calibri"/>
                        <a:ea typeface="Calibri"/>
                        <a:cs typeface="Calibri"/>
                        <a:sym typeface="Calibri"/>
                      </a:endParaRPr>
                    </a:p>
                  </a:txBody>
                  <a:tcPr marT="45725" marB="4572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l">
                        <a:spcBef>
                          <a:spcPts val="0"/>
                        </a:spcBef>
                        <a:spcAft>
                          <a:spcPts val="0"/>
                        </a:spcAft>
                        <a:buNone/>
                      </a:pPr>
                      <a:r>
                        <a:rPr b="0" i="0" lang="es-ES" sz="1100" u="none" cap="none" strike="noStrike">
                          <a:latin typeface="Calibri"/>
                          <a:ea typeface="Calibri"/>
                          <a:cs typeface="Calibri"/>
                          <a:sym typeface="Calibri"/>
                        </a:rPr>
                        <a:t>CU-6 </a:t>
                      </a:r>
                      <a:endParaRPr b="0" i="0" sz="1800" u="none" cap="none" strike="noStrike">
                        <a:latin typeface="Calibri"/>
                        <a:ea typeface="Calibri"/>
                        <a:cs typeface="Calibri"/>
                        <a:sym typeface="Calibri"/>
                      </a:endParaRPr>
                    </a:p>
                  </a:txBody>
                  <a:tcPr marT="45725" marB="4572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l">
                        <a:spcBef>
                          <a:spcPts val="0"/>
                        </a:spcBef>
                        <a:spcAft>
                          <a:spcPts val="0"/>
                        </a:spcAft>
                        <a:buNone/>
                      </a:pPr>
                      <a:r>
                        <a:rPr b="0" i="0" lang="es-ES" sz="1100" u="none" cap="none" strike="noStrike">
                          <a:latin typeface="Calibri"/>
                          <a:ea typeface="Calibri"/>
                          <a:cs typeface="Calibri"/>
                          <a:sym typeface="Calibri"/>
                        </a:rPr>
                        <a:t>COMO empleado NECESITO una función para agregar productos al inventario. </a:t>
                      </a:r>
                      <a:endParaRPr b="0" i="0" sz="1800" u="none" cap="none" strike="noStrike">
                        <a:latin typeface="Calibri"/>
                        <a:ea typeface="Calibri"/>
                        <a:cs typeface="Calibri"/>
                        <a:sym typeface="Calibri"/>
                      </a:endParaRPr>
                    </a:p>
                  </a:txBody>
                  <a:tcPr marT="45725" marB="4572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p>
                    <a:p>
                      <a:pPr indent="0" lvl="0" marL="0" marR="0" rtl="0" algn="l">
                        <a:spcBef>
                          <a:spcPts val="0"/>
                        </a:spcBef>
                        <a:spcAft>
                          <a:spcPts val="0"/>
                        </a:spcAft>
                        <a:buNone/>
                      </a:pPr>
                      <a:r>
                        <a:rPr b="0" i="0" lang="es-ES" sz="1100" u="none" cap="none" strike="noStrike">
                          <a:latin typeface="Calibri"/>
                          <a:ea typeface="Calibri"/>
                          <a:cs typeface="Calibri"/>
                          <a:sym typeface="Calibri"/>
                        </a:rPr>
                        <a:t>ESCENARIOS: </a:t>
                      </a:r>
                      <a:endParaRPr b="0" i="0" sz="1800" u="none" cap="none" strike="noStrike">
                        <a:latin typeface="Calibri"/>
                        <a:ea typeface="Calibri"/>
                        <a:cs typeface="Calibri"/>
                        <a:sym typeface="Calibri"/>
                      </a:endParaRPr>
                    </a:p>
                    <a:p>
                      <a:pPr indent="-342900" lvl="0" marL="342900" marR="0" rtl="0" algn="l">
                        <a:spcBef>
                          <a:spcPts val="0"/>
                        </a:spcBef>
                        <a:spcAft>
                          <a:spcPts val="0"/>
                        </a:spcAft>
                        <a:buClr>
                          <a:schemeClr val="dk1"/>
                        </a:buClr>
                        <a:buSzPts val="1100"/>
                        <a:buFont typeface="Arial"/>
                        <a:buChar char="•"/>
                      </a:pPr>
                      <a:r>
                        <a:rPr b="0" i="0" lang="es-ES" sz="1100" u="none" cap="none" strike="noStrike">
                          <a:latin typeface="Calibri"/>
                          <a:ea typeface="Calibri"/>
                          <a:cs typeface="Calibri"/>
                          <a:sym typeface="Calibri"/>
                        </a:rPr>
                        <a:t>Reabastecimiento de productos. </a:t>
                      </a:r>
                      <a:endParaRPr/>
                    </a:p>
                    <a:p>
                      <a:pPr indent="0" lvl="0" marL="0" marR="0" rtl="0" algn="l">
                        <a:spcBef>
                          <a:spcPts val="0"/>
                        </a:spcBef>
                        <a:spcAft>
                          <a:spcPts val="0"/>
                        </a:spcAft>
                        <a:buNone/>
                      </a:pPr>
                      <a:r>
                        <a:rPr b="0" i="0" lang="es-ES" sz="1100" u="none" cap="none" strike="noStrike">
                          <a:latin typeface="Calibri"/>
                          <a:ea typeface="Calibri"/>
                          <a:cs typeface="Calibri"/>
                          <a:sym typeface="Calibri"/>
                        </a:rPr>
                        <a:t>NECESITAMOS: </a:t>
                      </a:r>
                      <a:endParaRPr b="0" i="0" sz="1800" u="none" cap="none" strike="noStrike">
                        <a:latin typeface="Calibri"/>
                        <a:ea typeface="Calibri"/>
                        <a:cs typeface="Calibri"/>
                        <a:sym typeface="Calibri"/>
                      </a:endParaRPr>
                    </a:p>
                    <a:p>
                      <a:pPr indent="-342900" lvl="0" marL="342900" marR="0" rtl="0" algn="l">
                        <a:spcBef>
                          <a:spcPts val="0"/>
                        </a:spcBef>
                        <a:spcAft>
                          <a:spcPts val="0"/>
                        </a:spcAft>
                        <a:buClr>
                          <a:schemeClr val="dk1"/>
                        </a:buClr>
                        <a:buSzPts val="1100"/>
                        <a:buFont typeface="Arial"/>
                        <a:buChar char="•"/>
                      </a:pPr>
                      <a:r>
                        <a:rPr b="0" i="0" lang="es-ES" sz="1100" u="none" cap="none" strike="noStrike">
                          <a:latin typeface="Calibri"/>
                          <a:ea typeface="Calibri"/>
                          <a:cs typeface="Calibri"/>
                          <a:sym typeface="Calibri"/>
                        </a:rPr>
                        <a:t>Cantidad de productos en el inventario. </a:t>
                      </a:r>
                      <a:endParaRPr/>
                    </a:p>
                    <a:p>
                      <a:pPr indent="0" lvl="0" marL="0" marR="0" rtl="0" algn="l">
                        <a:spcBef>
                          <a:spcPts val="0"/>
                        </a:spcBef>
                        <a:spcAft>
                          <a:spcPts val="0"/>
                        </a:spcAft>
                        <a:buNone/>
                      </a:pPr>
                      <a:r>
                        <a:t/>
                      </a:r>
                      <a:endParaRPr b="0" i="0" sz="1800" u="none" cap="none" strike="noStrike">
                        <a:latin typeface="Calibri"/>
                        <a:ea typeface="Calibri"/>
                        <a:cs typeface="Calibri"/>
                        <a:sym typeface="Calibri"/>
                      </a:endParaRPr>
                    </a:p>
                  </a:txBody>
                  <a:tcPr marT="45725" marB="4572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p24"/>
          <p:cNvSpPr/>
          <p:nvPr/>
        </p:nvSpPr>
        <p:spPr>
          <a:xfrm>
            <a:off x="3423628" y="3954050"/>
            <a:ext cx="5344743" cy="3693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t/>
            </a:r>
            <a:endParaRPr b="1" sz="2000">
              <a:solidFill>
                <a:schemeClr val="lt1"/>
              </a:solidFill>
              <a:latin typeface="Work Sans"/>
              <a:ea typeface="Work Sans"/>
              <a:cs typeface="Work Sans"/>
              <a:sym typeface="Work Sans"/>
            </a:endParaRPr>
          </a:p>
        </p:txBody>
      </p:sp>
      <p:sp>
        <p:nvSpPr>
          <p:cNvPr id="232" name="Google Shape;232;p24"/>
          <p:cNvSpPr txBox="1"/>
          <p:nvPr/>
        </p:nvSpPr>
        <p:spPr>
          <a:xfrm>
            <a:off x="2430373" y="2623935"/>
            <a:ext cx="7331302"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6000">
                <a:solidFill>
                  <a:schemeClr val="lt1"/>
                </a:solidFill>
                <a:latin typeface="Work Sans"/>
                <a:ea typeface="Work Sans"/>
                <a:cs typeface="Work Sans"/>
                <a:sym typeface="Work Sans"/>
              </a:rPr>
              <a:t>Requisitos funcionales</a:t>
            </a:r>
            <a:endParaRPr/>
          </a:p>
        </p:txBody>
      </p:sp>
      <p:cxnSp>
        <p:nvCxnSpPr>
          <p:cNvPr id="233" name="Google Shape;233;p24"/>
          <p:cNvCxnSpPr/>
          <p:nvPr/>
        </p:nvCxnSpPr>
        <p:spPr>
          <a:xfrm>
            <a:off x="5013630" y="3555133"/>
            <a:ext cx="2247544"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graphicFrame>
        <p:nvGraphicFramePr>
          <p:cNvPr id="238" name="Google Shape;238;p25"/>
          <p:cNvGraphicFramePr/>
          <p:nvPr/>
        </p:nvGraphicFramePr>
        <p:xfrm>
          <a:off x="643467" y="650710"/>
          <a:ext cx="3000000" cy="3000000"/>
        </p:xfrm>
        <a:graphic>
          <a:graphicData uri="http://schemas.openxmlformats.org/drawingml/2006/table">
            <a:tbl>
              <a:tblPr bandRow="1" firstCol="1" firstRow="1">
                <a:noFill/>
                <a:tableStyleId>{005B4A78-4CD1-4124-A77E-9EF1C1FA92A9}</a:tableStyleId>
              </a:tblPr>
              <a:tblGrid>
                <a:gridCol w="1674225"/>
                <a:gridCol w="6774375"/>
                <a:gridCol w="2456450"/>
              </a:tblGrid>
              <a:tr h="506450">
                <a:tc>
                  <a:txBody>
                    <a:bodyPr/>
                    <a:lstStyle/>
                    <a:p>
                      <a:pPr indent="0" lvl="0" marL="0" marR="0" rtl="0" algn="ctr">
                        <a:lnSpc>
                          <a:spcPct val="107000"/>
                        </a:lnSpc>
                        <a:spcBef>
                          <a:spcPts val="0"/>
                        </a:spcBef>
                        <a:spcAft>
                          <a:spcPts val="0"/>
                        </a:spcAft>
                        <a:buNone/>
                      </a:pPr>
                      <a:r>
                        <a:rPr b="1" lang="es-ES" sz="1800" u="none" cap="none" strike="noStrike">
                          <a:solidFill>
                            <a:srgbClr val="000000"/>
                          </a:solidFill>
                          <a:highlight>
                            <a:srgbClr val="A5A5A5"/>
                          </a:highlight>
                          <a:latin typeface="Arial"/>
                          <a:ea typeface="Arial"/>
                          <a:cs typeface="Arial"/>
                          <a:sym typeface="Arial"/>
                        </a:rPr>
                        <a:t>No. de requisito</a:t>
                      </a:r>
                      <a:endParaRPr sz="1800" u="none" cap="none" strike="noStrike">
                        <a:highlight>
                          <a:srgbClr val="A5A5A5"/>
                        </a:highlight>
                        <a:latin typeface="Arial"/>
                        <a:ea typeface="Arial"/>
                        <a:cs typeface="Arial"/>
                        <a:sym typeface="Arial"/>
                      </a:endParaRPr>
                    </a:p>
                  </a:txBody>
                  <a:tcPr marT="0" marB="0" marR="86325" marL="863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c>
                  <a:txBody>
                    <a:bodyPr/>
                    <a:lstStyle/>
                    <a:p>
                      <a:pPr indent="0" lvl="0" marL="0" marR="0" rtl="0" algn="ctr">
                        <a:lnSpc>
                          <a:spcPct val="107000"/>
                        </a:lnSpc>
                        <a:spcBef>
                          <a:spcPts val="0"/>
                        </a:spcBef>
                        <a:spcAft>
                          <a:spcPts val="0"/>
                        </a:spcAft>
                        <a:buNone/>
                      </a:pPr>
                      <a:r>
                        <a:rPr b="1" lang="es-ES" sz="1800" u="none" cap="none" strike="noStrike">
                          <a:solidFill>
                            <a:srgbClr val="000000"/>
                          </a:solidFill>
                          <a:highlight>
                            <a:srgbClr val="A5A5A5"/>
                          </a:highlight>
                          <a:latin typeface="Arial"/>
                          <a:ea typeface="Arial"/>
                          <a:cs typeface="Arial"/>
                          <a:sym typeface="Arial"/>
                        </a:rPr>
                        <a:t>Nombre de requisito</a:t>
                      </a:r>
                      <a:endParaRPr sz="1800" u="none" cap="none" strike="noStrike">
                        <a:highlight>
                          <a:srgbClr val="A5A5A5"/>
                        </a:highlight>
                        <a:latin typeface="Arial"/>
                        <a:ea typeface="Arial"/>
                        <a:cs typeface="Arial"/>
                        <a:sym typeface="Arial"/>
                      </a:endParaRPr>
                    </a:p>
                  </a:txBody>
                  <a:tcPr marT="0" marB="0" marR="86325" marL="863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c>
                  <a:txBody>
                    <a:bodyPr/>
                    <a:lstStyle/>
                    <a:p>
                      <a:pPr indent="0" lvl="0" marL="0" marR="0" rtl="0" algn="ctr">
                        <a:lnSpc>
                          <a:spcPct val="107000"/>
                        </a:lnSpc>
                        <a:spcBef>
                          <a:spcPts val="0"/>
                        </a:spcBef>
                        <a:spcAft>
                          <a:spcPts val="0"/>
                        </a:spcAft>
                        <a:buNone/>
                      </a:pPr>
                      <a:r>
                        <a:rPr b="1" lang="es-ES" sz="1800" u="none" cap="none" strike="noStrike">
                          <a:solidFill>
                            <a:srgbClr val="000000"/>
                          </a:solidFill>
                          <a:highlight>
                            <a:srgbClr val="A5A5A5"/>
                          </a:highlight>
                          <a:latin typeface="Arial"/>
                          <a:ea typeface="Arial"/>
                          <a:cs typeface="Arial"/>
                          <a:sym typeface="Arial"/>
                        </a:rPr>
                        <a:t>Prioridad</a:t>
                      </a:r>
                      <a:endParaRPr sz="1800" u="none" cap="none" strike="noStrike">
                        <a:highlight>
                          <a:srgbClr val="A5A5A5"/>
                        </a:highlight>
                        <a:latin typeface="Arial"/>
                        <a:ea typeface="Arial"/>
                        <a:cs typeface="Arial"/>
                        <a:sym typeface="Arial"/>
                      </a:endParaRPr>
                    </a:p>
                  </a:txBody>
                  <a:tcPr marT="0" marB="0" marR="86325" marL="863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r>
              <a:tr h="506450">
                <a:tc>
                  <a:txBody>
                    <a:bodyPr/>
                    <a:lstStyle/>
                    <a:p>
                      <a:pPr indent="0" lvl="0" marL="0" marR="0" rtl="0" algn="l">
                        <a:lnSpc>
                          <a:spcPct val="107000"/>
                        </a:lnSpc>
                        <a:spcBef>
                          <a:spcPts val="0"/>
                        </a:spcBef>
                        <a:spcAft>
                          <a:spcPts val="0"/>
                        </a:spcAft>
                        <a:buNone/>
                      </a:pPr>
                      <a:r>
                        <a:rPr lang="es-ES" sz="1800" u="none" cap="none" strike="noStrike">
                          <a:solidFill>
                            <a:schemeClr val="dk1"/>
                          </a:solidFill>
                          <a:latin typeface="Arial"/>
                          <a:ea typeface="Arial"/>
                          <a:cs typeface="Arial"/>
                          <a:sym typeface="Arial"/>
                        </a:rPr>
                        <a:t>RF1</a:t>
                      </a:r>
                      <a:endParaRPr/>
                    </a:p>
                  </a:txBody>
                  <a:tcPr marT="0" marB="0" marR="86325" marL="863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ES" sz="1800" u="none" cap="none" strike="noStrike">
                          <a:latin typeface="Arial"/>
                          <a:ea typeface="Arial"/>
                          <a:cs typeface="Arial"/>
                          <a:sym typeface="Arial"/>
                        </a:rPr>
                        <a:t>El sistema permitirá al usuario ver su historial de compras  </a:t>
                      </a:r>
                      <a:endParaRPr sz="1800" u="none" cap="none" strike="noStrike">
                        <a:latin typeface="Arial"/>
                        <a:ea typeface="Arial"/>
                        <a:cs typeface="Arial"/>
                        <a:sym typeface="Arial"/>
                      </a:endParaRPr>
                    </a:p>
                  </a:txBody>
                  <a:tcPr marT="0" marB="0" marR="86325" marL="863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ES" sz="1800" u="none" cap="none" strike="noStrike">
                          <a:latin typeface="Arial"/>
                          <a:ea typeface="Arial"/>
                          <a:cs typeface="Arial"/>
                          <a:sym typeface="Arial"/>
                        </a:rPr>
                        <a:t> Alta</a:t>
                      </a:r>
                      <a:endParaRPr sz="1800" u="none" cap="none" strike="noStrike">
                        <a:latin typeface="Arial"/>
                        <a:ea typeface="Arial"/>
                        <a:cs typeface="Arial"/>
                        <a:sym typeface="Arial"/>
                      </a:endParaRPr>
                    </a:p>
                  </a:txBody>
                  <a:tcPr marT="0" marB="0" marR="86325" marL="863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72375">
                <a:tc>
                  <a:txBody>
                    <a:bodyPr/>
                    <a:lstStyle/>
                    <a:p>
                      <a:pPr indent="0" lvl="0" marL="0" marR="0" rtl="0" algn="l">
                        <a:lnSpc>
                          <a:spcPct val="107000"/>
                        </a:lnSpc>
                        <a:spcBef>
                          <a:spcPts val="0"/>
                        </a:spcBef>
                        <a:spcAft>
                          <a:spcPts val="0"/>
                        </a:spcAft>
                        <a:buNone/>
                      </a:pPr>
                      <a:r>
                        <a:rPr lang="es-ES" sz="1800" u="none" cap="none" strike="noStrike">
                          <a:solidFill>
                            <a:schemeClr val="dk1"/>
                          </a:solidFill>
                          <a:latin typeface="Arial"/>
                          <a:ea typeface="Arial"/>
                          <a:cs typeface="Arial"/>
                          <a:sym typeface="Arial"/>
                        </a:rPr>
                        <a:t>RF2</a:t>
                      </a:r>
                      <a:endParaRPr/>
                    </a:p>
                  </a:txBody>
                  <a:tcPr marT="0" marB="0" marR="86325" marL="863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ES" sz="1800" u="none" cap="none" strike="noStrike">
                          <a:latin typeface="Arial"/>
                          <a:ea typeface="Arial"/>
                          <a:cs typeface="Arial"/>
                          <a:sym typeface="Arial"/>
                        </a:rPr>
                        <a:t>El sistema verificará el historial del usuario para generarle fidelización de acuerdo con sus compras.</a:t>
                      </a:r>
                      <a:endParaRPr sz="1800" u="none" cap="none" strike="noStrike">
                        <a:latin typeface="Arial"/>
                        <a:ea typeface="Arial"/>
                        <a:cs typeface="Arial"/>
                        <a:sym typeface="Arial"/>
                      </a:endParaRPr>
                    </a:p>
                  </a:txBody>
                  <a:tcPr marT="0" marB="0" marR="86325" marL="863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ES" sz="1800" u="none" cap="none" strike="noStrike">
                          <a:latin typeface="Arial"/>
                          <a:ea typeface="Arial"/>
                          <a:cs typeface="Arial"/>
                          <a:sym typeface="Arial"/>
                        </a:rPr>
                        <a:t>Alta</a:t>
                      </a:r>
                      <a:endParaRPr sz="1800" u="none" cap="none" strike="noStrike">
                        <a:latin typeface="Arial"/>
                        <a:ea typeface="Arial"/>
                        <a:cs typeface="Arial"/>
                        <a:sym typeface="Arial"/>
                      </a:endParaRPr>
                    </a:p>
                  </a:txBody>
                  <a:tcPr marT="0" marB="0" marR="86325" marL="863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6450">
                <a:tc>
                  <a:txBody>
                    <a:bodyPr/>
                    <a:lstStyle/>
                    <a:p>
                      <a:pPr indent="0" lvl="0" marL="0" marR="0" rtl="0" algn="l">
                        <a:lnSpc>
                          <a:spcPct val="107000"/>
                        </a:lnSpc>
                        <a:spcBef>
                          <a:spcPts val="0"/>
                        </a:spcBef>
                        <a:spcAft>
                          <a:spcPts val="0"/>
                        </a:spcAft>
                        <a:buNone/>
                      </a:pPr>
                      <a:r>
                        <a:rPr lang="es-ES" sz="1800" u="none" cap="none" strike="noStrike">
                          <a:solidFill>
                            <a:schemeClr val="dk1"/>
                          </a:solidFill>
                          <a:latin typeface="Arial"/>
                          <a:ea typeface="Arial"/>
                          <a:cs typeface="Arial"/>
                          <a:sym typeface="Arial"/>
                        </a:rPr>
                        <a:t>RF3</a:t>
                      </a:r>
                      <a:endParaRPr/>
                    </a:p>
                  </a:txBody>
                  <a:tcPr marT="0" marB="0" marR="86325" marL="863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ES" sz="1800" u="none" cap="none" strike="noStrike">
                          <a:latin typeface="Arial"/>
                          <a:ea typeface="Arial"/>
                          <a:cs typeface="Arial"/>
                          <a:sym typeface="Arial"/>
                        </a:rPr>
                        <a:t>Los empleados podrán realizar ventas.</a:t>
                      </a:r>
                      <a:endParaRPr sz="1800" u="none" cap="none" strike="noStrike">
                        <a:latin typeface="Arial"/>
                        <a:ea typeface="Arial"/>
                        <a:cs typeface="Arial"/>
                        <a:sym typeface="Arial"/>
                      </a:endParaRPr>
                    </a:p>
                  </a:txBody>
                  <a:tcPr marT="0" marB="0" marR="86325" marL="863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ES" sz="1800" u="none" cap="none" strike="noStrike">
                          <a:latin typeface="Arial"/>
                          <a:ea typeface="Arial"/>
                          <a:cs typeface="Arial"/>
                          <a:sym typeface="Arial"/>
                        </a:rPr>
                        <a:t>Alta</a:t>
                      </a:r>
                      <a:endParaRPr sz="1800" u="none" cap="none" strike="noStrike">
                        <a:latin typeface="Arial"/>
                        <a:ea typeface="Arial"/>
                        <a:cs typeface="Arial"/>
                        <a:sym typeface="Arial"/>
                      </a:endParaRPr>
                    </a:p>
                  </a:txBody>
                  <a:tcPr marT="0" marB="0" marR="86325" marL="863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6450">
                <a:tc>
                  <a:txBody>
                    <a:bodyPr/>
                    <a:lstStyle/>
                    <a:p>
                      <a:pPr indent="0" lvl="0" marL="0" marR="0" rtl="0" algn="l">
                        <a:lnSpc>
                          <a:spcPct val="107000"/>
                        </a:lnSpc>
                        <a:spcBef>
                          <a:spcPts val="0"/>
                        </a:spcBef>
                        <a:spcAft>
                          <a:spcPts val="0"/>
                        </a:spcAft>
                        <a:buNone/>
                      </a:pPr>
                      <a:r>
                        <a:rPr lang="es-ES" sz="1800" u="none" cap="none" strike="noStrike">
                          <a:solidFill>
                            <a:schemeClr val="dk1"/>
                          </a:solidFill>
                          <a:latin typeface="Arial"/>
                          <a:ea typeface="Arial"/>
                          <a:cs typeface="Arial"/>
                          <a:sym typeface="Arial"/>
                        </a:rPr>
                        <a:t>RF4</a:t>
                      </a:r>
                      <a:endParaRPr/>
                    </a:p>
                  </a:txBody>
                  <a:tcPr marT="0" marB="0" marR="86325" marL="863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ES" sz="1800" u="none" cap="none" strike="noStrike">
                          <a:latin typeface="Arial"/>
                          <a:ea typeface="Arial"/>
                          <a:cs typeface="Arial"/>
                          <a:sym typeface="Arial"/>
                        </a:rPr>
                        <a:t>Los empleados podrán aplicar descuentos y ofertas a usuarios fidelizados.</a:t>
                      </a:r>
                      <a:endParaRPr sz="1800" u="none" cap="none" strike="noStrike">
                        <a:latin typeface="Arial"/>
                        <a:ea typeface="Arial"/>
                        <a:cs typeface="Arial"/>
                        <a:sym typeface="Arial"/>
                      </a:endParaRPr>
                    </a:p>
                  </a:txBody>
                  <a:tcPr marT="0" marB="0" marR="86325" marL="863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ES" sz="1800" u="none" cap="none" strike="noStrike">
                          <a:latin typeface="Arial"/>
                          <a:ea typeface="Arial"/>
                          <a:cs typeface="Arial"/>
                          <a:sym typeface="Arial"/>
                        </a:rPr>
                        <a:t>Alta</a:t>
                      </a:r>
                      <a:endParaRPr sz="1800" u="none" cap="none" strike="noStrike">
                        <a:latin typeface="Arial"/>
                        <a:ea typeface="Arial"/>
                        <a:cs typeface="Arial"/>
                        <a:sym typeface="Arial"/>
                      </a:endParaRPr>
                    </a:p>
                  </a:txBody>
                  <a:tcPr marT="0" marB="0" marR="86325" marL="863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6450">
                <a:tc>
                  <a:txBody>
                    <a:bodyPr/>
                    <a:lstStyle/>
                    <a:p>
                      <a:pPr indent="0" lvl="0" marL="0" marR="0" rtl="0" algn="l">
                        <a:lnSpc>
                          <a:spcPct val="107000"/>
                        </a:lnSpc>
                        <a:spcBef>
                          <a:spcPts val="0"/>
                        </a:spcBef>
                        <a:spcAft>
                          <a:spcPts val="0"/>
                        </a:spcAft>
                        <a:buNone/>
                      </a:pPr>
                      <a:r>
                        <a:rPr lang="es-ES" sz="1800" u="none" cap="none" strike="noStrike">
                          <a:solidFill>
                            <a:schemeClr val="dk1"/>
                          </a:solidFill>
                          <a:latin typeface="Arial"/>
                          <a:ea typeface="Arial"/>
                          <a:cs typeface="Arial"/>
                          <a:sym typeface="Arial"/>
                        </a:rPr>
                        <a:t>RF5</a:t>
                      </a:r>
                      <a:endParaRPr/>
                    </a:p>
                  </a:txBody>
                  <a:tcPr marT="0" marB="0" marR="86325" marL="863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ES" sz="1800" u="none" cap="none" strike="noStrike">
                          <a:latin typeface="Arial"/>
                          <a:ea typeface="Arial"/>
                          <a:cs typeface="Arial"/>
                          <a:sym typeface="Arial"/>
                        </a:rPr>
                        <a:t>Los empleados pueden ver y gestionar los productos en el inventario.</a:t>
                      </a:r>
                      <a:endParaRPr sz="1800" u="none" cap="none" strike="noStrike">
                        <a:latin typeface="Arial"/>
                        <a:ea typeface="Arial"/>
                        <a:cs typeface="Arial"/>
                        <a:sym typeface="Arial"/>
                      </a:endParaRPr>
                    </a:p>
                  </a:txBody>
                  <a:tcPr marT="0" marB="0" marR="86325" marL="863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ES" sz="1800" u="none" cap="none" strike="noStrike">
                          <a:latin typeface="Arial"/>
                          <a:ea typeface="Arial"/>
                          <a:cs typeface="Arial"/>
                          <a:sym typeface="Arial"/>
                        </a:rPr>
                        <a:t>Alta</a:t>
                      </a:r>
                      <a:endParaRPr sz="1800" u="none" cap="none" strike="noStrike">
                        <a:latin typeface="Arial"/>
                        <a:ea typeface="Arial"/>
                        <a:cs typeface="Arial"/>
                        <a:sym typeface="Arial"/>
                      </a:endParaRPr>
                    </a:p>
                  </a:txBody>
                  <a:tcPr marT="0" marB="0" marR="86325" marL="863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6450">
                <a:tc>
                  <a:txBody>
                    <a:bodyPr/>
                    <a:lstStyle/>
                    <a:p>
                      <a:pPr indent="0" lvl="0" marL="0" marR="0" rtl="0" algn="l">
                        <a:lnSpc>
                          <a:spcPct val="107000"/>
                        </a:lnSpc>
                        <a:spcBef>
                          <a:spcPts val="0"/>
                        </a:spcBef>
                        <a:spcAft>
                          <a:spcPts val="0"/>
                        </a:spcAft>
                        <a:buNone/>
                      </a:pPr>
                      <a:r>
                        <a:rPr lang="es-ES" sz="1800" u="none" cap="none" strike="noStrike">
                          <a:solidFill>
                            <a:schemeClr val="dk1"/>
                          </a:solidFill>
                          <a:latin typeface="Arial"/>
                          <a:ea typeface="Arial"/>
                          <a:cs typeface="Arial"/>
                          <a:sym typeface="Arial"/>
                        </a:rPr>
                        <a:t>RF6</a:t>
                      </a:r>
                      <a:endParaRPr/>
                    </a:p>
                  </a:txBody>
                  <a:tcPr marT="0" marB="0" marR="86325" marL="863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ES" sz="1800" u="none" cap="none" strike="noStrike">
                          <a:latin typeface="Arial"/>
                          <a:ea typeface="Arial"/>
                          <a:cs typeface="Arial"/>
                          <a:sym typeface="Arial"/>
                        </a:rPr>
                        <a:t>El administrador podrá pedirle al sistema un reporte general de las ventas.</a:t>
                      </a:r>
                      <a:endParaRPr sz="1800" u="none" cap="none" strike="noStrike">
                        <a:latin typeface="Arial"/>
                        <a:ea typeface="Arial"/>
                        <a:cs typeface="Arial"/>
                        <a:sym typeface="Arial"/>
                      </a:endParaRPr>
                    </a:p>
                  </a:txBody>
                  <a:tcPr marT="0" marB="0" marR="86325" marL="863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1800"/>
                        <a:buFont typeface="Arial"/>
                        <a:buNone/>
                      </a:pPr>
                      <a:r>
                        <a:rPr lang="es-ES" sz="1800" u="none" cap="none" strike="noStrike">
                          <a:latin typeface="Arial"/>
                          <a:ea typeface="Arial"/>
                          <a:cs typeface="Arial"/>
                          <a:sym typeface="Arial"/>
                        </a:rPr>
                        <a:t>Alta</a:t>
                      </a:r>
                      <a:endParaRPr sz="1800" u="none" cap="none" strike="noStrike">
                        <a:solidFill>
                          <a:schemeClr val="dk1"/>
                        </a:solidFill>
                        <a:latin typeface="Arial"/>
                        <a:ea typeface="Arial"/>
                        <a:cs typeface="Arial"/>
                        <a:sym typeface="Arial"/>
                      </a:endParaRPr>
                    </a:p>
                  </a:txBody>
                  <a:tcPr marT="0" marB="0" marR="86325" marL="863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7225">
                <a:tc>
                  <a:txBody>
                    <a:bodyPr/>
                    <a:lstStyle/>
                    <a:p>
                      <a:pPr indent="0" lvl="0" marL="0" marR="0" rtl="0" algn="l">
                        <a:lnSpc>
                          <a:spcPct val="107000"/>
                        </a:lnSpc>
                        <a:spcBef>
                          <a:spcPts val="0"/>
                        </a:spcBef>
                        <a:spcAft>
                          <a:spcPts val="0"/>
                        </a:spcAft>
                        <a:buClr>
                          <a:schemeClr val="dk1"/>
                        </a:buClr>
                        <a:buSzPts val="1800"/>
                        <a:buFont typeface="Arial"/>
                        <a:buNone/>
                      </a:pPr>
                      <a:r>
                        <a:rPr lang="es-ES" sz="1800" u="none" cap="none" strike="noStrike">
                          <a:solidFill>
                            <a:schemeClr val="dk1"/>
                          </a:solidFill>
                          <a:latin typeface="Arial"/>
                          <a:ea typeface="Arial"/>
                          <a:cs typeface="Arial"/>
                          <a:sym typeface="Arial"/>
                        </a:rPr>
                        <a:t>RF7</a:t>
                      </a:r>
                      <a:endParaRPr/>
                    </a:p>
                  </a:txBody>
                  <a:tcPr marT="0" marB="0" marR="145750" marL="1457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1800"/>
                        <a:buFont typeface="Arial"/>
                        <a:buNone/>
                      </a:pPr>
                      <a:r>
                        <a:rPr b="0" lang="es-ES" sz="1800" u="none" cap="none" strike="noStrike">
                          <a:solidFill>
                            <a:schemeClr val="dk1"/>
                          </a:solidFill>
                          <a:latin typeface="Arial"/>
                          <a:ea typeface="Arial"/>
                          <a:cs typeface="Arial"/>
                          <a:sym typeface="Arial"/>
                        </a:rPr>
                        <a:t>El administrador podrá gestionar el menú; agregando, editando o eliminando productos.</a:t>
                      </a:r>
                      <a:endParaRPr/>
                    </a:p>
                  </a:txBody>
                  <a:tcPr marT="0" marB="0" marR="145750" marL="1457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1800"/>
                        <a:buFont typeface="Arial"/>
                        <a:buNone/>
                      </a:pPr>
                      <a:r>
                        <a:rPr b="0" lang="es-ES" sz="1800" u="none" cap="none" strike="noStrike">
                          <a:solidFill>
                            <a:schemeClr val="dk1"/>
                          </a:solidFill>
                          <a:latin typeface="Arial"/>
                          <a:ea typeface="Arial"/>
                          <a:cs typeface="Arial"/>
                          <a:sym typeface="Arial"/>
                        </a:rPr>
                        <a:t>Alta</a:t>
                      </a:r>
                      <a:endParaRPr/>
                    </a:p>
                  </a:txBody>
                  <a:tcPr marT="0" marB="0" marR="145750" marL="1457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7225">
                <a:tc>
                  <a:txBody>
                    <a:bodyPr/>
                    <a:lstStyle/>
                    <a:p>
                      <a:pPr indent="0" lvl="0" marL="0" marR="0" rtl="0" algn="l">
                        <a:lnSpc>
                          <a:spcPct val="107000"/>
                        </a:lnSpc>
                        <a:spcBef>
                          <a:spcPts val="0"/>
                        </a:spcBef>
                        <a:spcAft>
                          <a:spcPts val="0"/>
                        </a:spcAft>
                        <a:buClr>
                          <a:schemeClr val="dk1"/>
                        </a:buClr>
                        <a:buSzPts val="1800"/>
                        <a:buFont typeface="Arial"/>
                        <a:buNone/>
                      </a:pPr>
                      <a:r>
                        <a:rPr lang="es-ES" sz="1800" u="none" cap="none" strike="noStrike">
                          <a:solidFill>
                            <a:schemeClr val="dk1"/>
                          </a:solidFill>
                          <a:latin typeface="Arial"/>
                          <a:ea typeface="Arial"/>
                          <a:cs typeface="Arial"/>
                          <a:sym typeface="Arial"/>
                        </a:rPr>
                        <a:t>RF8</a:t>
                      </a:r>
                      <a:endParaRPr/>
                    </a:p>
                  </a:txBody>
                  <a:tcPr marT="0" marB="0" marR="145750" marL="1457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1800"/>
                        <a:buFont typeface="Arial"/>
                        <a:buNone/>
                      </a:pPr>
                      <a:r>
                        <a:rPr lang="es-ES" sz="1800" u="none" cap="none" strike="noStrike">
                          <a:latin typeface="Arial"/>
                          <a:ea typeface="Arial"/>
                          <a:cs typeface="Arial"/>
                          <a:sym typeface="Arial"/>
                        </a:rPr>
                        <a:t>El administrador podrá gestionar a los empleados agregando nuevos empleados o eliminándolos </a:t>
                      </a:r>
                      <a:endParaRPr/>
                    </a:p>
                  </a:txBody>
                  <a:tcPr marT="0" marB="0" marR="145750" marL="1457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1800"/>
                        <a:buFont typeface="Arial"/>
                        <a:buNone/>
                      </a:pPr>
                      <a:r>
                        <a:rPr lang="es-ES" sz="1800" u="none" cap="none" strike="noStrike">
                          <a:latin typeface="Arial"/>
                          <a:ea typeface="Arial"/>
                          <a:cs typeface="Arial"/>
                          <a:sym typeface="Arial"/>
                        </a:rPr>
                        <a:t>Alta</a:t>
                      </a:r>
                      <a:endParaRPr/>
                    </a:p>
                  </a:txBody>
                  <a:tcPr marT="0" marB="0" marR="145750" marL="1457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26"/>
          <p:cNvSpPr/>
          <p:nvPr/>
        </p:nvSpPr>
        <p:spPr>
          <a:xfrm>
            <a:off x="3423628" y="3954050"/>
            <a:ext cx="5344743" cy="3693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t/>
            </a:r>
            <a:endParaRPr b="1" sz="2000">
              <a:solidFill>
                <a:schemeClr val="lt1"/>
              </a:solidFill>
              <a:latin typeface="Work Sans"/>
              <a:ea typeface="Work Sans"/>
              <a:cs typeface="Work Sans"/>
              <a:sym typeface="Work Sans"/>
            </a:endParaRPr>
          </a:p>
        </p:txBody>
      </p:sp>
      <p:sp>
        <p:nvSpPr>
          <p:cNvPr id="244" name="Google Shape;244;p26"/>
          <p:cNvSpPr txBox="1"/>
          <p:nvPr/>
        </p:nvSpPr>
        <p:spPr>
          <a:xfrm>
            <a:off x="1929435" y="2623935"/>
            <a:ext cx="8333179"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6000">
                <a:solidFill>
                  <a:schemeClr val="lt1"/>
                </a:solidFill>
                <a:latin typeface="Work Sans"/>
                <a:ea typeface="Work Sans"/>
                <a:cs typeface="Work Sans"/>
                <a:sym typeface="Work Sans"/>
              </a:rPr>
              <a:t>Requisitos no funcionales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graphicFrame>
        <p:nvGraphicFramePr>
          <p:cNvPr id="249" name="Google Shape;249;p27"/>
          <p:cNvGraphicFramePr/>
          <p:nvPr/>
        </p:nvGraphicFramePr>
        <p:xfrm>
          <a:off x="511342" y="531394"/>
          <a:ext cx="3000000" cy="3000000"/>
        </p:xfrm>
        <a:graphic>
          <a:graphicData uri="http://schemas.openxmlformats.org/drawingml/2006/table">
            <a:tbl>
              <a:tblPr bandRow="1" firstCol="1" firstRow="1">
                <a:noFill/>
                <a:tableStyleId>{005B4A78-4CD1-4124-A77E-9EF1C1FA92A9}</a:tableStyleId>
              </a:tblPr>
              <a:tblGrid>
                <a:gridCol w="2107500"/>
                <a:gridCol w="6304250"/>
                <a:gridCol w="2943600"/>
              </a:tblGrid>
              <a:tr h="673350">
                <a:tc>
                  <a:txBody>
                    <a:bodyPr/>
                    <a:lstStyle/>
                    <a:p>
                      <a:pPr indent="0" lvl="0" marL="0" marR="0" rtl="0" algn="ctr">
                        <a:lnSpc>
                          <a:spcPct val="107000"/>
                        </a:lnSpc>
                        <a:spcBef>
                          <a:spcPts val="0"/>
                        </a:spcBef>
                        <a:spcAft>
                          <a:spcPts val="0"/>
                        </a:spcAft>
                        <a:buNone/>
                      </a:pPr>
                      <a:r>
                        <a:rPr b="1" lang="es-ES" sz="2300" u="none" cap="none" strike="noStrike">
                          <a:solidFill>
                            <a:srgbClr val="000000"/>
                          </a:solidFill>
                          <a:highlight>
                            <a:srgbClr val="A5A5A5"/>
                          </a:highlight>
                          <a:latin typeface="Arial"/>
                          <a:ea typeface="Arial"/>
                          <a:cs typeface="Arial"/>
                          <a:sym typeface="Arial"/>
                        </a:rPr>
                        <a:t>No. de requisitos</a:t>
                      </a:r>
                      <a:endParaRPr sz="2300" u="none" cap="none" strike="noStrike">
                        <a:highlight>
                          <a:srgbClr val="A5A5A5"/>
                        </a:highlight>
                        <a:latin typeface="Arial"/>
                        <a:ea typeface="Arial"/>
                        <a:cs typeface="Arial"/>
                        <a:sym typeface="Arial"/>
                      </a:endParaRPr>
                    </a:p>
                  </a:txBody>
                  <a:tcPr marT="0" marB="0" marR="140375" marL="1403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c>
                  <a:txBody>
                    <a:bodyPr/>
                    <a:lstStyle/>
                    <a:p>
                      <a:pPr indent="0" lvl="0" marL="0" marR="0" rtl="0" algn="ctr">
                        <a:lnSpc>
                          <a:spcPct val="107000"/>
                        </a:lnSpc>
                        <a:spcBef>
                          <a:spcPts val="0"/>
                        </a:spcBef>
                        <a:spcAft>
                          <a:spcPts val="0"/>
                        </a:spcAft>
                        <a:buNone/>
                      </a:pPr>
                      <a:r>
                        <a:rPr b="1" lang="es-ES" sz="2300" u="none" cap="none" strike="noStrike">
                          <a:solidFill>
                            <a:srgbClr val="000000"/>
                          </a:solidFill>
                          <a:highlight>
                            <a:srgbClr val="A5A5A5"/>
                          </a:highlight>
                          <a:latin typeface="Arial"/>
                          <a:ea typeface="Arial"/>
                          <a:cs typeface="Arial"/>
                          <a:sym typeface="Arial"/>
                        </a:rPr>
                        <a:t>Nombre de requisitos</a:t>
                      </a:r>
                      <a:endParaRPr sz="2300" u="none" cap="none" strike="noStrike">
                        <a:highlight>
                          <a:srgbClr val="A5A5A5"/>
                        </a:highlight>
                        <a:latin typeface="Arial"/>
                        <a:ea typeface="Arial"/>
                        <a:cs typeface="Arial"/>
                        <a:sym typeface="Arial"/>
                      </a:endParaRPr>
                    </a:p>
                  </a:txBody>
                  <a:tcPr marT="0" marB="0" marR="140375" marL="1403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c>
                  <a:txBody>
                    <a:bodyPr/>
                    <a:lstStyle/>
                    <a:p>
                      <a:pPr indent="0" lvl="0" marL="0" marR="0" rtl="0" algn="ctr">
                        <a:lnSpc>
                          <a:spcPct val="107000"/>
                        </a:lnSpc>
                        <a:spcBef>
                          <a:spcPts val="0"/>
                        </a:spcBef>
                        <a:spcAft>
                          <a:spcPts val="0"/>
                        </a:spcAft>
                        <a:buNone/>
                      </a:pPr>
                      <a:r>
                        <a:rPr b="1" lang="es-ES" sz="2300" u="none" cap="none" strike="noStrike">
                          <a:solidFill>
                            <a:srgbClr val="000000"/>
                          </a:solidFill>
                          <a:highlight>
                            <a:srgbClr val="A5A5A5"/>
                          </a:highlight>
                          <a:latin typeface="Arial"/>
                          <a:ea typeface="Arial"/>
                          <a:cs typeface="Arial"/>
                          <a:sym typeface="Arial"/>
                        </a:rPr>
                        <a:t>Categoría</a:t>
                      </a:r>
                      <a:endParaRPr sz="2300" u="none" cap="none" strike="noStrike">
                        <a:highlight>
                          <a:srgbClr val="A5A5A5"/>
                        </a:highlight>
                        <a:latin typeface="Arial"/>
                        <a:ea typeface="Arial"/>
                        <a:cs typeface="Arial"/>
                        <a:sym typeface="Arial"/>
                      </a:endParaRPr>
                    </a:p>
                  </a:txBody>
                  <a:tcPr marT="0" marB="0" marR="140375" marL="1403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5A5A5"/>
                    </a:solidFill>
                  </a:tcPr>
                </a:tc>
              </a:tr>
              <a:tr h="846250">
                <a:tc>
                  <a:txBody>
                    <a:bodyPr/>
                    <a:lstStyle/>
                    <a:p>
                      <a:pPr indent="0" lvl="0" marL="0" marR="0" rtl="0" algn="l">
                        <a:lnSpc>
                          <a:spcPct val="107000"/>
                        </a:lnSpc>
                        <a:spcBef>
                          <a:spcPts val="0"/>
                        </a:spcBef>
                        <a:spcAft>
                          <a:spcPts val="0"/>
                        </a:spcAft>
                        <a:buNone/>
                      </a:pPr>
                      <a:r>
                        <a:rPr lang="es-ES" sz="2300" u="none" cap="none" strike="noStrike">
                          <a:solidFill>
                            <a:schemeClr val="dk1"/>
                          </a:solidFill>
                          <a:latin typeface="Calibri"/>
                          <a:ea typeface="Calibri"/>
                          <a:cs typeface="Calibri"/>
                          <a:sym typeface="Calibri"/>
                        </a:rPr>
                        <a:t>RNF1</a:t>
                      </a:r>
                      <a:endParaRPr/>
                    </a:p>
                  </a:txBody>
                  <a:tcPr marT="0" marB="0" marR="140375" marL="1403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ES" sz="2300" u="none" cap="none" strike="noStrike">
                          <a:latin typeface="Arial"/>
                          <a:ea typeface="Arial"/>
                          <a:cs typeface="Arial"/>
                          <a:sym typeface="Arial"/>
                        </a:rPr>
                        <a:t> El sistema utilizará un método de encriptación para proteger las credenciales de los usuarios.</a:t>
                      </a:r>
                      <a:endParaRPr sz="2300" u="none" cap="none" strike="noStrike">
                        <a:latin typeface="Arial"/>
                        <a:ea typeface="Arial"/>
                        <a:cs typeface="Arial"/>
                        <a:sym typeface="Arial"/>
                      </a:endParaRPr>
                    </a:p>
                  </a:txBody>
                  <a:tcPr marT="0" marB="0" marR="140375" marL="1403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ES" sz="2300" u="none" cap="none" strike="noStrike">
                          <a:latin typeface="Arial"/>
                          <a:ea typeface="Arial"/>
                          <a:cs typeface="Arial"/>
                          <a:sym typeface="Arial"/>
                        </a:rPr>
                        <a:t>Seguridad</a:t>
                      </a:r>
                      <a:endParaRPr/>
                    </a:p>
                  </a:txBody>
                  <a:tcPr marT="0" marB="0" marR="140375" marL="1403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73350">
                <a:tc>
                  <a:txBody>
                    <a:bodyPr/>
                    <a:lstStyle/>
                    <a:p>
                      <a:pPr indent="0" lvl="0" marL="0" marR="0" rtl="0" algn="l">
                        <a:lnSpc>
                          <a:spcPct val="107000"/>
                        </a:lnSpc>
                        <a:spcBef>
                          <a:spcPts val="0"/>
                        </a:spcBef>
                        <a:spcAft>
                          <a:spcPts val="0"/>
                        </a:spcAft>
                        <a:buNone/>
                      </a:pPr>
                      <a:r>
                        <a:rPr lang="es-ES" sz="2300" u="none" cap="none" strike="noStrike">
                          <a:solidFill>
                            <a:schemeClr val="dk1"/>
                          </a:solidFill>
                          <a:latin typeface="Calibri"/>
                          <a:ea typeface="Calibri"/>
                          <a:cs typeface="Calibri"/>
                          <a:sym typeface="Calibri"/>
                        </a:rPr>
                        <a:t>RNF2</a:t>
                      </a:r>
                      <a:endParaRPr sz="2300" u="none" cap="none" strike="noStrike">
                        <a:solidFill>
                          <a:schemeClr val="dk1"/>
                        </a:solidFill>
                        <a:latin typeface="Calibri"/>
                        <a:ea typeface="Calibri"/>
                        <a:cs typeface="Calibri"/>
                        <a:sym typeface="Calibri"/>
                      </a:endParaRPr>
                    </a:p>
                  </a:txBody>
                  <a:tcPr marT="0" marB="0" marR="140375" marL="1403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ES" sz="2300" u="none" cap="none" strike="noStrike">
                          <a:latin typeface="Arial"/>
                          <a:ea typeface="Arial"/>
                          <a:cs typeface="Arial"/>
                          <a:sym typeface="Arial"/>
                        </a:rPr>
                        <a:t> El sistema tendrá una interfaz de usuario intuitiva </a:t>
                      </a:r>
                      <a:endParaRPr sz="2300" u="none" cap="none" strike="noStrike">
                        <a:latin typeface="Arial"/>
                        <a:ea typeface="Arial"/>
                        <a:cs typeface="Arial"/>
                        <a:sym typeface="Arial"/>
                      </a:endParaRPr>
                    </a:p>
                  </a:txBody>
                  <a:tcPr marT="0" marB="0" marR="140375" marL="1403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ES" sz="2300" u="none" cap="none" strike="noStrike">
                          <a:latin typeface="Arial"/>
                          <a:ea typeface="Arial"/>
                          <a:cs typeface="Arial"/>
                          <a:sym typeface="Arial"/>
                        </a:rPr>
                        <a:t>Adaptabilidad</a:t>
                      </a:r>
                      <a:endParaRPr/>
                    </a:p>
                  </a:txBody>
                  <a:tcPr marT="0" marB="0" marR="140375" marL="1403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73350">
                <a:tc>
                  <a:txBody>
                    <a:bodyPr/>
                    <a:lstStyle/>
                    <a:p>
                      <a:pPr indent="0" lvl="0" marL="0" marR="0" rtl="0" algn="l">
                        <a:lnSpc>
                          <a:spcPct val="107000"/>
                        </a:lnSpc>
                        <a:spcBef>
                          <a:spcPts val="0"/>
                        </a:spcBef>
                        <a:spcAft>
                          <a:spcPts val="0"/>
                        </a:spcAft>
                        <a:buNone/>
                      </a:pPr>
                      <a:r>
                        <a:rPr lang="es-ES" sz="2300" u="none" cap="none" strike="noStrike">
                          <a:solidFill>
                            <a:schemeClr val="dk1"/>
                          </a:solidFill>
                          <a:latin typeface="Calibri"/>
                          <a:ea typeface="Calibri"/>
                          <a:cs typeface="Calibri"/>
                          <a:sym typeface="Calibri"/>
                        </a:rPr>
                        <a:t>RNF3</a:t>
                      </a:r>
                      <a:endParaRPr sz="2300" u="none" cap="none" strike="noStrike">
                        <a:solidFill>
                          <a:schemeClr val="dk1"/>
                        </a:solidFill>
                        <a:latin typeface="Calibri"/>
                        <a:ea typeface="Calibri"/>
                        <a:cs typeface="Calibri"/>
                        <a:sym typeface="Calibri"/>
                      </a:endParaRPr>
                    </a:p>
                  </a:txBody>
                  <a:tcPr marT="0" marB="0" marR="140375" marL="1403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ES" sz="2300" u="none" cap="none" strike="noStrike">
                          <a:latin typeface="Arial"/>
                          <a:ea typeface="Arial"/>
                          <a:cs typeface="Arial"/>
                          <a:sym typeface="Arial"/>
                        </a:rPr>
                        <a:t> El sistema será compatible con diferentes dispositivos</a:t>
                      </a:r>
                      <a:endParaRPr sz="2300" u="none" cap="none" strike="noStrike">
                        <a:latin typeface="Arial"/>
                        <a:ea typeface="Arial"/>
                        <a:cs typeface="Arial"/>
                        <a:sym typeface="Arial"/>
                      </a:endParaRPr>
                    </a:p>
                  </a:txBody>
                  <a:tcPr marT="0" marB="0" marR="140375" marL="1403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300"/>
                        <a:buFont typeface="Calibri"/>
                        <a:buNone/>
                      </a:pPr>
                      <a:r>
                        <a:rPr b="0" i="0" lang="es-ES" sz="2300" u="none" cap="none" strike="noStrike">
                          <a:solidFill>
                            <a:srgbClr val="000000"/>
                          </a:solidFill>
                        </a:rPr>
                        <a:t>Adaptabilidad</a:t>
                      </a:r>
                      <a:endParaRPr sz="1800" u="none" cap="none" strike="noStrike"/>
                    </a:p>
                  </a:txBody>
                  <a:tcPr marT="0" marB="0" marR="140375" marL="1403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64350">
                <a:tc>
                  <a:txBody>
                    <a:bodyPr/>
                    <a:lstStyle/>
                    <a:p>
                      <a:pPr indent="0" lvl="0" marL="0" marR="0" rtl="0" algn="l">
                        <a:lnSpc>
                          <a:spcPct val="107000"/>
                        </a:lnSpc>
                        <a:spcBef>
                          <a:spcPts val="0"/>
                        </a:spcBef>
                        <a:spcAft>
                          <a:spcPts val="0"/>
                        </a:spcAft>
                        <a:buNone/>
                      </a:pPr>
                      <a:r>
                        <a:rPr lang="es-ES" sz="2300" u="none" cap="none" strike="noStrike">
                          <a:solidFill>
                            <a:schemeClr val="dk1"/>
                          </a:solidFill>
                          <a:latin typeface="Calibri"/>
                          <a:ea typeface="Calibri"/>
                          <a:cs typeface="Calibri"/>
                          <a:sym typeface="Calibri"/>
                        </a:rPr>
                        <a:t>RNF4</a:t>
                      </a:r>
                      <a:endParaRPr sz="2300" u="none" cap="none" strike="noStrike">
                        <a:solidFill>
                          <a:schemeClr val="dk1"/>
                        </a:solidFill>
                        <a:latin typeface="Calibri"/>
                        <a:ea typeface="Calibri"/>
                        <a:cs typeface="Calibri"/>
                        <a:sym typeface="Calibri"/>
                      </a:endParaRPr>
                    </a:p>
                  </a:txBody>
                  <a:tcPr marT="0" marB="0" marR="140375" marL="1403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ES" sz="2300" u="none" cap="none" strike="noStrike">
                          <a:latin typeface="Arial"/>
                          <a:ea typeface="Arial"/>
                          <a:cs typeface="Arial"/>
                          <a:sym typeface="Arial"/>
                        </a:rPr>
                        <a:t>El sistema será fácil de mantener y actualizar </a:t>
                      </a:r>
                      <a:endParaRPr sz="2300" u="none" cap="none" strike="noStrike">
                        <a:latin typeface="Arial"/>
                        <a:ea typeface="Arial"/>
                        <a:cs typeface="Arial"/>
                        <a:sym typeface="Arial"/>
                      </a:endParaRPr>
                    </a:p>
                  </a:txBody>
                  <a:tcPr marT="0" marB="0" marR="140375" marL="1403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2300"/>
                        <a:buFont typeface="Arial"/>
                        <a:buNone/>
                      </a:pPr>
                      <a:r>
                        <a:rPr lang="es-ES" sz="2300" u="none" cap="none" strike="noStrike">
                          <a:latin typeface="Arial"/>
                          <a:ea typeface="Arial"/>
                          <a:cs typeface="Arial"/>
                          <a:sym typeface="Arial"/>
                        </a:rPr>
                        <a:t>Durabilidad</a:t>
                      </a:r>
                      <a:endParaRPr sz="2300" u="none" cap="none" strike="noStrike">
                        <a:latin typeface="Arial"/>
                        <a:ea typeface="Arial"/>
                        <a:cs typeface="Arial"/>
                        <a:sym typeface="Arial"/>
                      </a:endParaRPr>
                    </a:p>
                    <a:p>
                      <a:pPr indent="0" lvl="0" marL="0" marR="0" rtl="0" algn="l">
                        <a:lnSpc>
                          <a:spcPct val="107000"/>
                        </a:lnSpc>
                        <a:spcBef>
                          <a:spcPts val="800"/>
                        </a:spcBef>
                        <a:spcAft>
                          <a:spcPts val="0"/>
                        </a:spcAft>
                        <a:buClr>
                          <a:schemeClr val="dk1"/>
                        </a:buClr>
                        <a:buSzPts val="2300"/>
                        <a:buFont typeface="Calibri"/>
                        <a:buNone/>
                      </a:pPr>
                      <a:r>
                        <a:t/>
                      </a:r>
                      <a:endParaRPr sz="2300" u="none" cap="none" strike="noStrike">
                        <a:latin typeface="Arial"/>
                        <a:ea typeface="Arial"/>
                        <a:cs typeface="Arial"/>
                        <a:sym typeface="Arial"/>
                      </a:endParaRPr>
                    </a:p>
                  </a:txBody>
                  <a:tcPr marT="0" marB="0" marR="140375" marL="1403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46250">
                <a:tc>
                  <a:txBody>
                    <a:bodyPr/>
                    <a:lstStyle/>
                    <a:p>
                      <a:pPr indent="0" lvl="0" marL="0" marR="0" rtl="0" algn="l">
                        <a:lnSpc>
                          <a:spcPct val="107000"/>
                        </a:lnSpc>
                        <a:spcBef>
                          <a:spcPts val="0"/>
                        </a:spcBef>
                        <a:spcAft>
                          <a:spcPts val="0"/>
                        </a:spcAft>
                        <a:buNone/>
                      </a:pPr>
                      <a:r>
                        <a:rPr lang="es-ES" sz="2300" u="none" cap="none" strike="noStrike">
                          <a:solidFill>
                            <a:schemeClr val="dk1"/>
                          </a:solidFill>
                          <a:latin typeface="Calibri"/>
                          <a:ea typeface="Calibri"/>
                          <a:cs typeface="Calibri"/>
                          <a:sym typeface="Calibri"/>
                        </a:rPr>
                        <a:t>RNF5</a:t>
                      </a:r>
                      <a:endParaRPr sz="2300" u="none" cap="none" strike="noStrike">
                        <a:solidFill>
                          <a:schemeClr val="dk1"/>
                        </a:solidFill>
                        <a:latin typeface="Calibri"/>
                        <a:ea typeface="Calibri"/>
                        <a:cs typeface="Calibri"/>
                        <a:sym typeface="Calibri"/>
                      </a:endParaRPr>
                    </a:p>
                  </a:txBody>
                  <a:tcPr marT="0" marB="0" marR="140375" marL="1403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300"/>
                        <a:buFont typeface="Calibri"/>
                        <a:buNone/>
                      </a:pPr>
                      <a:r>
                        <a:rPr b="0" i="0" lang="es-ES" sz="2300" u="none" cap="none" strike="noStrike">
                          <a:solidFill>
                            <a:srgbClr val="000000"/>
                          </a:solidFill>
                        </a:rPr>
                        <a:t>El sistema programará backups semanalmente para ser almacenado local y en la nube</a:t>
                      </a:r>
                      <a:endParaRPr/>
                    </a:p>
                  </a:txBody>
                  <a:tcPr marT="0" marB="0" marR="140375" marL="1403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chemeClr val="dk1"/>
                        </a:buClr>
                        <a:buSzPts val="2300"/>
                        <a:buFont typeface="Arial"/>
                        <a:buNone/>
                      </a:pPr>
                      <a:r>
                        <a:rPr lang="es-ES" sz="2300" u="none" cap="none" strike="noStrike">
                          <a:latin typeface="Arial"/>
                          <a:ea typeface="Arial"/>
                          <a:cs typeface="Arial"/>
                          <a:sym typeface="Arial"/>
                        </a:rPr>
                        <a:t>Integridad de datos</a:t>
                      </a:r>
                      <a:endParaRPr sz="2300" u="none" cap="none" strike="noStrike">
                        <a:latin typeface="Arial"/>
                        <a:ea typeface="Arial"/>
                        <a:cs typeface="Arial"/>
                        <a:sym typeface="Arial"/>
                      </a:endParaRPr>
                    </a:p>
                  </a:txBody>
                  <a:tcPr marT="0" marB="0" marR="140375" marL="1403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28325">
                <a:tc>
                  <a:txBody>
                    <a:bodyPr/>
                    <a:lstStyle/>
                    <a:p>
                      <a:pPr indent="0" lvl="0" marL="0" marR="0" rtl="0" algn="l">
                        <a:lnSpc>
                          <a:spcPct val="107000"/>
                        </a:lnSpc>
                        <a:spcBef>
                          <a:spcPts val="0"/>
                        </a:spcBef>
                        <a:spcAft>
                          <a:spcPts val="0"/>
                        </a:spcAft>
                        <a:buNone/>
                      </a:pPr>
                      <a:r>
                        <a:rPr lang="es-ES" sz="2300" u="none" cap="none" strike="noStrike">
                          <a:solidFill>
                            <a:schemeClr val="dk1"/>
                          </a:solidFill>
                          <a:latin typeface="Calibri"/>
                          <a:ea typeface="Calibri"/>
                          <a:cs typeface="Calibri"/>
                          <a:sym typeface="Calibri"/>
                        </a:rPr>
                        <a:t>RNF6</a:t>
                      </a:r>
                      <a:endParaRPr sz="2300" u="none" cap="none" strike="noStrike">
                        <a:solidFill>
                          <a:schemeClr val="dk1"/>
                        </a:solidFill>
                        <a:latin typeface="Calibri"/>
                        <a:ea typeface="Calibri"/>
                        <a:cs typeface="Calibri"/>
                        <a:sym typeface="Calibri"/>
                      </a:endParaRPr>
                    </a:p>
                  </a:txBody>
                  <a:tcPr marT="0" marB="0" marR="140375" marL="1403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300"/>
                        <a:buFont typeface="Arial"/>
                        <a:buNone/>
                      </a:pPr>
                      <a:r>
                        <a:rPr b="0" i="0" lang="es-ES" sz="2300" u="none" cap="none" strike="noStrike">
                          <a:solidFill>
                            <a:srgbClr val="000000"/>
                          </a:solidFill>
                          <a:latin typeface="Arial"/>
                          <a:ea typeface="Arial"/>
                          <a:cs typeface="Arial"/>
                          <a:sym typeface="Arial"/>
                        </a:rPr>
                        <a:t>Los datos modificados en la base de datos deben ser actualizados para todos los usuarios </a:t>
                      </a:r>
                      <a:endParaRPr sz="1800" u="none" cap="none" strike="noStrike"/>
                    </a:p>
                  </a:txBody>
                  <a:tcPr marT="0" marB="0" marR="140375" marL="1403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ES" sz="2300" u="none" cap="none" strike="noStrike">
                          <a:latin typeface="Arial"/>
                          <a:ea typeface="Arial"/>
                          <a:cs typeface="Arial"/>
                          <a:sym typeface="Arial"/>
                        </a:rPr>
                        <a:t>Rendimiento</a:t>
                      </a:r>
                      <a:endParaRPr/>
                    </a:p>
                  </a:txBody>
                  <a:tcPr marT="0" marB="0" marR="140375" marL="1403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3" name="Shape 253"/>
        <p:cNvGrpSpPr/>
        <p:nvPr/>
      </p:nvGrpSpPr>
      <p:grpSpPr>
        <a:xfrm>
          <a:off x="0" y="0"/>
          <a:ext cx="0" cy="0"/>
          <a:chOff x="0" y="0"/>
          <a:chExt cx="0" cy="0"/>
        </a:xfrm>
      </p:grpSpPr>
      <p:sp>
        <p:nvSpPr>
          <p:cNvPr id="254" name="Google Shape;254;p28"/>
          <p:cNvSpPr/>
          <p:nvPr/>
        </p:nvSpPr>
        <p:spPr>
          <a:xfrm>
            <a:off x="3423628" y="3954050"/>
            <a:ext cx="5344743" cy="3693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t/>
            </a:r>
            <a:endParaRPr b="1" sz="2000">
              <a:solidFill>
                <a:schemeClr val="lt1"/>
              </a:solidFill>
              <a:latin typeface="Work Sans"/>
              <a:ea typeface="Work Sans"/>
              <a:cs typeface="Work Sans"/>
              <a:sym typeface="Work Sans"/>
            </a:endParaRPr>
          </a:p>
        </p:txBody>
      </p:sp>
      <p:sp>
        <p:nvSpPr>
          <p:cNvPr id="255" name="Google Shape;255;p28"/>
          <p:cNvSpPr txBox="1"/>
          <p:nvPr/>
        </p:nvSpPr>
        <p:spPr>
          <a:xfrm>
            <a:off x="4100098" y="2921100"/>
            <a:ext cx="39918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6000">
                <a:solidFill>
                  <a:schemeClr val="lt1"/>
                </a:solidFill>
                <a:latin typeface="Work Sans"/>
                <a:ea typeface="Work Sans"/>
                <a:cs typeface="Work Sans"/>
                <a:sym typeface="Work Sans"/>
              </a:rPr>
              <a:t>Mockups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9" name="Shape 259"/>
        <p:cNvGrpSpPr/>
        <p:nvPr/>
      </p:nvGrpSpPr>
      <p:grpSpPr>
        <a:xfrm>
          <a:off x="0" y="0"/>
          <a:ext cx="0" cy="0"/>
          <a:chOff x="0" y="0"/>
          <a:chExt cx="0" cy="0"/>
        </a:xfrm>
      </p:grpSpPr>
      <p:sp>
        <p:nvSpPr>
          <p:cNvPr id="260" name="Google Shape;260;p29"/>
          <p:cNvSpPr txBox="1"/>
          <p:nvPr/>
        </p:nvSpPr>
        <p:spPr>
          <a:xfrm>
            <a:off x="1352430" y="5930500"/>
            <a:ext cx="5228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Link:  </a:t>
            </a:r>
            <a:r>
              <a:rPr lang="es-ES" sz="1800" u="sng">
                <a:solidFill>
                  <a:schemeClr val="dk1"/>
                </a:solidFill>
                <a:latin typeface="Calibri"/>
                <a:ea typeface="Calibri"/>
                <a:cs typeface="Calibri"/>
                <a:sym typeface="Calibri"/>
                <a:hlinkClick r:id="rId4">
                  <a:extLst>
                    <a:ext uri="{A12FA001-AC4F-418D-AE19-62706E023703}">
                      <ahyp:hlinkClr val="tx"/>
                    </a:ext>
                  </a:extLst>
                </a:hlinkClick>
              </a:rPr>
              <a:t>https://balsamiq.cloud/sveitm7/psznfme/r054C</a:t>
            </a:r>
            <a:endParaRPr sz="1800">
              <a:solidFill>
                <a:schemeClr val="dk1"/>
              </a:solidFill>
              <a:latin typeface="Calibri"/>
              <a:ea typeface="Calibri"/>
              <a:cs typeface="Calibri"/>
              <a:sym typeface="Calibri"/>
            </a:endParaRPr>
          </a:p>
        </p:txBody>
      </p:sp>
      <p:pic>
        <p:nvPicPr>
          <p:cNvPr descr="Imagen que contiene Sitio web" id="261" name="Google Shape;261;p29"/>
          <p:cNvPicPr preferRelativeResize="0"/>
          <p:nvPr/>
        </p:nvPicPr>
        <p:blipFill rotWithShape="1">
          <a:blip r:embed="rId5">
            <a:alphaModFix/>
          </a:blip>
          <a:srcRect b="0" l="0" r="0" t="0"/>
          <a:stretch/>
        </p:blipFill>
        <p:spPr>
          <a:xfrm>
            <a:off x="1470714" y="841974"/>
            <a:ext cx="8963025" cy="4857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3"/>
          <p:cNvSpPr txBox="1"/>
          <p:nvPr/>
        </p:nvSpPr>
        <p:spPr>
          <a:xfrm>
            <a:off x="1074876" y="2027497"/>
            <a:ext cx="3643700" cy="67659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8AA00"/>
              </a:buClr>
              <a:buSzPts val="3600"/>
              <a:buFont typeface="Work Sans"/>
              <a:buNone/>
            </a:pPr>
            <a:r>
              <a:rPr b="1" lang="es-ES" sz="3600">
                <a:solidFill>
                  <a:srgbClr val="38AA00"/>
                </a:solidFill>
                <a:latin typeface="Work Sans"/>
                <a:ea typeface="Work Sans"/>
                <a:cs typeface="Work Sans"/>
                <a:sym typeface="Work Sans"/>
              </a:rPr>
              <a:t>Objetivo General</a:t>
            </a:r>
            <a:endParaRPr b="1" sz="3600">
              <a:solidFill>
                <a:srgbClr val="38AA00"/>
              </a:solidFill>
              <a:latin typeface="Work Sans"/>
              <a:ea typeface="Work Sans"/>
              <a:cs typeface="Work Sans"/>
              <a:sym typeface="Work Sans"/>
            </a:endParaRPr>
          </a:p>
        </p:txBody>
      </p:sp>
      <p:sp>
        <p:nvSpPr>
          <p:cNvPr id="107" name="Google Shape;107;p3"/>
          <p:cNvSpPr txBox="1"/>
          <p:nvPr/>
        </p:nvSpPr>
        <p:spPr>
          <a:xfrm>
            <a:off x="1074875" y="3054685"/>
            <a:ext cx="3854368"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600">
                <a:solidFill>
                  <a:schemeClr val="dk1"/>
                </a:solidFill>
                <a:latin typeface="Work Sans Light"/>
                <a:ea typeface="Work Sans Light"/>
                <a:cs typeface="Work Sans Light"/>
                <a:sym typeface="Work Sans Light"/>
              </a:rPr>
              <a:t>Desarrollar un sistema de información enfocado en la fidelización de clientes, gestión y análisis de ventas, gestión de empleados e inventario del restaurante Mr. Homero ubicado en  la localidad de San Cristóbal, Bogotá.</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5" name="Shape 265"/>
        <p:cNvGrpSpPr/>
        <p:nvPr/>
      </p:nvGrpSpPr>
      <p:grpSpPr>
        <a:xfrm>
          <a:off x="0" y="0"/>
          <a:ext cx="0" cy="0"/>
          <a:chOff x="0" y="0"/>
          <a:chExt cx="0" cy="0"/>
        </a:xfrm>
      </p:grpSpPr>
      <p:sp>
        <p:nvSpPr>
          <p:cNvPr id="266" name="Google Shape;266;p30"/>
          <p:cNvSpPr/>
          <p:nvPr/>
        </p:nvSpPr>
        <p:spPr>
          <a:xfrm>
            <a:off x="3423628" y="3954050"/>
            <a:ext cx="5344743" cy="3693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t/>
            </a:r>
            <a:endParaRPr b="1" sz="2000">
              <a:solidFill>
                <a:schemeClr val="lt1"/>
              </a:solidFill>
              <a:latin typeface="Work Sans"/>
              <a:ea typeface="Work Sans"/>
              <a:cs typeface="Work Sans"/>
              <a:sym typeface="Work Sans"/>
            </a:endParaRPr>
          </a:p>
        </p:txBody>
      </p:sp>
      <p:sp>
        <p:nvSpPr>
          <p:cNvPr id="267" name="Google Shape;267;p30"/>
          <p:cNvSpPr txBox="1"/>
          <p:nvPr/>
        </p:nvSpPr>
        <p:spPr>
          <a:xfrm>
            <a:off x="3721653" y="2606500"/>
            <a:ext cx="47487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6000">
                <a:solidFill>
                  <a:schemeClr val="lt1"/>
                </a:solidFill>
                <a:latin typeface="Work Sans"/>
                <a:ea typeface="Work Sans"/>
                <a:cs typeface="Work Sans"/>
                <a:sym typeface="Work Sans"/>
              </a:rPr>
              <a:t>Repositorio</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1" name="Shape 271"/>
        <p:cNvGrpSpPr/>
        <p:nvPr/>
      </p:nvGrpSpPr>
      <p:grpSpPr>
        <a:xfrm>
          <a:off x="0" y="0"/>
          <a:ext cx="0" cy="0"/>
          <a:chOff x="0" y="0"/>
          <a:chExt cx="0" cy="0"/>
        </a:xfrm>
      </p:grpSpPr>
      <p:sp>
        <p:nvSpPr>
          <p:cNvPr id="272" name="Google Shape;272;p31"/>
          <p:cNvSpPr txBox="1"/>
          <p:nvPr/>
        </p:nvSpPr>
        <p:spPr>
          <a:xfrm>
            <a:off x="2150853" y="6147758"/>
            <a:ext cx="47560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u="sng">
                <a:solidFill>
                  <a:schemeClr val="dk1"/>
                </a:solidFill>
                <a:latin typeface="Calibri"/>
                <a:ea typeface="Calibri"/>
                <a:cs typeface="Calibri"/>
                <a:sym typeface="Calibri"/>
                <a:hlinkClick r:id="rId4">
                  <a:extLst>
                    <a:ext uri="{A12FA001-AC4F-418D-AE19-62706E023703}">
                      <ahyp:hlinkClr val="tx"/>
                    </a:ext>
                  </a:extLst>
                </a:hlinkClick>
              </a:rPr>
              <a:t>https://github.com/mikiweys/mrhomero</a:t>
            </a:r>
            <a:endParaRPr sz="1800">
              <a:solidFill>
                <a:schemeClr val="dk1"/>
              </a:solidFill>
              <a:latin typeface="Calibri"/>
              <a:ea typeface="Calibri"/>
              <a:cs typeface="Calibri"/>
              <a:sym typeface="Calibri"/>
            </a:endParaRPr>
          </a:p>
        </p:txBody>
      </p:sp>
      <p:sp>
        <p:nvSpPr>
          <p:cNvPr id="273" name="Google Shape;273;p31"/>
          <p:cNvSpPr txBox="1"/>
          <p:nvPr/>
        </p:nvSpPr>
        <p:spPr>
          <a:xfrm>
            <a:off x="911205" y="6148716"/>
            <a:ext cx="29633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Repositorio:</a:t>
            </a:r>
            <a:endParaRPr sz="1800">
              <a:solidFill>
                <a:schemeClr val="dk1"/>
              </a:solidFill>
              <a:latin typeface="Calibri"/>
              <a:ea typeface="Calibri"/>
              <a:cs typeface="Calibri"/>
              <a:sym typeface="Calibri"/>
            </a:endParaRPr>
          </a:p>
        </p:txBody>
      </p:sp>
      <p:pic>
        <p:nvPicPr>
          <p:cNvPr descr="Captura de pantalla de un celular&#10;&#10;Descripción generada automáticamente" id="274" name="Google Shape;274;p31"/>
          <p:cNvPicPr preferRelativeResize="0"/>
          <p:nvPr/>
        </p:nvPicPr>
        <p:blipFill rotWithShape="1">
          <a:blip r:embed="rId5">
            <a:alphaModFix/>
          </a:blip>
          <a:srcRect b="0" l="0" r="0" t="0"/>
          <a:stretch/>
        </p:blipFill>
        <p:spPr>
          <a:xfrm>
            <a:off x="1078302" y="480073"/>
            <a:ext cx="9532190" cy="515023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8" name="Shape 278"/>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4"/>
          <p:cNvSpPr/>
          <p:nvPr/>
        </p:nvSpPr>
        <p:spPr>
          <a:xfrm>
            <a:off x="3423628" y="3954050"/>
            <a:ext cx="5344743" cy="3693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t/>
            </a:r>
            <a:endParaRPr b="1" sz="2000">
              <a:solidFill>
                <a:schemeClr val="lt1"/>
              </a:solidFill>
              <a:latin typeface="Work Sans"/>
              <a:ea typeface="Work Sans"/>
              <a:cs typeface="Work Sans"/>
              <a:sym typeface="Work Sans"/>
            </a:endParaRPr>
          </a:p>
        </p:txBody>
      </p:sp>
      <p:sp>
        <p:nvSpPr>
          <p:cNvPr id="113" name="Google Shape;113;p4"/>
          <p:cNvSpPr txBox="1"/>
          <p:nvPr/>
        </p:nvSpPr>
        <p:spPr>
          <a:xfrm>
            <a:off x="2660672" y="2623935"/>
            <a:ext cx="6870663"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6000">
                <a:solidFill>
                  <a:schemeClr val="lt1"/>
                </a:solidFill>
                <a:latin typeface="Work Sans"/>
                <a:ea typeface="Work Sans"/>
                <a:cs typeface="Work Sans"/>
                <a:sym typeface="Work Sans"/>
              </a:rPr>
              <a:t>Objetivos Específicos</a:t>
            </a:r>
            <a:endParaRPr b="1" sz="7200" u="none" cap="none" strike="noStrike">
              <a:solidFill>
                <a:schemeClr val="lt1"/>
              </a:solidFill>
              <a:latin typeface="Work Sans"/>
              <a:ea typeface="Work Sans"/>
              <a:cs typeface="Work Sans"/>
              <a:sym typeface="Work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5"/>
          <p:cNvSpPr txBox="1"/>
          <p:nvPr/>
        </p:nvSpPr>
        <p:spPr>
          <a:xfrm>
            <a:off x="1074876" y="2027497"/>
            <a:ext cx="4707623" cy="67659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8AA00"/>
              </a:buClr>
              <a:buSzPts val="3600"/>
              <a:buFont typeface="Work Sans"/>
              <a:buNone/>
            </a:pPr>
            <a:r>
              <a:rPr b="1" lang="es-ES" sz="3600">
                <a:solidFill>
                  <a:srgbClr val="38AA00"/>
                </a:solidFill>
                <a:latin typeface="Work Sans"/>
                <a:ea typeface="Work Sans"/>
                <a:cs typeface="Work Sans"/>
                <a:sym typeface="Work Sans"/>
              </a:rPr>
              <a:t>Objetivos Específicos</a:t>
            </a:r>
            <a:endParaRPr b="1" sz="3600">
              <a:solidFill>
                <a:srgbClr val="38AA00"/>
              </a:solidFill>
              <a:latin typeface="Work Sans"/>
              <a:ea typeface="Work Sans"/>
              <a:cs typeface="Work Sans"/>
              <a:sym typeface="Work Sans"/>
            </a:endParaRPr>
          </a:p>
        </p:txBody>
      </p:sp>
      <p:sp>
        <p:nvSpPr>
          <p:cNvPr id="119" name="Google Shape;119;p5"/>
          <p:cNvSpPr txBox="1"/>
          <p:nvPr/>
        </p:nvSpPr>
        <p:spPr>
          <a:xfrm>
            <a:off x="1074875" y="3054685"/>
            <a:ext cx="10108518" cy="280076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s-ES" sz="1600">
                <a:solidFill>
                  <a:schemeClr val="dk1"/>
                </a:solidFill>
                <a:latin typeface="Calibri"/>
                <a:ea typeface="Calibri"/>
                <a:cs typeface="Calibri"/>
                <a:sym typeface="Calibri"/>
              </a:rPr>
              <a:t>Facilitar la gestión del inventario para mantener un registro preciso de los productos, permitiendo al restaurante realizar un seguimiento más eficiente de las existencias, de esta forma se podrá gestionar mejor las necesidades de renovación de productos y así mismo minimizar el riesgo de pérdidas debido a productos caducados o faltantes.</a:t>
            </a:r>
            <a:endParaRPr/>
          </a:p>
          <a:p>
            <a:pPr indent="-285750" lvl="0" marL="285750" marR="0" rtl="0" algn="l">
              <a:spcBef>
                <a:spcPts val="0"/>
              </a:spcBef>
              <a:spcAft>
                <a:spcPts val="0"/>
              </a:spcAft>
              <a:buClr>
                <a:schemeClr val="dk1"/>
              </a:buClr>
              <a:buSzPts val="1600"/>
              <a:buFont typeface="Arial"/>
              <a:buChar char="•"/>
            </a:pPr>
            <a:r>
              <a:rPr lang="es-ES" sz="1600">
                <a:solidFill>
                  <a:schemeClr val="dk1"/>
                </a:solidFill>
                <a:latin typeface="Calibri"/>
                <a:ea typeface="Calibri"/>
                <a:cs typeface="Calibri"/>
                <a:sym typeface="Calibri"/>
              </a:rPr>
              <a:t>Gestionar los</a:t>
            </a:r>
            <a:r>
              <a:rPr lang="es-ES" sz="1600">
                <a:solidFill>
                  <a:srgbClr val="000000"/>
                </a:solidFill>
                <a:latin typeface="Calibri"/>
                <a:ea typeface="Calibri"/>
                <a:cs typeface="Calibri"/>
                <a:sym typeface="Calibri"/>
              </a:rPr>
              <a:t> procesos de ventas, seguimiento de ventas, generación de informes y análisis de tendencias, lo cual permite una toma de decisiones más informada para aumentar los ingresos y optimizar los recursos del restaurante.</a:t>
            </a:r>
            <a:endParaRPr/>
          </a:p>
          <a:p>
            <a:pPr indent="-285750" lvl="0" marL="285750" marR="0" rtl="0" algn="l">
              <a:spcBef>
                <a:spcPts val="0"/>
              </a:spcBef>
              <a:spcAft>
                <a:spcPts val="0"/>
              </a:spcAft>
              <a:buClr>
                <a:schemeClr val="dk1"/>
              </a:buClr>
              <a:buSzPts val="1600"/>
              <a:buFont typeface="Arial"/>
              <a:buChar char="•"/>
            </a:pPr>
            <a:r>
              <a:rPr lang="es-ES" sz="1600">
                <a:solidFill>
                  <a:schemeClr val="dk1"/>
                </a:solidFill>
                <a:latin typeface="Calibri"/>
                <a:ea typeface="Calibri"/>
                <a:cs typeface="Calibri"/>
                <a:sym typeface="Calibri"/>
              </a:rPr>
              <a:t>Organizar la gestión de los empleados en el restaurante ayudando a la programación de turnos y seguimiento de horas extra trabajadas.</a:t>
            </a:r>
            <a:endParaRPr/>
          </a:p>
          <a:p>
            <a:pPr indent="-285750" lvl="0" marL="285750" marR="0" rtl="0" algn="l">
              <a:spcBef>
                <a:spcPts val="0"/>
              </a:spcBef>
              <a:spcAft>
                <a:spcPts val="0"/>
              </a:spcAft>
              <a:buClr>
                <a:schemeClr val="dk1"/>
              </a:buClr>
              <a:buSzPts val="1600"/>
              <a:buFont typeface="Arial"/>
              <a:buChar char="•"/>
            </a:pPr>
            <a:r>
              <a:rPr lang="es-ES" sz="1600">
                <a:solidFill>
                  <a:schemeClr val="dk1"/>
                </a:solidFill>
                <a:latin typeface="Calibri"/>
                <a:ea typeface="Calibri"/>
                <a:cs typeface="Calibri"/>
                <a:sym typeface="Calibri"/>
              </a:rPr>
              <a:t>Facilitar el proceso de fidelización, otorgando descuentos, promociones u obsequios a los clientes, de esta forma el restaurante</a:t>
            </a:r>
            <a:r>
              <a:rPr lang="es-ES" sz="1600">
                <a:solidFill>
                  <a:srgbClr val="000000"/>
                </a:solidFill>
                <a:latin typeface="Calibri"/>
                <a:ea typeface="Calibri"/>
                <a:cs typeface="Calibri"/>
                <a:sym typeface="Calibri"/>
              </a:rPr>
              <a:t> tendrá una estrategia que le ofrezca incentivos a sus clientes para seguir regresando. </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6"/>
          <p:cNvSpPr/>
          <p:nvPr/>
        </p:nvSpPr>
        <p:spPr>
          <a:xfrm>
            <a:off x="3423628" y="3954050"/>
            <a:ext cx="5344743" cy="3693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t/>
            </a:r>
            <a:endParaRPr b="1" sz="2000">
              <a:solidFill>
                <a:schemeClr val="lt1"/>
              </a:solidFill>
              <a:latin typeface="Work Sans"/>
              <a:ea typeface="Work Sans"/>
              <a:cs typeface="Work Sans"/>
              <a:sym typeface="Work Sans"/>
            </a:endParaRPr>
          </a:p>
        </p:txBody>
      </p:sp>
      <p:sp>
        <p:nvSpPr>
          <p:cNvPr id="125" name="Google Shape;125;p6"/>
          <p:cNvSpPr txBox="1"/>
          <p:nvPr/>
        </p:nvSpPr>
        <p:spPr>
          <a:xfrm>
            <a:off x="1444928" y="2623935"/>
            <a:ext cx="9302163"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6000">
                <a:solidFill>
                  <a:schemeClr val="lt1"/>
                </a:solidFill>
                <a:latin typeface="Work Sans"/>
                <a:ea typeface="Work Sans"/>
                <a:cs typeface="Work Sans"/>
                <a:sym typeface="Work Sans"/>
              </a:rPr>
              <a:t>Planteamiento del problema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7"/>
          <p:cNvSpPr txBox="1"/>
          <p:nvPr/>
        </p:nvSpPr>
        <p:spPr>
          <a:xfrm>
            <a:off x="945480" y="1193610"/>
            <a:ext cx="3888114" cy="117980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8AA00"/>
              </a:buClr>
              <a:buSzPts val="3600"/>
              <a:buFont typeface="Work Sans"/>
              <a:buNone/>
            </a:pPr>
            <a:r>
              <a:rPr b="1" lang="es-ES" sz="3600">
                <a:solidFill>
                  <a:srgbClr val="38AA00"/>
                </a:solidFill>
                <a:latin typeface="Work Sans"/>
                <a:ea typeface="Work Sans"/>
                <a:cs typeface="Work Sans"/>
                <a:sym typeface="Work Sans"/>
              </a:rPr>
              <a:t>Planteamiento del problema</a:t>
            </a:r>
            <a:endParaRPr sz="4400">
              <a:solidFill>
                <a:schemeClr val="dk1"/>
              </a:solidFill>
              <a:latin typeface="Calibri"/>
              <a:ea typeface="Calibri"/>
              <a:cs typeface="Calibri"/>
              <a:sym typeface="Calibri"/>
            </a:endParaRPr>
          </a:p>
        </p:txBody>
      </p:sp>
      <p:sp>
        <p:nvSpPr>
          <p:cNvPr id="131" name="Google Shape;131;p7"/>
          <p:cNvSpPr txBox="1"/>
          <p:nvPr/>
        </p:nvSpPr>
        <p:spPr>
          <a:xfrm>
            <a:off x="945140" y="2711843"/>
            <a:ext cx="10708393"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El restaurante Mr. Homero es un espacio conocido en la comunidad local por su excelente comida y su servicio agradable haciendo que se establezca como un punto referente para la localidad de San Cristóbal.</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Luego de emplear las técnicas de recolección de información al gerente del restaurante, se evidencio que se ha visto afectado por la falta de fidelización hacia sus clientes, ineficaz gestión del inventario, una gestión de ventas mejorable y la falta de un sistema para gestionar a sus empleados, todo esto implica que el restaurante tenga una pérdida de clientes regulares y recomendaciones de estos, dificultades para mantener los productos necesarios en stock, lo que puede llevar a desperdiciar recursos, perder oportunidades para aumentar ingresos y la falta de coordinación de los empleados. Estos problemas afectan la eficiencia operativa, los ingresos y la experiencia del cliente.</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p8"/>
          <p:cNvSpPr/>
          <p:nvPr/>
        </p:nvSpPr>
        <p:spPr>
          <a:xfrm>
            <a:off x="3423628" y="3954050"/>
            <a:ext cx="5344743" cy="3693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t/>
            </a:r>
            <a:endParaRPr b="1" sz="2000">
              <a:solidFill>
                <a:schemeClr val="lt1"/>
              </a:solidFill>
              <a:latin typeface="Work Sans"/>
              <a:ea typeface="Work Sans"/>
              <a:cs typeface="Work Sans"/>
              <a:sym typeface="Work Sans"/>
            </a:endParaRPr>
          </a:p>
        </p:txBody>
      </p:sp>
      <p:sp>
        <p:nvSpPr>
          <p:cNvPr id="137" name="Google Shape;137;p8"/>
          <p:cNvSpPr txBox="1"/>
          <p:nvPr/>
        </p:nvSpPr>
        <p:spPr>
          <a:xfrm>
            <a:off x="2929407" y="2623935"/>
            <a:ext cx="6333209"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6000">
                <a:solidFill>
                  <a:schemeClr val="lt1"/>
                </a:solidFill>
                <a:latin typeface="Work Sans"/>
                <a:ea typeface="Work Sans"/>
                <a:cs typeface="Work Sans"/>
                <a:sym typeface="Work Sans"/>
              </a:rPr>
              <a:t>Pregunta problema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9"/>
          <p:cNvSpPr txBox="1"/>
          <p:nvPr/>
        </p:nvSpPr>
        <p:spPr>
          <a:xfrm>
            <a:off x="1031744" y="1711195"/>
            <a:ext cx="4707623" cy="67659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8AA00"/>
              </a:buClr>
              <a:buSzPts val="3600"/>
              <a:buFont typeface="Work Sans"/>
              <a:buNone/>
            </a:pPr>
            <a:r>
              <a:rPr b="1" lang="es-ES" sz="3600">
                <a:solidFill>
                  <a:srgbClr val="38AA00"/>
                </a:solidFill>
                <a:latin typeface="Work Sans"/>
                <a:ea typeface="Work Sans"/>
                <a:cs typeface="Work Sans"/>
                <a:sym typeface="Work Sans"/>
              </a:rPr>
              <a:t>Pregunta problema</a:t>
            </a:r>
            <a:endParaRPr/>
          </a:p>
        </p:txBody>
      </p:sp>
      <p:sp>
        <p:nvSpPr>
          <p:cNvPr id="143" name="Google Shape;143;p9"/>
          <p:cNvSpPr txBox="1"/>
          <p:nvPr/>
        </p:nvSpPr>
        <p:spPr>
          <a:xfrm>
            <a:off x="1031404" y="3229428"/>
            <a:ext cx="1070839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000000"/>
                </a:solidFill>
                <a:latin typeface="Calibri"/>
                <a:ea typeface="Calibri"/>
                <a:cs typeface="Calibri"/>
                <a:sym typeface="Calibri"/>
              </a:rPr>
              <a:t>¿De qué forma se podrían facilitar los procesos de análisis y gestión de ventas, fidelización de clientes, gestión de inventario y gestión de empleados del restaurante Mr. Homero?</a:t>
            </a:r>
            <a:endParaRPr sz="180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2020-10-01T23:51:28Z</dcterms:created>
  <dc:creator>Jorge Enrique Pedraza Sanchez</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