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0" r:id="rId4"/>
    <p:sldId id="258" r:id="rId5"/>
    <p:sldId id="264" r:id="rId6"/>
    <p:sldId id="261" r:id="rId7"/>
    <p:sldId id="265" r:id="rId8"/>
    <p:sldId id="271" r:id="rId9"/>
    <p:sldId id="272" r:id="rId10"/>
    <p:sldId id="273" r:id="rId11"/>
    <p:sldId id="268" r:id="rId12"/>
    <p:sldId id="267" r:id="rId13"/>
    <p:sldId id="27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4" autoAdjust="0"/>
    <p:restoredTop sz="60124" autoAdjust="0"/>
  </p:normalViewPr>
  <p:slideViewPr>
    <p:cSldViewPr snapToGrid="0">
      <p:cViewPr varScale="1">
        <p:scale>
          <a:sx n="44" d="100"/>
          <a:sy n="44" d="100"/>
        </p:scale>
        <p:origin x="53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51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099E9-14FC-4744-80D3-70EB59C52136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9D95A-6144-4F18-8B9D-955915BF2E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8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D95A-6144-4F18-8B9D-955915BF2E0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55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1.)</a:t>
            </a:r>
            <a:r>
              <a:rPr lang="en-US" baseline="0" dirty="0"/>
              <a:t> </a:t>
            </a:r>
            <a:r>
              <a:rPr lang="en-US" sz="1200" dirty="0"/>
              <a:t>Harinee will discuss</a:t>
            </a:r>
            <a:r>
              <a:rPr lang="en-US" sz="1200" baseline="0" dirty="0"/>
              <a:t> the definition of Alcoholism</a:t>
            </a:r>
          </a:p>
          <a:p>
            <a:r>
              <a:rPr lang="en-US" sz="1200" baseline="0" dirty="0"/>
              <a:t>2.) I will talk about who is affected by this Disease</a:t>
            </a:r>
          </a:p>
          <a:p>
            <a:r>
              <a:rPr lang="en-US" sz="1200" baseline="0" dirty="0"/>
              <a:t>3.) Dean will then discuss the underlying causes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D95A-6144-4F18-8B9D-955915BF2E0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61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one big change and</a:t>
            </a:r>
            <a:r>
              <a:rPr lang="en-US" baseline="0" dirty="0"/>
              <a:t> then be general for the rest of them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D95A-6144-4F18-8B9D-955915BF2E0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44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Limitation of Chronic Liver Disease</a:t>
            </a:r>
          </a:p>
          <a:p>
            <a:endParaRPr lang="en-US" dirty="0"/>
          </a:p>
          <a:p>
            <a:r>
              <a:rPr lang="en-US" dirty="0"/>
              <a:t>Limitations of indicator Because alcohol-related disease can have a long latency, changes in behavior or clinical practice affecting population mortality might not be apparent for years. Not all chronic liver disease deaths are alcohol-attributable. However, in 2009, almost 70% of cirrhosis deaths in the United States were alcohol-attributable (5), and the proportion of cirrhosis deaths coded as 100% alcohol attributable has increased dramatically during 1970–2009 among United States adults aged 25–64 years (5)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D95A-6144-4F18-8B9D-955915BF2E0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75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D95A-6144-4F18-8B9D-955915BF2E0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24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26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6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5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71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6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8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5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4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56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4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A4F0A-31A3-4782-8C8C-AD1505E15E33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AD198-B61A-447E-AF13-DF52A5339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5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458" y="2184247"/>
            <a:ext cx="9144000" cy="2387600"/>
          </a:xfrm>
        </p:spPr>
        <p:txBody>
          <a:bodyPr/>
          <a:lstStyle/>
          <a:p>
            <a:r>
              <a:rPr lang="en-US" dirty="0"/>
              <a:t>Causes of Alcoholism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7458" y="4810258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/>
              <a:t>Dean Daley</a:t>
            </a:r>
          </a:p>
          <a:p>
            <a:r>
              <a:rPr lang="en-US" sz="2000" dirty="0"/>
              <a:t>Harinee [Last Name]</a:t>
            </a:r>
          </a:p>
          <a:p>
            <a:r>
              <a:rPr lang="en-US" sz="2000" dirty="0"/>
              <a:t>Craig Taflin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07" y="153987"/>
            <a:ext cx="3910473" cy="262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27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Effects of Regulation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A4F2E5E-44B2-4880-9448-735CB68CA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6" y="2505263"/>
            <a:ext cx="10885714" cy="398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14ED91-AD81-488F-8546-52C62E5B8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816634"/>
              </p:ext>
            </p:extLst>
          </p:nvPr>
        </p:nvGraphicFramePr>
        <p:xfrm>
          <a:off x="951413" y="1407983"/>
          <a:ext cx="5930900" cy="10972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2137024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99721486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1 - State had exclusive local alcohol retail licensing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8350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3044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783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4 - State had mixed alcohol retail licensing policiesÂ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3348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5 - State had nearly exclusive state alcohol retail licensing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7620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6 - State had exclusive state alcohol retail licensing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592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73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/ Open Questions Remaining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Unaccounted Mortality</a:t>
            </a:r>
          </a:p>
          <a:p>
            <a:pPr lvl="1"/>
            <a:r>
              <a:rPr lang="en-US" dirty="0"/>
              <a:t>DUIs are actually also being caused by Alcoholism</a:t>
            </a:r>
          </a:p>
          <a:p>
            <a:pPr lvl="1"/>
            <a:r>
              <a:rPr lang="en-US" dirty="0"/>
              <a:t>Suicides</a:t>
            </a:r>
          </a:p>
          <a:p>
            <a:pPr lvl="1"/>
            <a:r>
              <a:rPr lang="en-US" dirty="0"/>
              <a:t>Gateway Drug</a:t>
            </a:r>
          </a:p>
          <a:p>
            <a:r>
              <a:rPr lang="en-US" dirty="0"/>
              <a:t>Figuring out the lag between drinking and chronic diseases</a:t>
            </a:r>
          </a:p>
          <a:p>
            <a:r>
              <a:rPr lang="en-US" dirty="0"/>
              <a:t>Would be great to see urban consumption vs rural</a:t>
            </a:r>
          </a:p>
          <a:p>
            <a:pPr lvl="1"/>
            <a:r>
              <a:rPr lang="en-US" dirty="0"/>
              <a:t>Need for zip code level data</a:t>
            </a:r>
          </a:p>
          <a:p>
            <a:pPr lvl="1"/>
            <a:r>
              <a:rPr lang="en-US" dirty="0"/>
              <a:t>Stereo Types of ghettos with corner/liquor store</a:t>
            </a:r>
          </a:p>
          <a:p>
            <a:r>
              <a:rPr lang="en-US" dirty="0"/>
              <a:t>Are people drinking at home or in the bars?</a:t>
            </a:r>
          </a:p>
        </p:txBody>
      </p:sp>
    </p:spTree>
    <p:extLst>
      <p:ext uri="{BB962C8B-B14F-4D97-AF65-F5344CB8AC3E}">
        <p14:creationId xmlns:p14="http://schemas.microsoft.com/office/powerpoint/2010/main" val="1611749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Backup/Alternative Sides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C2A3D6-2D18-4A8E-BA00-BC09F47D4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57082"/>
              </p:ext>
            </p:extLst>
          </p:nvPr>
        </p:nvGraphicFramePr>
        <p:xfrm>
          <a:off x="470391" y="1690688"/>
          <a:ext cx="5892436" cy="4351334"/>
        </p:xfrm>
        <a:graphic>
          <a:graphicData uri="http://schemas.openxmlformats.org/drawingml/2006/table">
            <a:tbl>
              <a:tblPr/>
              <a:tblGrid>
                <a:gridCol w="1080861">
                  <a:extLst>
                    <a:ext uri="{9D8B030D-6E8A-4147-A177-3AD203B41FA5}">
                      <a16:colId xmlns:a16="http://schemas.microsoft.com/office/drawing/2014/main" val="2046424640"/>
                    </a:ext>
                  </a:extLst>
                </a:gridCol>
                <a:gridCol w="4811575">
                  <a:extLst>
                    <a:ext uri="{9D8B030D-6E8A-4147-A177-3AD203B41FA5}">
                      <a16:colId xmlns:a16="http://schemas.microsoft.com/office/drawing/2014/main" val="4041746292"/>
                    </a:ext>
                  </a:extLst>
                </a:gridCol>
              </a:tblGrid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Regulation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4950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Hawaii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1 - State had exclusive local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30696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Minnesota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1 - State had exclusive local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66672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Nevada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1 - State had exclusive local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25686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Jersey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1 - State had exclusive local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12644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Rhode Island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1 - State had exclusive local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54434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Dakota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1 - State had exclusive local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13759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Wisconsin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1 - State had exclusive local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26229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Wyoming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1 - State had exclusive local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38262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Arkansas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37357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Colorado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38663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Georgia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57204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Idaho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33855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Illinois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25720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Louisiana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59948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Massachusetts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77080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Dakota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45547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Tennessee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06964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Utah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30644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Alaska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36225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California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04255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Connecticut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74210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59778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Indiana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05739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Iowa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21178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Kansas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18017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C54BC8-F814-45FE-B4E1-F13FDC580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718213"/>
              </p:ext>
            </p:extLst>
          </p:nvPr>
        </p:nvGraphicFramePr>
        <p:xfrm>
          <a:off x="6481298" y="1690688"/>
          <a:ext cx="5282874" cy="4351334"/>
        </p:xfrm>
        <a:graphic>
          <a:graphicData uri="http://schemas.openxmlformats.org/drawingml/2006/table">
            <a:tbl>
              <a:tblPr/>
              <a:tblGrid>
                <a:gridCol w="969048">
                  <a:extLst>
                    <a:ext uri="{9D8B030D-6E8A-4147-A177-3AD203B41FA5}">
                      <a16:colId xmlns:a16="http://schemas.microsoft.com/office/drawing/2014/main" val="4199537454"/>
                    </a:ext>
                  </a:extLst>
                </a:gridCol>
                <a:gridCol w="4313826">
                  <a:extLst>
                    <a:ext uri="{9D8B030D-6E8A-4147-A177-3AD203B41FA5}">
                      <a16:colId xmlns:a16="http://schemas.microsoft.com/office/drawing/2014/main" val="2382755319"/>
                    </a:ext>
                  </a:extLst>
                </a:gridCol>
              </a:tblGrid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Maryland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61725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Montana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20471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Nebraska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04267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Mexico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41419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Ohio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07969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Oklahoma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39570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Pennsylvania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7940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Carolina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95939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Virginia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49739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Alabama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4 - State had mixed alcohol retail licensing policiesÂ 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03078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Maine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4 - State had mixed alcohol retail licensing policiesÂ 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19313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Michigan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4 - State had mixed alcohol retail licensing policiesÂ 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16714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Mississippi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4 - State had mixed alcohol retail licensing policiesÂ 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12574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Missouri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4 - State had mixed alcohol retail licensing policiesÂ 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24102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Texas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4 - State had mixed alcohol retail licensing policiesÂ 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55125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Vermont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4 - State had mixed alcohol retail licensing policiesÂ 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74607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Virginia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4 - State had mixed alcohol retail licensing policiesÂ 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77617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Carolina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5 - State had nearly exclusive state alcohol retail licensing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67097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Oregon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5 - State had nearly exclusive state alcohol retail licensing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70420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Arizona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6 - State had exclusive state alcohol retail licensing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96535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Delaware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6 - State had exclusive state alcohol retail licensing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21382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Kentucky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6 - State had exclusive state alcohol retail licensing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95984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Hampshire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6 - State had exclusive state alcohol retail licensing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31281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6 - State had exclusive state alcohol retail licensing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96050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6 - State had exclusive state alcohol retail licensing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25191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District of Columbia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5000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Guam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14772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Puerto Rico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51499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Virgin Islands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488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088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Backup/Alternative Sides</a:t>
            </a:r>
          </a:p>
        </p:txBody>
      </p:sp>
    </p:spTree>
    <p:extLst>
      <p:ext uri="{BB962C8B-B14F-4D97-AF65-F5344CB8AC3E}">
        <p14:creationId xmlns:p14="http://schemas.microsoft.com/office/powerpoint/2010/main" val="2517950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or AGENDA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1.)Executive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314657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Executive Summary:    </a:t>
            </a:r>
            <a:r>
              <a:rPr lang="en-US" sz="2000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7515"/>
            <a:ext cx="10515600" cy="3809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Problem:</a:t>
            </a:r>
            <a:endParaRPr lang="en-US" sz="1600" dirty="0"/>
          </a:p>
          <a:p>
            <a:pPr marL="0" indent="0">
              <a:buNone/>
            </a:pPr>
            <a:r>
              <a:rPr lang="en-US" sz="1800" dirty="0"/>
              <a:t>In 2010, 5.4% of adult men reported heavy drinking and 4.5% of adult women reported heavy drinking (2). Heavy drinkers are more likely to binge drink than moderate drinkers (3).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Question:</a:t>
            </a:r>
          </a:p>
          <a:p>
            <a:pPr marL="0" indent="0">
              <a:buNone/>
            </a:pPr>
            <a:r>
              <a:rPr lang="en-US" dirty="0"/>
              <a:t>1.) What is the Definition of Alcoholism?</a:t>
            </a:r>
          </a:p>
          <a:p>
            <a:pPr marL="0" indent="0">
              <a:buNone/>
            </a:pPr>
            <a:r>
              <a:rPr lang="en-US" dirty="0"/>
              <a:t>2.) Who is affected by Alcoholism?</a:t>
            </a:r>
          </a:p>
          <a:p>
            <a:pPr marL="0" indent="0">
              <a:buNone/>
            </a:pPr>
            <a:r>
              <a:rPr lang="en-US" dirty="0"/>
              <a:t>3.) What are the underlying causes of Alcoholism?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7953F-B891-483E-95FE-9F2E662E297D}"/>
              </a:ext>
            </a:extLst>
          </p:cNvPr>
          <p:cNvSpPr txBox="1"/>
          <p:nvPr/>
        </p:nvSpPr>
        <p:spPr>
          <a:xfrm>
            <a:off x="838200" y="1690688"/>
            <a:ext cx="6871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Alcoholism affects people across all 50 states</a:t>
            </a:r>
          </a:p>
        </p:txBody>
      </p:sp>
    </p:spTree>
    <p:extLst>
      <p:ext uri="{BB962C8B-B14F-4D97-AF65-F5344CB8AC3E}">
        <p14:creationId xmlns:p14="http://schemas.microsoft.com/office/powerpoint/2010/main" val="389077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Alcohol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a.) Binge Drinking: </a:t>
            </a:r>
          </a:p>
          <a:p>
            <a:pPr marL="0" indent="0">
              <a:buNone/>
            </a:pPr>
            <a:r>
              <a:rPr lang="en-US" dirty="0"/>
              <a:t>      -Prevalence (%): Drinks at an occasion / Last 30 days (M- 5+, W- 4+)</a:t>
            </a:r>
          </a:p>
          <a:p>
            <a:pPr marL="0" indent="0">
              <a:buNone/>
            </a:pPr>
            <a:r>
              <a:rPr lang="en-US" dirty="0"/>
              <a:t>      -Intensity: Largest Number at an Occasion / Last 30 days</a:t>
            </a:r>
          </a:p>
          <a:p>
            <a:pPr marL="0" indent="0">
              <a:buNone/>
            </a:pPr>
            <a:r>
              <a:rPr lang="en-US" dirty="0"/>
              <a:t>      -Frequency: Binge episodes  / Last 30 days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b.) Heavy Drinking: Total drinks per week / Weekly within Last 30 days </a:t>
            </a:r>
          </a:p>
          <a:p>
            <a:pPr marL="0" indent="0">
              <a:buNone/>
            </a:pPr>
            <a:r>
              <a:rPr lang="en-US" dirty="0"/>
              <a:t>					(M- 14+  W-7+)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1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&amp; Cleansing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1.) CDC U.S. Cancer Statistics Technical Notes - Statistical Methods: Incidence and Death Rates - NPCR – Cancer</a:t>
            </a:r>
          </a:p>
          <a:p>
            <a:pPr marL="0" indent="0">
              <a:buNone/>
            </a:pPr>
            <a:r>
              <a:rPr lang="en-US" dirty="0"/>
              <a:t>2.) Eater.com- Number of people per bar in each state</a:t>
            </a:r>
          </a:p>
          <a:p>
            <a:pPr marL="0" indent="0">
              <a:buNone/>
            </a:pPr>
            <a:r>
              <a:rPr lang="en-US" dirty="0"/>
              <a:t>3.) </a:t>
            </a:r>
            <a:r>
              <a:rPr lang="en-US" dirty="0">
                <a:solidFill>
                  <a:srgbClr val="FF0000"/>
                </a:solidFill>
              </a:rPr>
              <a:t>[income source of data]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(Data Cleaning besides Merging Data- Can I combine within this slide)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*Concatenate and reverse Concatenate columns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*Grouping, Mean , Conditional,  Filtering, change data types</a:t>
            </a:r>
          </a:p>
          <a:p>
            <a:r>
              <a:rPr lang="en-US" dirty="0"/>
              <a:t>Exclude non-Alcohol Data</a:t>
            </a:r>
          </a:p>
          <a:p>
            <a:r>
              <a:rPr lang="en-US" dirty="0"/>
              <a:t>Break out Age, Sex, data metrics (binge, heavy)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46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Propensity to Drink        Chronic Liver Disease</a:t>
            </a:r>
            <a:br>
              <a:rPr lang="en-US" dirty="0"/>
            </a:br>
            <a:r>
              <a:rPr lang="en-US" sz="2000" dirty="0"/>
              <a:t>(add overall_age)</a:t>
            </a:r>
            <a:r>
              <a:rPr lang="en-US" dirty="0"/>
              <a:t>					</a:t>
            </a:r>
            <a:r>
              <a:rPr lang="en-US" sz="2000" dirty="0"/>
              <a:t>(add by sex_age)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6556"/>
            <a:ext cx="4725477" cy="337897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95" y="2121436"/>
            <a:ext cx="5427405" cy="378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96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Binge Plot				Heavy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876" y="2271655"/>
            <a:ext cx="5068455" cy="342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331" y="2394123"/>
            <a:ext cx="4852506" cy="34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05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Intensity				Frequency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58" y="2134829"/>
            <a:ext cx="4763585" cy="337897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897" y="2134829"/>
            <a:ext cx="4839803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88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Underlying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Obvious Hypotheses</a:t>
            </a:r>
          </a:p>
          <a:p>
            <a:r>
              <a:rPr lang="en-US" dirty="0"/>
              <a:t>Gather Data External to the Target Dataset</a:t>
            </a:r>
          </a:p>
          <a:p>
            <a:r>
              <a:rPr lang="en-US" dirty="0"/>
              <a:t>Looking for Correlations and Empirical Data</a:t>
            </a:r>
          </a:p>
          <a:p>
            <a:r>
              <a:rPr lang="en-US" dirty="0"/>
              <a:t>Indicators for Next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6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Factors Underlying Alcoholism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D526F25-74B5-494E-B7A3-7C3F63B9F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91" y="2992620"/>
            <a:ext cx="58007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A4F7ECF-D017-48D0-963A-F069A5237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331" y="2992619"/>
            <a:ext cx="58007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EC4518-14CD-41FD-AF24-501068257A80}"/>
              </a:ext>
            </a:extLst>
          </p:cNvPr>
          <p:cNvSpPr txBox="1"/>
          <p:nvPr/>
        </p:nvSpPr>
        <p:spPr>
          <a:xfrm>
            <a:off x="627012" y="1741708"/>
            <a:ext cx="53967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Income at the State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Bar Density also at the State Level</a:t>
            </a:r>
          </a:p>
        </p:txBody>
      </p:sp>
    </p:spTree>
    <p:extLst>
      <p:ext uri="{BB962C8B-B14F-4D97-AF65-F5344CB8AC3E}">
        <p14:creationId xmlns:p14="http://schemas.microsoft.com/office/powerpoint/2010/main" val="3737035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1264</Words>
  <Application>Microsoft Office PowerPoint</Application>
  <PresentationFormat>Widescreen</PresentationFormat>
  <Paragraphs>191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Causes of Alcoholism</vt:lpstr>
      <vt:lpstr>Executive Summary:     </vt:lpstr>
      <vt:lpstr>Definition of Alcohol </vt:lpstr>
      <vt:lpstr>Data Collection &amp; Cleansing</vt:lpstr>
      <vt:lpstr>Propensity to Drink        Chronic Liver Disease (add overall_age)     (add by sex_age)</vt:lpstr>
      <vt:lpstr>Binge Plot    Heavy</vt:lpstr>
      <vt:lpstr>Intensity    Frequency</vt:lpstr>
      <vt:lpstr>Underlying Factors</vt:lpstr>
      <vt:lpstr>Major Factors Underlying Alcoholism</vt:lpstr>
      <vt:lpstr>Effects of Regulation</vt:lpstr>
      <vt:lpstr>Challenges / Open Questions Remaining</vt:lpstr>
      <vt:lpstr>Backup/Alternative Sides</vt:lpstr>
      <vt:lpstr>Backup/Alternative Sides</vt:lpstr>
      <vt:lpstr>Table of Contents or AGENDA (OPTIONAL)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Caused of Alcoholism</dc:title>
  <dc:creator>Craig Taflin</dc:creator>
  <cp:lastModifiedBy>Dean Daley</cp:lastModifiedBy>
  <cp:revision>25</cp:revision>
  <dcterms:created xsi:type="dcterms:W3CDTF">2018-09-18T13:19:53Z</dcterms:created>
  <dcterms:modified xsi:type="dcterms:W3CDTF">2018-09-25T21:46:28Z</dcterms:modified>
</cp:coreProperties>
</file>