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embeddings/oleObject1.bin" ContentType="application/vnd.openxmlformats-officedocument.oleObject"/>
  <Override PartName="/ppt/theme/theme1.xml" ContentType="application/vnd.openxmlformats-officedocument.theme+xml"/>
  <Override PartName="/ppt/media/image1.png" ContentType="image/png"/>
  <Override PartName="/ppt/media/image4.jpeg" ContentType="image/jpeg"/>
  <Override PartName="/ppt/media/image2.png" ContentType="image/png"/>
  <Override PartName="/ppt/media/image3.png" ContentType="image/png"/>
  <Override PartName="/ppt/media/image5.jpeg" ContentType="image/jpeg"/>
  <Override PartName="/ppt/media/image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005637" cy="92837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2194560" y="1767492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2194560" y="7702560"/>
            <a:ext cx="3950172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9974520" y="7702560"/>
            <a:ext cx="23941440" cy="19092240"/>
          </a:xfrm>
          <a:prstGeom prst="rect">
            <a:avLst/>
          </a:prstGeom>
          <a:ln>
            <a:noFill/>
          </a:ln>
        </p:spPr>
      </p:pic>
      <p:pic>
        <p:nvPicPr>
          <p:cNvPr id="39" name="" descr=""/>
          <p:cNvPicPr/>
          <p:nvPr/>
        </p:nvPicPr>
        <p:blipFill>
          <a:blip r:embed="rId3"/>
          <a:stretch/>
        </p:blipFill>
        <p:spPr>
          <a:xfrm>
            <a:off x="9974520" y="7702560"/>
            <a:ext cx="239414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2194560" y="7702560"/>
            <a:ext cx="39501720" cy="19092240"/>
          </a:xfrm>
          <a:prstGeom prst="rect">
            <a:avLst/>
          </a:prstGeom>
        </p:spPr>
        <p:txBody>
          <a:bodyPr lIns="0" rIns="0" tIns="0" bIns="0" anchor="ctr"/>
          <a:p>
            <a:pPr algn="ctr">
              <a:spcBef>
                <a:spcPts val="3849"/>
              </a:spcBef>
            </a:pPr>
            <a:endParaRPr b="0" lang="en-US" sz="15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194560" y="1313280"/>
            <a:ext cx="39501720" cy="25481520"/>
          </a:xfrm>
          <a:prstGeom prst="rect">
            <a:avLst/>
          </a:prstGeom>
        </p:spPr>
        <p:txBody>
          <a:bodyPr lIns="0" rIns="0" tIns="0" bIns="0" anchor="ctr"/>
          <a:p>
            <a:pPr algn="ctr">
              <a:spcBef>
                <a:spcPts val="3849"/>
              </a:spcBef>
            </a:pPr>
            <a:endParaRPr b="0" lang="en-US" sz="15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2194560" y="1767492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22435200" y="7702560"/>
            <a:ext cx="1927656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211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15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83c4"/>
        </a:solidFill>
      </p:bgPr>
    </p:bg>
    <p:spTree>
      <p:nvGrpSpPr>
        <p:cNvPr id="1" name=""/>
        <p:cNvGrpSpPr/>
        <p:nvPr/>
      </p:nvGrpSpPr>
      <p:grpSpPr>
        <a:xfrm>
          <a:off x="0" y="0"/>
          <a:ext cx="0" cy="0"/>
          <a:chOff x="0" y="0"/>
          <a:chExt cx="0" cy="0"/>
        </a:xfrm>
      </p:grpSpPr>
      <p:sp>
        <p:nvSpPr>
          <p:cNvPr id="0" name="CustomShape 1"/>
          <p:cNvSpPr/>
          <p:nvPr/>
        </p:nvSpPr>
        <p:spPr>
          <a:xfrm>
            <a:off x="0" y="5483160"/>
            <a:ext cx="9140760" cy="27424080"/>
          </a:xfrm>
          <a:prstGeom prst="rect">
            <a:avLst/>
          </a:prstGeom>
          <a:solidFill>
            <a:srgbClr val="b3d9ff"/>
          </a:solidFill>
          <a:ln>
            <a:noFill/>
          </a:ln>
        </p:spPr>
        <p:style>
          <a:lnRef idx="0"/>
          <a:fillRef idx="0"/>
          <a:effectRef idx="0"/>
          <a:fontRef idx="minor"/>
        </p:style>
      </p:sp>
      <p:sp>
        <p:nvSpPr>
          <p:cNvPr id="1" name="CustomShape 2"/>
          <p:cNvSpPr/>
          <p:nvPr/>
        </p:nvSpPr>
        <p:spPr>
          <a:xfrm>
            <a:off x="9140760" y="0"/>
            <a:ext cx="34736040" cy="5484960"/>
          </a:xfrm>
          <a:prstGeom prst="rect">
            <a:avLst/>
          </a:prstGeom>
          <a:solidFill>
            <a:srgbClr val="b3d9ff"/>
          </a:solidFill>
          <a:ln>
            <a:noFill/>
          </a:ln>
        </p:spPr>
        <p:style>
          <a:lnRef idx="0"/>
          <a:fillRef idx="0"/>
          <a:effectRef idx="0"/>
          <a:fontRef idx="minor"/>
        </p:style>
      </p:sp>
      <p:sp>
        <p:nvSpPr>
          <p:cNvPr id="2" name="CustomShape 3"/>
          <p:cNvSpPr/>
          <p:nvPr/>
        </p:nvSpPr>
        <p:spPr>
          <a:xfrm>
            <a:off x="9140760" y="5483160"/>
            <a:ext cx="34736040" cy="27424080"/>
          </a:xfrm>
          <a:prstGeom prst="rect">
            <a:avLst/>
          </a:prstGeom>
          <a:solidFill>
            <a:srgbClr val="eaeaea"/>
          </a:solidFill>
          <a:ln>
            <a:noFill/>
          </a:ln>
        </p:spPr>
        <p:style>
          <a:lnRef idx="0"/>
          <a:fillRef idx="0"/>
          <a:effectRef idx="0"/>
          <a:fontRef idx="minor"/>
        </p:style>
      </p:sp>
      <p:sp>
        <p:nvSpPr>
          <p:cNvPr id="3" name="Line 4"/>
          <p:cNvSpPr/>
          <p:nvPr/>
        </p:nvSpPr>
        <p:spPr>
          <a:xfrm>
            <a:off x="9144000" y="0"/>
            <a:ext cx="0" cy="32918400"/>
          </a:xfrm>
          <a:prstGeom prst="line">
            <a:avLst/>
          </a:prstGeom>
          <a:ln w="76320">
            <a:solidFill>
              <a:srgbClr val="000000"/>
            </a:solidFill>
            <a:miter/>
          </a:ln>
        </p:spPr>
        <p:style>
          <a:lnRef idx="0"/>
          <a:fillRef idx="0"/>
          <a:effectRef idx="0"/>
          <a:fontRef idx="minor"/>
        </p:style>
      </p:sp>
      <p:sp>
        <p:nvSpPr>
          <p:cNvPr id="4" name="Line 5"/>
          <p:cNvSpPr/>
          <p:nvPr/>
        </p:nvSpPr>
        <p:spPr>
          <a:xfrm>
            <a:off x="0" y="5486400"/>
            <a:ext cx="43876800" cy="0"/>
          </a:xfrm>
          <a:prstGeom prst="line">
            <a:avLst/>
          </a:prstGeom>
          <a:ln w="76320">
            <a:solidFill>
              <a:srgbClr val="000000"/>
            </a:solidFill>
            <a:miter/>
          </a:ln>
        </p:spPr>
        <p:style>
          <a:lnRef idx="0"/>
          <a:fillRef idx="0"/>
          <a:effectRef idx="0"/>
          <a:fontRef idx="minor"/>
        </p:style>
      </p:sp>
      <p:pic>
        <p:nvPicPr>
          <p:cNvPr id="5" name="Picture 15" descr="PosterTemplateCopyright"/>
          <p:cNvPicPr/>
          <p:nvPr/>
        </p:nvPicPr>
        <p:blipFill>
          <a:blip r:embed="rId2"/>
          <a:stretch/>
        </p:blipFill>
        <p:spPr>
          <a:xfrm>
            <a:off x="2819520" y="32394600"/>
            <a:ext cx="3502080" cy="2952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912960" y="29251440"/>
            <a:ext cx="7313400" cy="2741400"/>
          </a:xfrm>
          <a:custGeom>
            <a:avLst/>
            <a:gdLst/>
            <a:ahLst/>
            <a:rect l="l" t="t" r="r" b="b"/>
            <a:pathLst>
              <a:path w="21600" h="21600">
                <a:moveTo>
                  <a:pt x="0" y="0"/>
                </a:moveTo>
                <a:lnTo>
                  <a:pt x="21600" y="0"/>
                </a:lnTo>
                <a:lnTo>
                  <a:pt x="21600" y="21600"/>
                </a:lnTo>
                <a:lnTo>
                  <a:pt x="0" y="21600"/>
                </a:lnTo>
                <a:lnTo>
                  <a:pt x="0" y="0"/>
                </a:lnTo>
                <a:close/>
              </a:path>
            </a:pathLst>
          </a:custGeom>
          <a:solidFill>
            <a:srgbClr val="ccecff"/>
          </a:solidFill>
          <a:ln>
            <a:noFill/>
          </a:ln>
        </p:spPr>
        <p:style>
          <a:lnRef idx="0"/>
          <a:fillRef idx="0"/>
          <a:effectRef idx="0"/>
          <a:fontRef idx="minor"/>
        </p:style>
        <p:txBody>
          <a:bodyPr lIns="228600" rIns="228600" tIns="228600" bIns="228600"/>
          <a:p>
            <a:pPr/>
            <a:r>
              <a:rPr b="0" lang="en-US" sz="2800" spc="-1" strike="noStrike">
                <a:solidFill>
                  <a:srgbClr val="000000"/>
                </a:solidFill>
                <a:uFill>
                  <a:solidFill>
                    <a:srgbClr val="ffffff"/>
                  </a:solidFill>
                </a:uFill>
                <a:latin typeface="Arial"/>
              </a:rPr>
              <a:t>Chase Mitchusson</a:t>
            </a:r>
            <a:endParaRPr b="0" lang="en-US" sz="2800" spc="-1" strike="noStrike">
              <a:solidFill>
                <a:srgbClr val="000000"/>
              </a:solidFill>
              <a:uFill>
                <a:solidFill>
                  <a:srgbClr val="ffffff"/>
                </a:solidFill>
              </a:uFill>
              <a:latin typeface="Arial"/>
            </a:endParaRPr>
          </a:p>
          <a:p>
            <a:pPr/>
            <a:r>
              <a:rPr b="0" lang="en-US" sz="2800" spc="-1" strike="noStrike">
                <a:solidFill>
                  <a:srgbClr val="000000"/>
                </a:solidFill>
                <a:uFill>
                  <a:solidFill>
                    <a:srgbClr val="ffffff"/>
                  </a:solidFill>
                </a:uFill>
                <a:latin typeface="Arial"/>
              </a:rPr>
              <a:t>Louisiana State University</a:t>
            </a:r>
            <a:endParaRPr b="0" lang="en-US" sz="2800" spc="-1" strike="noStrike">
              <a:solidFill>
                <a:srgbClr val="000000"/>
              </a:solidFill>
              <a:uFill>
                <a:solidFill>
                  <a:srgbClr val="ffffff"/>
                </a:solidFill>
              </a:uFill>
              <a:latin typeface="Arial"/>
            </a:endParaRPr>
          </a:p>
          <a:p>
            <a:pPr/>
            <a:r>
              <a:rPr b="0" lang="en-US" sz="2800" spc="-1" strike="noStrike">
                <a:solidFill>
                  <a:srgbClr val="000000"/>
                </a:solidFill>
                <a:uFill>
                  <a:solidFill>
                    <a:srgbClr val="ffffff"/>
                  </a:solidFill>
                </a:uFill>
                <a:latin typeface="Arial"/>
              </a:rPr>
              <a:t>Email: cmtchssn@gmail.com</a:t>
            </a:r>
            <a:endParaRPr b="0" lang="en-US" sz="2800" spc="-1" strike="noStrike">
              <a:solidFill>
                <a:srgbClr val="000000"/>
              </a:solidFill>
              <a:uFill>
                <a:solidFill>
                  <a:srgbClr val="ffffff"/>
                </a:solidFill>
              </a:uFill>
              <a:latin typeface="Arial"/>
            </a:endParaRPr>
          </a:p>
          <a:p>
            <a:pPr/>
            <a:r>
              <a:rPr b="0" lang="en-US" sz="2800" spc="-1" strike="noStrike">
                <a:solidFill>
                  <a:srgbClr val="000000"/>
                </a:solidFill>
                <a:uFill>
                  <a:solidFill>
                    <a:srgbClr val="ffffff"/>
                  </a:solidFill>
                </a:uFill>
                <a:latin typeface="Arial"/>
              </a:rPr>
              <a:t>Website: chasemitchusson.wordpress.com</a:t>
            </a:r>
            <a:endParaRPr b="0" lang="en-US" sz="2800" spc="-1" strike="noStrike">
              <a:solidFill>
                <a:srgbClr val="000000"/>
              </a:solidFill>
              <a:uFill>
                <a:solidFill>
                  <a:srgbClr val="ffffff"/>
                </a:solidFill>
              </a:uFill>
              <a:latin typeface="Arial"/>
            </a:endParaRPr>
          </a:p>
        </p:txBody>
      </p:sp>
      <p:sp>
        <p:nvSpPr>
          <p:cNvPr id="41" name="CustomShape 2"/>
          <p:cNvSpPr/>
          <p:nvPr/>
        </p:nvSpPr>
        <p:spPr>
          <a:xfrm>
            <a:off x="914400" y="6858000"/>
            <a:ext cx="7313760" cy="10693800"/>
          </a:xfrm>
          <a:custGeom>
            <a:avLst/>
            <a:gdLst/>
            <a:ahLst/>
            <a:rect l="l" t="t" r="r" b="b"/>
            <a:pathLst>
              <a:path w="21600" h="21600">
                <a:moveTo>
                  <a:pt x="0" y="0"/>
                </a:moveTo>
                <a:lnTo>
                  <a:pt x="21600" y="0"/>
                </a:lnTo>
                <a:lnTo>
                  <a:pt x="21600" y="21600"/>
                </a:lnTo>
                <a:lnTo>
                  <a:pt x="0" y="21600"/>
                </a:lnTo>
                <a:lnTo>
                  <a:pt x="0" y="0"/>
                </a:lnTo>
                <a:close/>
              </a:path>
            </a:pathLst>
          </a:custGeom>
          <a:solidFill>
            <a:srgbClr val="ccecff"/>
          </a:solidFill>
          <a:ln>
            <a:noFill/>
          </a:ln>
        </p:spPr>
        <p:style>
          <a:lnRef idx="0"/>
          <a:fillRef idx="0"/>
          <a:effectRef idx="0"/>
          <a:fontRef idx="minor"/>
        </p:style>
        <p:txBody>
          <a:bodyPr lIns="228600" rIns="228600" tIns="228600" bIns="228600"/>
          <a:p>
            <a:pPr/>
            <a:r>
              <a:rPr b="0" lang="en-US" sz="3200" spc="-1" strike="noStrike">
                <a:solidFill>
                  <a:srgbClr val="000000"/>
                </a:solidFill>
                <a:uFill>
                  <a:solidFill>
                    <a:srgbClr val="ffffff"/>
                  </a:solidFill>
                </a:uFill>
                <a:latin typeface="Arial"/>
              </a:rPr>
              <a:t>Click here to insert your Abstract text. Type it in or copy and paste from your Word document or other source.</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This text box will automatically re-size to your text.</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background color of this text box: Double-click near the edge to open the Format tool, select ‘Colors and Lines’, and change the fill color to whatever you like.</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font style of this text box: Click on the border once to highlight the entire text box, then select a different font or font size that suits you. This text is in Arial 32pt and is easily readable up to 6 feet away on a 36” x 48” poster. Try to stay between 28pt – 40pt for best viewing.</a:t>
            </a:r>
            <a:endParaRPr b="0" lang="en-US" sz="3200" spc="-1" strike="noStrike">
              <a:solidFill>
                <a:srgbClr val="000000"/>
              </a:solidFill>
              <a:uFill>
                <a:solidFill>
                  <a:srgbClr val="ffffff"/>
                </a:solidFill>
              </a:uFill>
              <a:latin typeface="Arial"/>
            </a:endParaRPr>
          </a:p>
        </p:txBody>
      </p:sp>
      <p:sp>
        <p:nvSpPr>
          <p:cNvPr id="42" name="CustomShape 3"/>
          <p:cNvSpPr/>
          <p:nvPr/>
        </p:nvSpPr>
        <p:spPr>
          <a:xfrm>
            <a:off x="9140760" y="0"/>
            <a:ext cx="34736040" cy="274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457200" rIns="457200" tIns="914400" bIns="457200" anchor="ctr" anchorCtr="1"/>
          <a:p>
            <a:pPr algn="ctr">
              <a:lnSpc>
                <a:spcPct val="100000"/>
              </a:lnSpc>
            </a:pPr>
            <a:r>
              <a:rPr b="0" lang="en-US" sz="8000" spc="-1" strike="noStrike">
                <a:solidFill>
                  <a:srgbClr val="000000"/>
                </a:solidFill>
                <a:uFill>
                  <a:solidFill>
                    <a:srgbClr val="ffffff"/>
                  </a:solidFill>
                </a:uFill>
                <a:latin typeface="Impact"/>
              </a:rPr>
              <a:t>Lost In Space: Using Bluetooth Beacons to Approximate </a:t>
            </a:r>
            <a:endParaRPr b="0" lang="en-US" sz="8000" spc="-1" strike="noStrike">
              <a:solidFill>
                <a:srgbClr val="000000"/>
              </a:solidFill>
              <a:uFill>
                <a:solidFill>
                  <a:srgbClr val="ffffff"/>
                </a:solidFill>
              </a:uFill>
              <a:latin typeface="Arial"/>
            </a:endParaRPr>
          </a:p>
          <a:p>
            <a:pPr algn="ctr">
              <a:lnSpc>
                <a:spcPct val="100000"/>
              </a:lnSpc>
            </a:pPr>
            <a:r>
              <a:rPr b="0" lang="en-US" sz="8000" spc="-1" strike="noStrike">
                <a:solidFill>
                  <a:srgbClr val="000000"/>
                </a:solidFill>
                <a:uFill>
                  <a:solidFill>
                    <a:srgbClr val="ffffff"/>
                  </a:solidFill>
                </a:uFill>
                <a:latin typeface="Impact"/>
              </a:rPr>
              <a:t>Location in a Virtual Sonic Environment</a:t>
            </a:r>
            <a:endParaRPr b="0" lang="en-US" sz="8000" spc="-1" strike="noStrike">
              <a:solidFill>
                <a:srgbClr val="000000"/>
              </a:solidFill>
              <a:uFill>
                <a:solidFill>
                  <a:srgbClr val="ffffff"/>
                </a:solidFill>
              </a:uFill>
              <a:latin typeface="Arial"/>
            </a:endParaRPr>
          </a:p>
        </p:txBody>
      </p:sp>
      <p:sp>
        <p:nvSpPr>
          <p:cNvPr id="43" name="CustomShape 4"/>
          <p:cNvSpPr/>
          <p:nvPr/>
        </p:nvSpPr>
        <p:spPr>
          <a:xfrm>
            <a:off x="9140760" y="2741760"/>
            <a:ext cx="34736040" cy="2741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457200" rIns="457200" tIns="457200" bIns="457200" anchor="ctr" anchorCtr="1"/>
          <a:p>
            <a:pPr algn="ctr"/>
            <a:r>
              <a:rPr b="0" lang="en-US" sz="5400" spc="-1" strike="noStrike">
                <a:solidFill>
                  <a:srgbClr val="000000"/>
                </a:solidFill>
                <a:uFill>
                  <a:solidFill>
                    <a:srgbClr val="ffffff"/>
                  </a:solidFill>
                </a:uFill>
                <a:latin typeface="Arial"/>
              </a:rPr>
              <a:t>John Smith, MD</a:t>
            </a:r>
            <a:r>
              <a:rPr b="0" lang="en-US" sz="5400" spc="-1" strike="noStrike" baseline="30000">
                <a:solidFill>
                  <a:srgbClr val="000000"/>
                </a:solidFill>
                <a:uFill>
                  <a:solidFill>
                    <a:srgbClr val="ffffff"/>
                  </a:solidFill>
                </a:uFill>
                <a:latin typeface="Arial"/>
              </a:rPr>
              <a:t>1</a:t>
            </a:r>
            <a:r>
              <a:rPr b="0" lang="en-US" sz="5400" spc="-1" strike="noStrike">
                <a:solidFill>
                  <a:srgbClr val="000000"/>
                </a:solidFill>
                <a:uFill>
                  <a:solidFill>
                    <a:srgbClr val="ffffff"/>
                  </a:solidFill>
                </a:uFill>
                <a:latin typeface="Arial"/>
              </a:rPr>
              <a:t>; Jane Doe, PhD</a:t>
            </a:r>
            <a:r>
              <a:rPr b="0" lang="en-US" sz="5400" spc="-1" strike="noStrike" baseline="30000">
                <a:solidFill>
                  <a:srgbClr val="000000"/>
                </a:solidFill>
                <a:uFill>
                  <a:solidFill>
                    <a:srgbClr val="ffffff"/>
                  </a:solidFill>
                </a:uFill>
                <a:latin typeface="Arial"/>
              </a:rPr>
              <a:t>2</a:t>
            </a:r>
            <a:r>
              <a:rPr b="0" lang="en-US" sz="5400" spc="-1" strike="noStrike">
                <a:solidFill>
                  <a:srgbClr val="000000"/>
                </a:solidFill>
                <a:uFill>
                  <a:solidFill>
                    <a:srgbClr val="ffffff"/>
                  </a:solidFill>
                </a:uFill>
                <a:latin typeface="Arial"/>
              </a:rPr>
              <a:t>; Frederick Smith, MD, PhD</a:t>
            </a:r>
            <a:r>
              <a:rPr b="0" lang="en-US" sz="5400" spc="-1" strike="noStrike" baseline="30000">
                <a:solidFill>
                  <a:srgbClr val="000000"/>
                </a:solidFill>
                <a:uFill>
                  <a:solidFill>
                    <a:srgbClr val="ffffff"/>
                  </a:solidFill>
                </a:uFill>
                <a:latin typeface="Arial"/>
              </a:rPr>
              <a:t>1,2</a:t>
            </a:r>
            <a:endParaRPr b="0" lang="en-US" sz="5400" spc="-1" strike="noStrike">
              <a:solidFill>
                <a:srgbClr val="000000"/>
              </a:solidFill>
              <a:uFill>
                <a:solidFill>
                  <a:srgbClr val="ffffff"/>
                </a:solidFill>
              </a:uFill>
              <a:latin typeface="Arial"/>
            </a:endParaRPr>
          </a:p>
          <a:p>
            <a:pPr algn="ctr"/>
            <a:r>
              <a:rPr b="0" lang="en-US" sz="5400" spc="-1" strike="noStrike" baseline="30000">
                <a:solidFill>
                  <a:srgbClr val="000000"/>
                </a:solidFill>
                <a:uFill>
                  <a:solidFill>
                    <a:srgbClr val="ffffff"/>
                  </a:solidFill>
                </a:uFill>
                <a:latin typeface="Arial"/>
              </a:rPr>
              <a:t>1</a:t>
            </a:r>
            <a:r>
              <a:rPr b="0" lang="en-US" sz="5400" spc="-1" strike="noStrike">
                <a:solidFill>
                  <a:srgbClr val="000000"/>
                </a:solidFill>
                <a:uFill>
                  <a:solidFill>
                    <a:srgbClr val="ffffff"/>
                  </a:solidFill>
                </a:uFill>
                <a:latin typeface="Arial"/>
              </a:rPr>
              <a:t>University of Affiliation, </a:t>
            </a:r>
            <a:r>
              <a:rPr b="0" lang="en-US" sz="5400" spc="-1" strike="noStrike" baseline="30000">
                <a:solidFill>
                  <a:srgbClr val="000000"/>
                </a:solidFill>
                <a:uFill>
                  <a:solidFill>
                    <a:srgbClr val="ffffff"/>
                  </a:solidFill>
                </a:uFill>
                <a:latin typeface="Arial"/>
              </a:rPr>
              <a:t>2</a:t>
            </a:r>
            <a:r>
              <a:rPr b="0" lang="en-US" sz="5400" spc="-1" strike="noStrike">
                <a:solidFill>
                  <a:srgbClr val="000000"/>
                </a:solidFill>
                <a:uFill>
                  <a:solidFill>
                    <a:srgbClr val="ffffff"/>
                  </a:solidFill>
                </a:uFill>
                <a:latin typeface="Arial"/>
              </a:rPr>
              <a:t>Medical Center of Affiliation</a:t>
            </a:r>
            <a:endParaRPr b="0" lang="en-US" sz="5400" spc="-1" strike="noStrike">
              <a:solidFill>
                <a:srgbClr val="000000"/>
              </a:solidFill>
              <a:uFill>
                <a:solidFill>
                  <a:srgbClr val="ffffff"/>
                </a:solidFill>
              </a:uFill>
              <a:latin typeface="Arial"/>
            </a:endParaRPr>
          </a:p>
        </p:txBody>
      </p:sp>
      <p:sp>
        <p:nvSpPr>
          <p:cNvPr id="44" name="CustomShape 5"/>
          <p:cNvSpPr/>
          <p:nvPr/>
        </p:nvSpPr>
        <p:spPr>
          <a:xfrm>
            <a:off x="21023280" y="6854760"/>
            <a:ext cx="10969560" cy="1460988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a:r>
              <a:rPr b="1" lang="en-US" sz="3200" spc="-1" strike="noStrike">
                <a:solidFill>
                  <a:srgbClr val="000000"/>
                </a:solidFill>
                <a:uFill>
                  <a:solidFill>
                    <a:srgbClr val="ffffff"/>
                  </a:solidFill>
                </a:uFill>
                <a:latin typeface="Arial"/>
              </a:rPr>
              <a:t>Genigraphics</a:t>
            </a:r>
            <a:r>
              <a:rPr b="0" lang="en-US" sz="3200" spc="-1" strike="noStrike">
                <a:solidFill>
                  <a:srgbClr val="000000"/>
                </a:solidFill>
                <a:uFill>
                  <a:solidFill>
                    <a:srgbClr val="ffffff"/>
                  </a:solidFill>
                </a:uFill>
                <a:latin typeface="Arial"/>
              </a:rPr>
              <a:t> has provided this template to assist in preparation of a medical or scientific research poster. The dimensions are set to 36” high by 48” wide but prints can also be scaled up proportionally as large as 54” high by 72” wide. When you order your print we will know to scale the original file to the size you specify.</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For other sizes, visit us  at </a:t>
            </a:r>
            <a:r>
              <a:rPr b="1" lang="en-US" sz="3200" spc="-1" strike="noStrike">
                <a:solidFill>
                  <a:srgbClr val="000000"/>
                </a:solidFill>
                <a:uFill>
                  <a:solidFill>
                    <a:srgbClr val="ffffff"/>
                  </a:solidFill>
                </a:uFill>
                <a:latin typeface="Arial"/>
              </a:rPr>
              <a:t>www.genigraphics.com</a:t>
            </a:r>
            <a:r>
              <a:rPr b="0" lang="en-US" sz="3200" spc="-1" strike="noStrike">
                <a:solidFill>
                  <a:srgbClr val="000000"/>
                </a:solidFill>
                <a:uFill>
                  <a:solidFill>
                    <a:srgbClr val="ffffff"/>
                  </a:solidFill>
                </a:uFill>
                <a:latin typeface="Arial"/>
              </a:rPr>
              <a:t> or send an email request to </a:t>
            </a:r>
            <a:r>
              <a:rPr b="1" lang="en-US" sz="3200" spc="-1" strike="noStrike">
                <a:solidFill>
                  <a:srgbClr val="000000"/>
                </a:solidFill>
                <a:uFill>
                  <a:solidFill>
                    <a:srgbClr val="ffffff"/>
                  </a:solidFill>
                </a:uFill>
                <a:latin typeface="Arial"/>
              </a:rPr>
              <a:t>info@genigraphics.com</a:t>
            </a:r>
            <a:r>
              <a:rPr b="0" lang="en-US" sz="3200" spc="-1" strike="noStrike">
                <a:solidFill>
                  <a:srgbClr val="000000"/>
                </a:solidFill>
                <a:uFill>
                  <a:solidFill>
                    <a:srgbClr val="ffffff"/>
                  </a:solidFill>
                </a:uFill>
                <a:latin typeface="Arial"/>
              </a:rPr>
              <a:t> or give us a call toll free at </a:t>
            </a:r>
            <a:r>
              <a:rPr b="1" lang="en-US" sz="3200" spc="-1" strike="noStrike">
                <a:solidFill>
                  <a:srgbClr val="000000"/>
                </a:solidFill>
                <a:uFill>
                  <a:solidFill>
                    <a:srgbClr val="ffffff"/>
                  </a:solidFill>
                </a:uFill>
                <a:latin typeface="Arial"/>
              </a:rPr>
              <a:t>1.800.790.4001</a:t>
            </a: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1" lang="en-US" sz="3200" spc="-1" strike="noStrike">
                <a:solidFill>
                  <a:srgbClr val="cc0000"/>
                </a:solidFill>
                <a:uFill>
                  <a:solidFill>
                    <a:srgbClr val="ffffff"/>
                  </a:solidFill>
                </a:uFill>
                <a:latin typeface="Arial"/>
              </a:rPr>
              <a:t>The various elements and text boxes included in this template are examples of what we commonly see on posters of this kind. They are simply placeholders and you should feel free to add, delete, re-arrange, re-name, or re-size as best suits your needs.</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Choose Genigraphics to print your poster and we will perform a free design review and advise you if we see anything that may be a concern for printing.</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We print directly from PowerPoint so your poster will look just like it does on screen. Other printing outlets (Kinko’s, for example) convert your file to another format prior to printing. This can result in elements shifting, loss of effects, or altered colors. By printing from the same version of PowerPoint that your file was created in, Genigraphics gives you the most accurate reproduction available.</a:t>
            </a:r>
            <a:endParaRPr b="0" lang="en-US" sz="3200" spc="-1" strike="noStrike">
              <a:solidFill>
                <a:srgbClr val="000000"/>
              </a:solidFill>
              <a:uFill>
                <a:solidFill>
                  <a:srgbClr val="ffffff"/>
                </a:solidFill>
              </a:uFill>
              <a:latin typeface="Arial"/>
            </a:endParaRPr>
          </a:p>
        </p:txBody>
      </p:sp>
      <p:sp>
        <p:nvSpPr>
          <p:cNvPr id="45" name="CustomShape 6"/>
          <p:cNvSpPr/>
          <p:nvPr/>
        </p:nvSpPr>
        <p:spPr>
          <a:xfrm>
            <a:off x="32907240" y="6854760"/>
            <a:ext cx="10055160" cy="1188396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a:r>
              <a:rPr b="0" lang="en-US" sz="3200" spc="-1" strike="noStrike">
                <a:solidFill>
                  <a:srgbClr val="000000"/>
                </a:solidFill>
                <a:uFill>
                  <a:solidFill>
                    <a:srgbClr val="ffffff"/>
                  </a:solidFill>
                </a:uFill>
                <a:latin typeface="Arial"/>
              </a:rPr>
              <a:t>Click here to insert your Introduction text. Type it in or copy and paste from your Word document or other source. Click once on the dashed border to highlight then drag the bottom edge up to fit. Or change the font size to fill the box.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have the box automatically re-size to your text: Double-click near the edge to open the Format tool, and select ‘Text Box’, then check “Resize AutoShape to Fit Text”.</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background color of this text box: Double-click near the edge to open the Format tool, select ‘Colors and Lines’, and change the fill color to whatever you like.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p:txBody>
      </p:sp>
      <p:sp>
        <p:nvSpPr>
          <p:cNvPr id="46" name="CustomShape 7"/>
          <p:cNvSpPr/>
          <p:nvPr/>
        </p:nvSpPr>
        <p:spPr>
          <a:xfrm>
            <a:off x="10055160" y="20110320"/>
            <a:ext cx="10055160" cy="1188432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a:r>
              <a:rPr b="0" lang="en-US" sz="3200" spc="-1" strike="noStrike">
                <a:solidFill>
                  <a:srgbClr val="000000"/>
                </a:solidFill>
                <a:uFill>
                  <a:solidFill>
                    <a:srgbClr val="ffffff"/>
                  </a:solidFill>
                </a:uFill>
                <a:latin typeface="Arial"/>
              </a:rPr>
              <a:t>Click here to insert your Introduction text. Type it in or copy and paste from your Word document or other source. Click once on the dashed border to highlight then drag the bottom edge up to fit. Or change the font size to fill the box.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have the box automatically re-size to your text: Double-click near the edge to open the Format tool, and select ‘Text Box’, then check “Resize AutoShape to Fit Text”.</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background color of this text box: Double-click near the edge to open the Format tool, select ‘Colors and Lines’, and change the fill color to whatever you like.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p:txBody>
      </p:sp>
      <p:sp>
        <p:nvSpPr>
          <p:cNvPr id="47" name="CustomShape 8"/>
          <p:cNvSpPr/>
          <p:nvPr/>
        </p:nvSpPr>
        <p:spPr>
          <a:xfrm>
            <a:off x="32907240" y="20110320"/>
            <a:ext cx="10055160" cy="502776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a:r>
              <a:rPr b="0" lang="en-US" sz="3200" spc="-1" strike="noStrike">
                <a:solidFill>
                  <a:srgbClr val="000000"/>
                </a:solidFill>
                <a:uFill>
                  <a:solidFill>
                    <a:srgbClr val="ffffff"/>
                  </a:solidFill>
                </a:uFill>
                <a:latin typeface="Arial"/>
              </a:rPr>
              <a:t>Click here to insert your Conclusions text. Type it in or copy and paste from your Word document or other source.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Click on the border once to highlight and select a different font or font size that suits you. This text is in Arial 32pt and is easily readable up to 6 feet away. Try to stay between 28pt – 40pt for best viewing.</a:t>
            </a:r>
            <a:endParaRPr b="0" lang="en-US" sz="3200" spc="-1" strike="noStrike">
              <a:solidFill>
                <a:srgbClr val="000000"/>
              </a:solidFill>
              <a:uFill>
                <a:solidFill>
                  <a:srgbClr val="ffffff"/>
                </a:solidFill>
              </a:uFill>
              <a:latin typeface="Arial"/>
            </a:endParaRPr>
          </a:p>
        </p:txBody>
      </p:sp>
      <p:sp>
        <p:nvSpPr>
          <p:cNvPr id="48" name="CustomShape 9"/>
          <p:cNvSpPr/>
          <p:nvPr/>
        </p:nvSpPr>
        <p:spPr>
          <a:xfrm>
            <a:off x="10055160" y="6854760"/>
            <a:ext cx="10055160" cy="1188396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a:r>
              <a:rPr b="0" lang="en-US" sz="3200" spc="-1" strike="noStrike">
                <a:solidFill>
                  <a:srgbClr val="000000"/>
                </a:solidFill>
                <a:uFill>
                  <a:solidFill>
                    <a:srgbClr val="ffffff"/>
                  </a:solidFill>
                </a:uFill>
                <a:latin typeface="Arial"/>
              </a:rPr>
              <a:t>Click here to insert your Introduction text. Type it in or copy and paste from your Word document or other source. Click once on the dashed border to highlight then drag the bottom edge up to fit. Or change the font size to fill the box.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have the box automatically re-size to your text: Double-click near the edge to open the Format tool, and select ‘Text Box’, then check “Resize AutoShape to Fit Text”.</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background color of this text box: Double-click near the edge to open the Format tool, select ‘Colors and Lines’, and change the fill color to whatever you like. </a:t>
            </a:r>
            <a:endParaRPr b="0" lang="en-US" sz="3200" spc="-1" strike="noStrike">
              <a:solidFill>
                <a:srgbClr val="000000"/>
              </a:solidFill>
              <a:uFill>
                <a:solidFill>
                  <a:srgbClr val="ffffff"/>
                </a:solidFill>
              </a:uFill>
              <a:latin typeface="Arial"/>
            </a:endParaRPr>
          </a:p>
          <a:p>
            <a:pPr/>
            <a:endParaRPr b="0" lang="en-US" sz="3200" spc="-1" strike="noStrike">
              <a:solidFill>
                <a:srgbClr val="000000"/>
              </a:solidFill>
              <a:uFill>
                <a:solidFill>
                  <a:srgbClr val="ffffff"/>
                </a:solidFill>
              </a:uFill>
              <a:latin typeface="Arial"/>
            </a:endParaRPr>
          </a:p>
          <a:p>
            <a:pPr/>
            <a:r>
              <a:rPr b="0" lang="en-US" sz="3200" spc="-1" strike="noStrike">
                <a:solidFill>
                  <a:srgbClr val="000000"/>
                </a:solidFill>
                <a:uFill>
                  <a:solidFill>
                    <a:srgbClr val="ffffff"/>
                  </a:solidFill>
                </a:uFill>
                <a:latin typeface="Arial"/>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endParaRPr b="0" lang="en-US" sz="3200" spc="-1" strike="noStrike">
              <a:solidFill>
                <a:srgbClr val="000000"/>
              </a:solidFill>
              <a:uFill>
                <a:solidFill>
                  <a:srgbClr val="ffffff"/>
                </a:solidFill>
              </a:uFill>
              <a:latin typeface="Arial"/>
            </a:endParaRPr>
          </a:p>
        </p:txBody>
      </p:sp>
      <p:sp>
        <p:nvSpPr>
          <p:cNvPr id="49" name="CustomShape 10"/>
          <p:cNvSpPr/>
          <p:nvPr/>
        </p:nvSpPr>
        <p:spPr>
          <a:xfrm>
            <a:off x="10058400" y="5486400"/>
            <a:ext cx="100551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INTRODUCTION</a:t>
            </a:r>
            <a:endParaRPr b="0" lang="en-US" sz="4800" spc="-1" strike="noStrike">
              <a:solidFill>
                <a:srgbClr val="000000"/>
              </a:solidFill>
              <a:uFill>
                <a:solidFill>
                  <a:srgbClr val="ffffff"/>
                </a:solidFill>
              </a:uFill>
              <a:latin typeface="Arial"/>
            </a:endParaRPr>
          </a:p>
        </p:txBody>
      </p:sp>
      <p:sp>
        <p:nvSpPr>
          <p:cNvPr id="50" name="CustomShape 11"/>
          <p:cNvSpPr/>
          <p:nvPr/>
        </p:nvSpPr>
        <p:spPr>
          <a:xfrm>
            <a:off x="10058400" y="18738720"/>
            <a:ext cx="100551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METHODS AND MATERIALS</a:t>
            </a:r>
            <a:endParaRPr b="0" lang="en-US" sz="4800" spc="-1" strike="noStrike">
              <a:solidFill>
                <a:srgbClr val="000000"/>
              </a:solidFill>
              <a:uFill>
                <a:solidFill>
                  <a:srgbClr val="ffffff"/>
                </a:solidFill>
              </a:uFill>
              <a:latin typeface="Arial"/>
            </a:endParaRPr>
          </a:p>
        </p:txBody>
      </p:sp>
      <p:sp>
        <p:nvSpPr>
          <p:cNvPr id="51" name="CustomShape 12"/>
          <p:cNvSpPr/>
          <p:nvPr/>
        </p:nvSpPr>
        <p:spPr>
          <a:xfrm>
            <a:off x="32907240" y="26508240"/>
            <a:ext cx="10055160" cy="5484600"/>
          </a:xfrm>
          <a:custGeom>
            <a:avLst/>
            <a:gdLst/>
            <a:ahLst/>
            <a:rect l="l" t="t" r="r" b="b"/>
            <a:pathLst>
              <a:path w="21600" h="21600">
                <a:moveTo>
                  <a:pt x="0" y="0"/>
                </a:moveTo>
                <a:lnTo>
                  <a:pt x="21600" y="0"/>
                </a:lnTo>
                <a:lnTo>
                  <a:pt x="21600" y="21600"/>
                </a:lnTo>
                <a:lnTo>
                  <a:pt x="0" y="21600"/>
                </a:lnTo>
                <a:lnTo>
                  <a:pt x="0" y="0"/>
                </a:lnTo>
                <a:close/>
              </a:path>
            </a:pathLst>
          </a:custGeom>
          <a:solidFill>
            <a:srgbClr val="dddddd"/>
          </a:solidFill>
          <a:ln>
            <a:noFill/>
          </a:ln>
        </p:spPr>
        <p:style>
          <a:lnRef idx="0"/>
          <a:fillRef idx="0"/>
          <a:effectRef idx="0"/>
          <a:fontRef idx="minor"/>
        </p:style>
        <p:txBody>
          <a:bodyPr lIns="228600" rIns="228600" tIns="228600" bIns="228600"/>
          <a:p>
            <a:pPr marL="342720" indent="-342720">
              <a:spcAft>
                <a:spcPts val="1500"/>
              </a:spcAft>
              <a:buClr>
                <a:srgbClr val="000000"/>
              </a:buClr>
              <a:buFont typeface="Arial"/>
              <a:buAutoNum type="arabicPeriod"/>
            </a:pPr>
            <a:r>
              <a:rPr b="0" lang="en-US" sz="2400" spc="-1" strike="noStrike">
                <a:solidFill>
                  <a:srgbClr val="000000"/>
                </a:solidFill>
                <a:uFill>
                  <a:solidFill>
                    <a:srgbClr val="ffffff"/>
                  </a:solidFill>
                </a:uFill>
                <a:latin typeface="Arial"/>
              </a:rPr>
              <a:t>Click here to insert your References. Type it in or copy and paste from your Word document or other source.</a:t>
            </a:r>
            <a:endParaRPr b="0" lang="en-US" sz="2400" spc="-1" strike="noStrike">
              <a:solidFill>
                <a:srgbClr val="000000"/>
              </a:solidFill>
              <a:uFill>
                <a:solidFill>
                  <a:srgbClr val="ffffff"/>
                </a:solidFill>
              </a:uFill>
              <a:latin typeface="Arial"/>
            </a:endParaRPr>
          </a:p>
          <a:p>
            <a:pPr marL="342720" indent="-342720">
              <a:spcAft>
                <a:spcPts val="1500"/>
              </a:spcAft>
              <a:buClr>
                <a:srgbClr val="000000"/>
              </a:buClr>
              <a:buFont typeface="Arial"/>
              <a:buAutoNum type="arabicPeriod"/>
            </a:pPr>
            <a:r>
              <a:rPr b="0" lang="en-US" sz="2400" spc="-1" strike="noStrike">
                <a:solidFill>
                  <a:srgbClr val="000000"/>
                </a:solidFill>
                <a:uFill>
                  <a:solidFill>
                    <a:srgbClr val="ffffff"/>
                  </a:solidFill>
                </a:uFill>
                <a:latin typeface="Arial"/>
              </a:rPr>
              <a:t>Click on the border once to highlight and select a different font or font size that suits you. This text is in Arial 24pt and is easily readable up to 4 feet away. Try to stay between 18pt – 28pt for best viewing.</a:t>
            </a:r>
            <a:endParaRPr b="0" lang="en-US" sz="2400" spc="-1" strike="noStrike">
              <a:solidFill>
                <a:srgbClr val="000000"/>
              </a:solidFill>
              <a:uFill>
                <a:solidFill>
                  <a:srgbClr val="ffffff"/>
                </a:solidFill>
              </a:uFill>
              <a:latin typeface="Arial"/>
            </a:endParaRPr>
          </a:p>
          <a:p>
            <a:pPr marL="342720" indent="-342720">
              <a:spcAft>
                <a:spcPts val="1500"/>
              </a:spcAft>
              <a:buClr>
                <a:srgbClr val="000000"/>
              </a:buClr>
              <a:buFont typeface="Arial"/>
              <a:buAutoNum type="arabicPeriod"/>
            </a:pPr>
            <a:r>
              <a:rPr b="0" lang="en-US" sz="2400" spc="-1" strike="noStrike">
                <a:solidFill>
                  <a:srgbClr val="000000"/>
                </a:solidFill>
                <a:uFill>
                  <a:solidFill>
                    <a:srgbClr val="ffffff"/>
                  </a:solidFill>
                </a:uFill>
                <a:latin typeface="Arial"/>
              </a:rPr>
              <a:t>The line spacing is set to add one-half of a line height after each entry. Select ‘Format, Line Spacing’ to adjust this setting.</a:t>
            </a:r>
            <a:endParaRPr b="0" lang="en-US" sz="2400" spc="-1" strike="noStrike">
              <a:solidFill>
                <a:srgbClr val="000000"/>
              </a:solidFill>
              <a:uFill>
                <a:solidFill>
                  <a:srgbClr val="ffffff"/>
                </a:solidFill>
              </a:uFill>
              <a:latin typeface="Arial"/>
            </a:endParaRPr>
          </a:p>
        </p:txBody>
      </p:sp>
      <p:sp>
        <p:nvSpPr>
          <p:cNvPr id="52" name="CustomShape 13"/>
          <p:cNvSpPr/>
          <p:nvPr/>
        </p:nvSpPr>
        <p:spPr>
          <a:xfrm>
            <a:off x="32907240" y="18738720"/>
            <a:ext cx="100551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CONCLUSIONS</a:t>
            </a:r>
            <a:endParaRPr b="0" lang="en-US" sz="4800" spc="-1" strike="noStrike">
              <a:solidFill>
                <a:srgbClr val="000000"/>
              </a:solidFill>
              <a:uFill>
                <a:solidFill>
                  <a:srgbClr val="ffffff"/>
                </a:solidFill>
              </a:uFill>
              <a:latin typeface="Arial"/>
            </a:endParaRPr>
          </a:p>
        </p:txBody>
      </p:sp>
      <p:sp>
        <p:nvSpPr>
          <p:cNvPr id="53" name="CustomShape 14"/>
          <p:cNvSpPr/>
          <p:nvPr/>
        </p:nvSpPr>
        <p:spPr>
          <a:xfrm>
            <a:off x="32907240" y="5486400"/>
            <a:ext cx="100551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DISCUSSION</a:t>
            </a:r>
            <a:endParaRPr b="0" lang="en-US" sz="4800" spc="-1" strike="noStrike">
              <a:solidFill>
                <a:srgbClr val="000000"/>
              </a:solidFill>
              <a:uFill>
                <a:solidFill>
                  <a:srgbClr val="ffffff"/>
                </a:solidFill>
              </a:uFill>
              <a:latin typeface="Arial"/>
            </a:endParaRPr>
          </a:p>
        </p:txBody>
      </p:sp>
      <p:sp>
        <p:nvSpPr>
          <p:cNvPr id="54" name="CustomShape 15"/>
          <p:cNvSpPr/>
          <p:nvPr/>
        </p:nvSpPr>
        <p:spPr>
          <a:xfrm>
            <a:off x="21023280" y="5483160"/>
            <a:ext cx="109695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RESULTS</a:t>
            </a:r>
            <a:endParaRPr b="0" lang="en-US" sz="4800" spc="-1" strike="noStrike">
              <a:solidFill>
                <a:srgbClr val="000000"/>
              </a:solidFill>
              <a:uFill>
                <a:solidFill>
                  <a:srgbClr val="ffffff"/>
                </a:solidFill>
              </a:uFill>
              <a:latin typeface="Arial"/>
            </a:endParaRPr>
          </a:p>
        </p:txBody>
      </p:sp>
      <p:sp>
        <p:nvSpPr>
          <p:cNvPr id="55" name="CustomShape 16"/>
          <p:cNvSpPr/>
          <p:nvPr/>
        </p:nvSpPr>
        <p:spPr>
          <a:xfrm>
            <a:off x="32907240" y="25138080"/>
            <a:ext cx="100551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REFERENCES</a:t>
            </a:r>
            <a:endParaRPr b="0" lang="en-US" sz="4800" spc="-1" strike="noStrike">
              <a:solidFill>
                <a:srgbClr val="000000"/>
              </a:solidFill>
              <a:uFill>
                <a:solidFill>
                  <a:srgbClr val="ffffff"/>
                </a:solidFill>
              </a:uFill>
              <a:latin typeface="Arial"/>
            </a:endParaRPr>
          </a:p>
        </p:txBody>
      </p:sp>
      <p:graphicFrame>
        <p:nvGraphicFramePr>
          <p:cNvPr id="56" name="Object 17"/>
          <p:cNvGraphicFramePr/>
          <p:nvPr/>
        </p:nvGraphicFramePr>
        <p:xfrm>
          <a:off x="20802600" y="27160560"/>
          <a:ext cx="5181480" cy="4157640"/>
        </p:xfrm>
        <a:graphic>
          <a:graphicData uri="http://schemas.openxmlformats.org/presentationml/2006/ole">
            <p:oleObj r:id="rId1" spid="">
              <p:embed/>
            </p:oleObj>
          </a:graphicData>
        </a:graphic>
      </p:graphicFrame>
      <p:graphicFrame>
        <p:nvGraphicFramePr>
          <p:cNvPr id="57" name="Table 18"/>
          <p:cNvGraphicFramePr/>
          <p:nvPr/>
        </p:nvGraphicFramePr>
        <p:xfrm>
          <a:off x="26517600" y="27236880"/>
          <a:ext cx="5410080" cy="3809880"/>
        </p:xfrm>
        <a:graphic>
          <a:graphicData uri="http://schemas.openxmlformats.org/drawingml/2006/table">
            <a:tbl>
              <a:tblPr/>
              <a:tblGrid>
                <a:gridCol w="1754280"/>
                <a:gridCol w="914400"/>
                <a:gridCol w="912600"/>
                <a:gridCol w="912960"/>
                <a:gridCol w="915840"/>
              </a:tblGrid>
              <a:tr h="887400">
                <a:tc>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ffffff"/>
                    </a:solidFill>
                  </a:tcPr>
                </a:tc>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A</a:t>
                      </a:r>
                      <a:endParaRPr b="0" lang="en-US" sz="24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ffffff"/>
                    </a:solidFill>
                  </a:tcPr>
                </a:tc>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B</a:t>
                      </a:r>
                      <a:endParaRPr b="0" lang="en-US" sz="24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ffffff"/>
                    </a:solidFill>
                  </a:tcPr>
                </a:tc>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C</a:t>
                      </a:r>
                      <a:endParaRPr b="0" lang="en-US" sz="24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ffffff"/>
                    </a:solidFill>
                  </a:tcPr>
                </a:tc>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D</a:t>
                      </a:r>
                      <a:endParaRPr b="0" lang="en-US" sz="24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ffffff"/>
                    </a:solidFill>
                  </a:tcPr>
                </a:tc>
              </a:tr>
              <a:tr h="731880">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Patient 1</a:t>
                      </a:r>
                      <a:endParaRPr b="0" lang="en-US" sz="24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13680">
                      <a:solidFill>
                        <a:srgbClr val="000000"/>
                      </a:solidFill>
                    </a:lnR>
                    <a:lnT w="5760">
                      <a:solidFill>
                        <a:srgbClr val="000000"/>
                      </a:solidFill>
                    </a:lnT>
                    <a:lnB w="5760">
                      <a:solidFill>
                        <a:srgbClr val="000000"/>
                      </a:solidFill>
                    </a:lnB>
                    <a:solidFill>
                      <a:srgbClr val="ffffff"/>
                    </a:solidFill>
                  </a:tcPr>
                </a:tc>
              </a:tr>
              <a:tr h="728640">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Patient 2</a:t>
                      </a:r>
                      <a:endParaRPr b="0" lang="en-US" sz="24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13680">
                      <a:solidFill>
                        <a:srgbClr val="000000"/>
                      </a:solidFill>
                    </a:lnR>
                    <a:lnT w="5760">
                      <a:solidFill>
                        <a:srgbClr val="000000"/>
                      </a:solidFill>
                    </a:lnT>
                    <a:lnB w="5760">
                      <a:solidFill>
                        <a:srgbClr val="000000"/>
                      </a:solidFill>
                    </a:lnB>
                    <a:solidFill>
                      <a:srgbClr val="ffffff"/>
                    </a:solidFill>
                  </a:tcPr>
                </a:tc>
              </a:tr>
              <a:tr h="731520">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Patient 3</a:t>
                      </a:r>
                      <a:endParaRPr b="0" lang="en-US" sz="24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5760">
                      <a:solidFill>
                        <a:srgbClr val="000000"/>
                      </a:solidFill>
                    </a:lnB>
                    <a:solidFill>
                      <a:srgbClr val="ffffff"/>
                    </a:solidFill>
                  </a:tcPr>
                </a:tc>
                <a:tc>
                  <a:tcPr marL="90000" marR="90000">
                    <a:lnL w="5760">
                      <a:solidFill>
                        <a:srgbClr val="000000"/>
                      </a:solidFill>
                    </a:lnL>
                    <a:lnR w="13680">
                      <a:solidFill>
                        <a:srgbClr val="000000"/>
                      </a:solidFill>
                    </a:lnR>
                    <a:lnT w="5760">
                      <a:solidFill>
                        <a:srgbClr val="000000"/>
                      </a:solidFill>
                    </a:lnT>
                    <a:lnB w="5760">
                      <a:solidFill>
                        <a:srgbClr val="000000"/>
                      </a:solidFill>
                    </a:lnB>
                    <a:solidFill>
                      <a:srgbClr val="ffffff"/>
                    </a:solidFill>
                  </a:tcPr>
                </a:tc>
              </a:tr>
              <a:tr h="730440">
                <a:tc>
                  <a:txBody>
                    <a:bodyPr lIns="90000" rIns="90000" tIns="46800" bIns="46800" anchor="ctr" anchorCtr="1"/>
                    <a:p>
                      <a:pPr>
                        <a:spcBef>
                          <a:spcPts val="598"/>
                        </a:spcBef>
                      </a:pPr>
                      <a:r>
                        <a:rPr b="0" lang="en-US" sz="2400" spc="-1" strike="noStrike">
                          <a:solidFill>
                            <a:srgbClr val="000000"/>
                          </a:solidFill>
                          <a:uFill>
                            <a:solidFill>
                              <a:srgbClr val="ffffff"/>
                            </a:solidFill>
                          </a:uFill>
                          <a:latin typeface="Arial"/>
                        </a:rPr>
                        <a:t>Patient 4</a:t>
                      </a:r>
                      <a:endParaRPr b="0" lang="en-US" sz="24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1368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13680">
                      <a:solidFill>
                        <a:srgbClr val="000000"/>
                      </a:solidFill>
                    </a:lnB>
                    <a:solidFill>
                      <a:srgbClr val="ffffff"/>
                    </a:solidFill>
                  </a:tcPr>
                </a:tc>
                <a:tc>
                  <a:tcPr marL="90000" marR="90000">
                    <a:lnL w="5760">
                      <a:solidFill>
                        <a:srgbClr val="000000"/>
                      </a:solidFill>
                    </a:lnL>
                    <a:lnR w="5760">
                      <a:solidFill>
                        <a:srgbClr val="000000"/>
                      </a:solidFill>
                    </a:lnR>
                    <a:lnT w="5760">
                      <a:solidFill>
                        <a:srgbClr val="000000"/>
                      </a:solidFill>
                    </a:lnT>
                    <a:lnB w="13680">
                      <a:solidFill>
                        <a:srgbClr val="000000"/>
                      </a:solidFill>
                    </a:lnB>
                    <a:solidFill>
                      <a:srgbClr val="ffffff"/>
                    </a:solidFill>
                  </a:tcPr>
                </a:tc>
                <a:tc>
                  <a:tcPr marL="90000" marR="90000">
                    <a:lnL w="5760">
                      <a:solidFill>
                        <a:srgbClr val="000000"/>
                      </a:solidFill>
                    </a:lnL>
                    <a:lnR w="13680">
                      <a:solidFill>
                        <a:srgbClr val="000000"/>
                      </a:solidFill>
                    </a:lnR>
                    <a:lnT w="5760">
                      <a:solidFill>
                        <a:srgbClr val="000000"/>
                      </a:solidFill>
                    </a:lnT>
                    <a:lnB w="13680">
                      <a:solidFill>
                        <a:srgbClr val="000000"/>
                      </a:solidFill>
                    </a:lnB>
                    <a:solidFill>
                      <a:srgbClr val="ffffff"/>
                    </a:solidFill>
                  </a:tcPr>
                </a:tc>
              </a:tr>
            </a:tbl>
          </a:graphicData>
        </a:graphic>
      </p:graphicFrame>
      <p:sp>
        <p:nvSpPr>
          <p:cNvPr id="58" name="CustomShape 19"/>
          <p:cNvSpPr/>
          <p:nvPr/>
        </p:nvSpPr>
        <p:spPr>
          <a:xfrm>
            <a:off x="21431520" y="31434120"/>
            <a:ext cx="3923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2400" spc="-1" strike="noStrike">
                <a:solidFill>
                  <a:srgbClr val="000000"/>
                </a:solidFill>
                <a:uFill>
                  <a:solidFill>
                    <a:srgbClr val="ffffff"/>
                  </a:solidFill>
                </a:uFill>
                <a:latin typeface="Arial"/>
              </a:rPr>
              <a:t>Chart 1.</a:t>
            </a:r>
            <a:r>
              <a:rPr b="0" lang="en-US" sz="2400" spc="-1" strike="noStrike">
                <a:solidFill>
                  <a:srgbClr val="000000"/>
                </a:solidFill>
                <a:uFill>
                  <a:solidFill>
                    <a:srgbClr val="ffffff"/>
                  </a:solidFill>
                </a:uFill>
                <a:latin typeface="Arial"/>
              </a:rPr>
              <a:t> Label in 24pt Arial.</a:t>
            </a:r>
            <a:endParaRPr b="0" lang="en-US" sz="2400" spc="-1" strike="noStrike">
              <a:solidFill>
                <a:srgbClr val="000000"/>
              </a:solidFill>
              <a:uFill>
                <a:solidFill>
                  <a:srgbClr val="ffffff"/>
                </a:solidFill>
              </a:uFill>
              <a:latin typeface="Arial"/>
            </a:endParaRPr>
          </a:p>
        </p:txBody>
      </p:sp>
      <p:sp>
        <p:nvSpPr>
          <p:cNvPr id="59" name="CustomShape 20"/>
          <p:cNvSpPr/>
          <p:nvPr/>
        </p:nvSpPr>
        <p:spPr>
          <a:xfrm>
            <a:off x="27282240" y="31434120"/>
            <a:ext cx="3923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2400" spc="-1" strike="noStrike">
                <a:solidFill>
                  <a:srgbClr val="000000"/>
                </a:solidFill>
                <a:uFill>
                  <a:solidFill>
                    <a:srgbClr val="ffffff"/>
                  </a:solidFill>
                </a:uFill>
                <a:latin typeface="Arial"/>
              </a:rPr>
              <a:t>Table 1.</a:t>
            </a:r>
            <a:r>
              <a:rPr b="0" lang="en-US" sz="2400" spc="-1" strike="noStrike">
                <a:solidFill>
                  <a:srgbClr val="000000"/>
                </a:solidFill>
                <a:uFill>
                  <a:solidFill>
                    <a:srgbClr val="ffffff"/>
                  </a:solidFill>
                </a:uFill>
                <a:latin typeface="Arial"/>
              </a:rPr>
              <a:t> Label in 24pt Arial.</a:t>
            </a:r>
            <a:endParaRPr b="0" lang="en-US" sz="2400" spc="-1" strike="noStrike">
              <a:solidFill>
                <a:srgbClr val="000000"/>
              </a:solidFill>
              <a:uFill>
                <a:solidFill>
                  <a:srgbClr val="ffffff"/>
                </a:solidFill>
              </a:uFill>
              <a:latin typeface="Arial"/>
            </a:endParaRPr>
          </a:p>
        </p:txBody>
      </p:sp>
      <p:pic>
        <p:nvPicPr>
          <p:cNvPr id="60" name="Picture 114" descr="Picture1"/>
          <p:cNvPicPr/>
          <p:nvPr/>
        </p:nvPicPr>
        <p:blipFill>
          <a:blip r:embed="rId2"/>
          <a:stretch/>
        </p:blipFill>
        <p:spPr>
          <a:xfrm>
            <a:off x="21023280" y="22251960"/>
            <a:ext cx="5027760" cy="3351240"/>
          </a:xfrm>
          <a:prstGeom prst="rect">
            <a:avLst/>
          </a:prstGeom>
          <a:ln>
            <a:noFill/>
          </a:ln>
        </p:spPr>
      </p:pic>
      <p:pic>
        <p:nvPicPr>
          <p:cNvPr id="61" name="Picture 115" descr="Picture2"/>
          <p:cNvPicPr/>
          <p:nvPr/>
        </p:nvPicPr>
        <p:blipFill>
          <a:blip r:embed="rId3"/>
          <a:stretch/>
        </p:blipFill>
        <p:spPr>
          <a:xfrm>
            <a:off x="26965440" y="22251960"/>
            <a:ext cx="5027400" cy="3351240"/>
          </a:xfrm>
          <a:prstGeom prst="rect">
            <a:avLst/>
          </a:prstGeom>
          <a:ln>
            <a:noFill/>
          </a:ln>
        </p:spPr>
      </p:pic>
      <p:sp>
        <p:nvSpPr>
          <p:cNvPr id="62" name="CustomShape 21"/>
          <p:cNvSpPr/>
          <p:nvPr/>
        </p:nvSpPr>
        <p:spPr>
          <a:xfrm>
            <a:off x="21508200" y="25831800"/>
            <a:ext cx="405936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2400" spc="-1" strike="noStrike">
                <a:solidFill>
                  <a:srgbClr val="000000"/>
                </a:solidFill>
                <a:uFill>
                  <a:solidFill>
                    <a:srgbClr val="ffffff"/>
                  </a:solidFill>
                </a:uFill>
                <a:latin typeface="Arial"/>
              </a:rPr>
              <a:t>Figure 1.</a:t>
            </a:r>
            <a:r>
              <a:rPr b="0" lang="en-US" sz="2400" spc="-1" strike="noStrike">
                <a:solidFill>
                  <a:srgbClr val="000000"/>
                </a:solidFill>
                <a:uFill>
                  <a:solidFill>
                    <a:srgbClr val="ffffff"/>
                  </a:solidFill>
                </a:uFill>
                <a:latin typeface="Arial"/>
              </a:rPr>
              <a:t> Label in 24pt Arial.</a:t>
            </a:r>
            <a:endParaRPr b="0" lang="en-US" sz="2400" spc="-1" strike="noStrike">
              <a:solidFill>
                <a:srgbClr val="000000"/>
              </a:solidFill>
              <a:uFill>
                <a:solidFill>
                  <a:srgbClr val="ffffff"/>
                </a:solidFill>
              </a:uFill>
              <a:latin typeface="Arial"/>
            </a:endParaRPr>
          </a:p>
        </p:txBody>
      </p:sp>
      <p:sp>
        <p:nvSpPr>
          <p:cNvPr id="63" name="CustomShape 22"/>
          <p:cNvSpPr/>
          <p:nvPr/>
        </p:nvSpPr>
        <p:spPr>
          <a:xfrm>
            <a:off x="27450000" y="25831800"/>
            <a:ext cx="405936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2400" spc="-1" strike="noStrike">
                <a:solidFill>
                  <a:srgbClr val="000000"/>
                </a:solidFill>
                <a:uFill>
                  <a:solidFill>
                    <a:srgbClr val="ffffff"/>
                  </a:solidFill>
                </a:uFill>
                <a:latin typeface="Arial"/>
              </a:rPr>
              <a:t>Figure 2.</a:t>
            </a:r>
            <a:r>
              <a:rPr b="0" lang="en-US" sz="2400" spc="-1" strike="noStrike">
                <a:solidFill>
                  <a:srgbClr val="000000"/>
                </a:solidFill>
                <a:uFill>
                  <a:solidFill>
                    <a:srgbClr val="ffffff"/>
                  </a:solidFill>
                </a:uFill>
                <a:latin typeface="Arial"/>
              </a:rPr>
              <a:t> Label in 24pt Arial.</a:t>
            </a:r>
            <a:endParaRPr b="0" lang="en-US" sz="2400" spc="-1" strike="noStrike">
              <a:solidFill>
                <a:srgbClr val="000000"/>
              </a:solidFill>
              <a:uFill>
                <a:solidFill>
                  <a:srgbClr val="ffffff"/>
                </a:solidFill>
              </a:uFill>
              <a:latin typeface="Arial"/>
            </a:endParaRPr>
          </a:p>
        </p:txBody>
      </p:sp>
      <p:sp>
        <p:nvSpPr>
          <p:cNvPr id="64" name="CustomShape 23"/>
          <p:cNvSpPr/>
          <p:nvPr/>
        </p:nvSpPr>
        <p:spPr>
          <a:xfrm>
            <a:off x="0" y="5483160"/>
            <a:ext cx="91407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ABSTRACT</a:t>
            </a:r>
            <a:endParaRPr b="0" lang="en-US" sz="4800" spc="-1" strike="noStrike">
              <a:solidFill>
                <a:srgbClr val="000000"/>
              </a:solidFill>
              <a:uFill>
                <a:solidFill>
                  <a:srgbClr val="ffffff"/>
                </a:solidFill>
              </a:uFill>
              <a:latin typeface="Arial"/>
            </a:endParaRPr>
          </a:p>
        </p:txBody>
      </p:sp>
      <p:sp>
        <p:nvSpPr>
          <p:cNvPr id="65" name="CustomShape 24"/>
          <p:cNvSpPr/>
          <p:nvPr/>
        </p:nvSpPr>
        <p:spPr>
          <a:xfrm>
            <a:off x="0" y="27879840"/>
            <a:ext cx="9140760" cy="137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228600" rIns="228600" tIns="228600" bIns="228600" anchor="ctr" anchorCtr="1"/>
          <a:p>
            <a:pPr>
              <a:lnSpc>
                <a:spcPct val="100000"/>
              </a:lnSpc>
            </a:pPr>
            <a:r>
              <a:rPr b="0" lang="en-US" sz="4800" spc="-1" strike="noStrike">
                <a:solidFill>
                  <a:srgbClr val="000000"/>
                </a:solidFill>
                <a:uFill>
                  <a:solidFill>
                    <a:srgbClr val="ffffff"/>
                  </a:solidFill>
                </a:uFill>
                <a:latin typeface="Impact"/>
              </a:rPr>
              <a:t>CONTACT</a:t>
            </a:r>
            <a:endParaRPr b="0" lang="en-US" sz="4800" spc="-1" strike="noStrike">
              <a:solidFill>
                <a:srgbClr val="000000"/>
              </a:solidFill>
              <a:uFill>
                <a:solidFill>
                  <a:srgbClr val="ffffff"/>
                </a:solidFill>
              </a:uFill>
              <a:latin typeface="Arial"/>
            </a:endParaRPr>
          </a:p>
        </p:txBody>
      </p:sp>
      <p:pic>
        <p:nvPicPr>
          <p:cNvPr id="66" name="Rectangle 120" descr=""/>
          <p:cNvPicPr/>
          <p:nvPr/>
        </p:nvPicPr>
        <p:blipFill>
          <a:blip r:embed="rId4"/>
          <a:stretch/>
        </p:blipFill>
        <p:spPr>
          <a:xfrm>
            <a:off x="2736720" y="1365120"/>
            <a:ext cx="3664080" cy="2756160"/>
          </a:xfrm>
          <a:prstGeom prst="rect">
            <a:avLst/>
          </a:prstGeom>
          <a:ln>
            <a:noFill/>
          </a:ln>
        </p:spPr>
      </p:pic>
      <p:sp>
        <p:nvSpPr>
          <p:cNvPr id="67" name="CustomShape 25"/>
          <p:cNvSpPr/>
          <p:nvPr/>
        </p:nvSpPr>
        <p:spPr>
          <a:xfrm>
            <a:off x="2741760" y="1370160"/>
            <a:ext cx="3655800" cy="2744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r>
              <a:rPr b="1" lang="en-US" sz="2800" spc="-1" strike="noStrike">
                <a:solidFill>
                  <a:srgbClr val="000000"/>
                </a:solidFill>
                <a:uFill>
                  <a:solidFill>
                    <a:srgbClr val="ffffff"/>
                  </a:solidFill>
                </a:uFill>
                <a:latin typeface="Arial"/>
              </a:rPr>
              <a:t>REPLACE THIS BOX WITH YOUR ORGANIZATION’S</a:t>
            </a:r>
            <a:endParaRPr b="0" lang="en-US" sz="2800" spc="-1" strike="noStrike">
              <a:solidFill>
                <a:srgbClr val="000000"/>
              </a:solidFill>
              <a:uFill>
                <a:solidFill>
                  <a:srgbClr val="ffffff"/>
                </a:solidFill>
              </a:uFill>
              <a:latin typeface="Arial"/>
            </a:endParaRPr>
          </a:p>
          <a:p>
            <a:pPr algn="ctr"/>
            <a:r>
              <a:rPr b="1" lang="en-US" sz="2800" spc="-1" strike="noStrike">
                <a:solidFill>
                  <a:srgbClr val="000000"/>
                </a:solidFill>
                <a:uFill>
                  <a:solidFill>
                    <a:srgbClr val="ffffff"/>
                  </a:solidFill>
                </a:uFill>
                <a:latin typeface="Arial"/>
              </a:rPr>
              <a:t>HIGH RESOLUTION LOGO</a:t>
            </a:r>
            <a:endParaRPr b="0" lang="en-US"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541</TotalTime>
  <Application>LibreOffice/5.2.7.2$Windows_x86 LibreOffice_project/2b7f1e640c46ceb28adf43ee075a6e8b8439ed10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2008-05-02T22:01:56Z</dcterms:created>
  <dc:creator>Genigraphics 800.790.4001</dc:creator>
  <dc:description>To order poster prints visit us at www.genigraphics.com</dc:description>
  <dc:language>en-US</dc:language>
  <cp:lastModifiedBy/>
  <dcterms:modified xsi:type="dcterms:W3CDTF">2018-04-23T11:59:37Z</dcterms:modified>
  <cp:revision>23</cp:revision>
  <dc:subject/>
  <dc:title>Research Poster 36 x 48 - A</dc:title>
</cp:coreProperties>
</file>