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9" r:id="rId5"/>
    <p:sldId id="280" r:id="rId6"/>
    <p:sldId id="259" r:id="rId7"/>
    <p:sldId id="260" r:id="rId8"/>
    <p:sldId id="262" r:id="rId9"/>
    <p:sldId id="264" r:id="rId10"/>
    <p:sldId id="263" r:id="rId11"/>
    <p:sldId id="267" r:id="rId12"/>
    <p:sldId id="268" r:id="rId13"/>
    <p:sldId id="273" r:id="rId14"/>
    <p:sldId id="274" r:id="rId15"/>
    <p:sldId id="277" r:id="rId16"/>
    <p:sldId id="276" r:id="rId17"/>
    <p:sldId id="281" r:id="rId18"/>
    <p:sldId id="282" r:id="rId19"/>
    <p:sldId id="283" r:id="rId20"/>
    <p:sldId id="275" r:id="rId21"/>
    <p:sldId id="284" r:id="rId22"/>
    <p:sldId id="285" r:id="rId23"/>
    <p:sldId id="272" r:id="rId24"/>
    <p:sldId id="278" r:id="rId25"/>
    <p:sldId id="269" r:id="rId26"/>
    <p:sldId id="271"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BF892-E450-4F0C-A110-AABF09EF6EFC}" type="datetimeFigureOut">
              <a:rPr lang="en-SG" smtClean="0"/>
              <a:t>30/5/2022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19EC-5121-4E59-8C3B-CFF56BF50123}" type="slidenum">
              <a:rPr lang="en-SG" smtClean="0"/>
              <a:t>‹#›</a:t>
            </a:fld>
            <a:endParaRPr lang="en-SG"/>
          </a:p>
        </p:txBody>
      </p:sp>
    </p:spTree>
    <p:extLst>
      <p:ext uri="{BB962C8B-B14F-4D97-AF65-F5344CB8AC3E}">
        <p14:creationId xmlns:p14="http://schemas.microsoft.com/office/powerpoint/2010/main" val="414229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C45-05F7-F2DB-B4F8-E67809240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A02A42-7C34-CBE2-0276-BE1F696CA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0D39C9-DC7A-F2C1-BA00-92DADD9FFD90}"/>
              </a:ext>
            </a:extLst>
          </p:cNvPr>
          <p:cNvSpPr>
            <a:spLocks noGrp="1"/>
          </p:cNvSpPr>
          <p:nvPr>
            <p:ph type="dt" sz="half" idx="10"/>
          </p:nvPr>
        </p:nvSpPr>
        <p:spPr/>
        <p:txBody>
          <a:bodyPr/>
          <a:lstStyle/>
          <a:p>
            <a:fld id="{9B2C1272-F01C-40B6-873E-ED2C9C4560BE}" type="datetime1">
              <a:rPr lang="en-IN" smtClean="0"/>
              <a:t>30-05-2022</a:t>
            </a:fld>
            <a:endParaRPr lang="en-IN"/>
          </a:p>
        </p:txBody>
      </p:sp>
      <p:sp>
        <p:nvSpPr>
          <p:cNvPr id="5" name="Footer Placeholder 4">
            <a:extLst>
              <a:ext uri="{FF2B5EF4-FFF2-40B4-BE49-F238E27FC236}">
                <a16:creationId xmlns:a16="http://schemas.microsoft.com/office/drawing/2014/main" id="{3DD9C9A9-15EA-A2B6-494A-0CD9249C3F87}"/>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0C889C60-FAA0-F3D4-876C-3D63ACC809DE}"/>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79466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B75-C9F5-572A-A4D7-B4C8211A46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926337-F11D-97B9-2A80-73122385A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5D576-B62F-D475-2951-5BBEA38B6FA6}"/>
              </a:ext>
            </a:extLst>
          </p:cNvPr>
          <p:cNvSpPr>
            <a:spLocks noGrp="1"/>
          </p:cNvSpPr>
          <p:nvPr>
            <p:ph type="dt" sz="half" idx="10"/>
          </p:nvPr>
        </p:nvSpPr>
        <p:spPr/>
        <p:txBody>
          <a:bodyPr/>
          <a:lstStyle/>
          <a:p>
            <a:fld id="{85504842-B6FB-4DA8-A61C-D51F44FB43D2}" type="datetime1">
              <a:rPr lang="en-IN" smtClean="0"/>
              <a:t>30-05-2022</a:t>
            </a:fld>
            <a:endParaRPr lang="en-IN"/>
          </a:p>
        </p:txBody>
      </p:sp>
      <p:sp>
        <p:nvSpPr>
          <p:cNvPr id="5" name="Footer Placeholder 4">
            <a:extLst>
              <a:ext uri="{FF2B5EF4-FFF2-40B4-BE49-F238E27FC236}">
                <a16:creationId xmlns:a16="http://schemas.microsoft.com/office/drawing/2014/main" id="{91090880-58D3-3934-19F1-1A16369D8C0C}"/>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BD0592E3-30E1-9213-4A0A-CBD4D0389EA2}"/>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298583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412D2-68BC-42F4-22CD-8C474C501D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CE536-F0B9-195D-9743-89C7C653A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FE016-85B8-279B-3785-9563B2EF3465}"/>
              </a:ext>
            </a:extLst>
          </p:cNvPr>
          <p:cNvSpPr>
            <a:spLocks noGrp="1"/>
          </p:cNvSpPr>
          <p:nvPr>
            <p:ph type="dt" sz="half" idx="10"/>
          </p:nvPr>
        </p:nvSpPr>
        <p:spPr/>
        <p:txBody>
          <a:bodyPr/>
          <a:lstStyle/>
          <a:p>
            <a:fld id="{106AB94F-A9BF-43AF-AD7D-C6F7309467BB}" type="datetime1">
              <a:rPr lang="en-IN" smtClean="0"/>
              <a:t>30-05-2022</a:t>
            </a:fld>
            <a:endParaRPr lang="en-IN"/>
          </a:p>
        </p:txBody>
      </p:sp>
      <p:sp>
        <p:nvSpPr>
          <p:cNvPr id="5" name="Footer Placeholder 4">
            <a:extLst>
              <a:ext uri="{FF2B5EF4-FFF2-40B4-BE49-F238E27FC236}">
                <a16:creationId xmlns:a16="http://schemas.microsoft.com/office/drawing/2014/main" id="{250AC942-BEA3-0352-0791-CE20373C0CF9}"/>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EE81D48E-A355-4982-1881-EA9CAF8124A1}"/>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706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E0C0-4229-6F65-BD2E-3AED08BF6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BF0FC-3582-2232-AC7A-A7C81FADC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92F1D-F398-DE3B-BAAE-A6CAF35DADDF}"/>
              </a:ext>
            </a:extLst>
          </p:cNvPr>
          <p:cNvSpPr>
            <a:spLocks noGrp="1"/>
          </p:cNvSpPr>
          <p:nvPr>
            <p:ph type="dt" sz="half" idx="10"/>
          </p:nvPr>
        </p:nvSpPr>
        <p:spPr/>
        <p:txBody>
          <a:bodyPr/>
          <a:lstStyle/>
          <a:p>
            <a:fld id="{288CF800-607F-482D-8F1D-C3BDA38CA998}" type="datetime1">
              <a:rPr lang="en-IN" smtClean="0"/>
              <a:t>30-05-2022</a:t>
            </a:fld>
            <a:endParaRPr lang="en-IN"/>
          </a:p>
        </p:txBody>
      </p:sp>
      <p:sp>
        <p:nvSpPr>
          <p:cNvPr id="5" name="Footer Placeholder 4">
            <a:extLst>
              <a:ext uri="{FF2B5EF4-FFF2-40B4-BE49-F238E27FC236}">
                <a16:creationId xmlns:a16="http://schemas.microsoft.com/office/drawing/2014/main" id="{0EB70E42-D374-B678-C9E1-041A085F6DBC}"/>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E966D5AC-D112-B027-3BBC-54E9C1F7C7B2}"/>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128893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4B2E-6AC3-51D7-C7F1-64B851B3C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51BBCA-4E10-A5E9-5F43-8FEF2FD26F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ED7420-7004-AD9C-A7DB-4DF81785DCA0}"/>
              </a:ext>
            </a:extLst>
          </p:cNvPr>
          <p:cNvSpPr>
            <a:spLocks noGrp="1"/>
          </p:cNvSpPr>
          <p:nvPr>
            <p:ph type="dt" sz="half" idx="10"/>
          </p:nvPr>
        </p:nvSpPr>
        <p:spPr/>
        <p:txBody>
          <a:bodyPr/>
          <a:lstStyle/>
          <a:p>
            <a:fld id="{E4AE6F54-720A-449D-ABE5-EAEC6A2D6C9C}" type="datetime1">
              <a:rPr lang="en-IN" smtClean="0"/>
              <a:t>30-05-2022</a:t>
            </a:fld>
            <a:endParaRPr lang="en-IN"/>
          </a:p>
        </p:txBody>
      </p:sp>
      <p:sp>
        <p:nvSpPr>
          <p:cNvPr id="5" name="Footer Placeholder 4">
            <a:extLst>
              <a:ext uri="{FF2B5EF4-FFF2-40B4-BE49-F238E27FC236}">
                <a16:creationId xmlns:a16="http://schemas.microsoft.com/office/drawing/2014/main" id="{3EF43B0D-D7EC-B152-7EAC-02C281377A99}"/>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F103519B-632A-3AD0-827F-BCAF138F61EE}"/>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226635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9B8B-6924-F447-2A2D-5C773FEDD8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B28C1D-6FA4-6D65-E275-9BA03C58C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DB022-3054-85B0-0367-B1C391CF9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D02F53-A2CA-C06A-3C1C-382491718927}"/>
              </a:ext>
            </a:extLst>
          </p:cNvPr>
          <p:cNvSpPr>
            <a:spLocks noGrp="1"/>
          </p:cNvSpPr>
          <p:nvPr>
            <p:ph type="dt" sz="half" idx="10"/>
          </p:nvPr>
        </p:nvSpPr>
        <p:spPr/>
        <p:txBody>
          <a:bodyPr/>
          <a:lstStyle/>
          <a:p>
            <a:fld id="{10221B06-2E43-446D-B052-A34CAA40EB76}" type="datetime1">
              <a:rPr lang="en-IN" smtClean="0"/>
              <a:t>30-05-2022</a:t>
            </a:fld>
            <a:endParaRPr lang="en-IN"/>
          </a:p>
        </p:txBody>
      </p:sp>
      <p:sp>
        <p:nvSpPr>
          <p:cNvPr id="6" name="Footer Placeholder 5">
            <a:extLst>
              <a:ext uri="{FF2B5EF4-FFF2-40B4-BE49-F238E27FC236}">
                <a16:creationId xmlns:a16="http://schemas.microsoft.com/office/drawing/2014/main" id="{01507796-E504-2105-CCED-314281D7B253}"/>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847F61F5-EAE8-9705-04FF-715E0D80E8F0}"/>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60019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247F-5E52-A88F-B8CD-2499D1F67C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7986C4-B4BD-71BF-B076-0529AC686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E8DF70-5F2C-B631-4E16-4719F8D8AF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624C4E-B425-5DD0-601D-C9F36EEB0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D31B8-FFE4-B90F-4F50-857F1C6BB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CB6622-6770-6B16-E8EB-7FE15A5B94C1}"/>
              </a:ext>
            </a:extLst>
          </p:cNvPr>
          <p:cNvSpPr>
            <a:spLocks noGrp="1"/>
          </p:cNvSpPr>
          <p:nvPr>
            <p:ph type="dt" sz="half" idx="10"/>
          </p:nvPr>
        </p:nvSpPr>
        <p:spPr/>
        <p:txBody>
          <a:bodyPr/>
          <a:lstStyle/>
          <a:p>
            <a:fld id="{CBD95908-B53D-49F4-A1DB-AC57EEDCBA39}" type="datetime1">
              <a:rPr lang="en-IN" smtClean="0"/>
              <a:t>30-05-2022</a:t>
            </a:fld>
            <a:endParaRPr lang="en-IN"/>
          </a:p>
        </p:txBody>
      </p:sp>
      <p:sp>
        <p:nvSpPr>
          <p:cNvPr id="8" name="Footer Placeholder 7">
            <a:extLst>
              <a:ext uri="{FF2B5EF4-FFF2-40B4-BE49-F238E27FC236}">
                <a16:creationId xmlns:a16="http://schemas.microsoft.com/office/drawing/2014/main" id="{0B0D63F1-0A2E-3095-607B-692A3E95FAED}"/>
              </a:ext>
            </a:extLst>
          </p:cNvPr>
          <p:cNvSpPr>
            <a:spLocks noGrp="1"/>
          </p:cNvSpPr>
          <p:nvPr>
            <p:ph type="ftr" sz="quarter" idx="11"/>
          </p:nvPr>
        </p:nvSpPr>
        <p:spPr/>
        <p:txBody>
          <a:bodyPr/>
          <a:lstStyle/>
          <a:p>
            <a:r>
              <a:rPr lang="en-IN"/>
              <a:t>1</a:t>
            </a:r>
          </a:p>
        </p:txBody>
      </p:sp>
      <p:sp>
        <p:nvSpPr>
          <p:cNvPr id="9" name="Slide Number Placeholder 8">
            <a:extLst>
              <a:ext uri="{FF2B5EF4-FFF2-40B4-BE49-F238E27FC236}">
                <a16:creationId xmlns:a16="http://schemas.microsoft.com/office/drawing/2014/main" id="{29344CE4-D79F-0117-C8A9-0334E54462A7}"/>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19544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65D-4A9D-463B-57EE-D5657D4323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FD3027-1362-1B65-1189-010C0FBC37B9}"/>
              </a:ext>
            </a:extLst>
          </p:cNvPr>
          <p:cNvSpPr>
            <a:spLocks noGrp="1"/>
          </p:cNvSpPr>
          <p:nvPr>
            <p:ph type="dt" sz="half" idx="10"/>
          </p:nvPr>
        </p:nvSpPr>
        <p:spPr/>
        <p:txBody>
          <a:bodyPr/>
          <a:lstStyle/>
          <a:p>
            <a:fld id="{ADDA33D8-310D-45D6-876E-CCE043C809DC}" type="datetime1">
              <a:rPr lang="en-IN" smtClean="0"/>
              <a:t>30-05-2022</a:t>
            </a:fld>
            <a:endParaRPr lang="en-IN"/>
          </a:p>
        </p:txBody>
      </p:sp>
      <p:sp>
        <p:nvSpPr>
          <p:cNvPr id="4" name="Footer Placeholder 3">
            <a:extLst>
              <a:ext uri="{FF2B5EF4-FFF2-40B4-BE49-F238E27FC236}">
                <a16:creationId xmlns:a16="http://schemas.microsoft.com/office/drawing/2014/main" id="{E6CD7754-1224-A2F1-647F-7ADB26A1958D}"/>
              </a:ext>
            </a:extLst>
          </p:cNvPr>
          <p:cNvSpPr>
            <a:spLocks noGrp="1"/>
          </p:cNvSpPr>
          <p:nvPr>
            <p:ph type="ftr" sz="quarter" idx="11"/>
          </p:nvPr>
        </p:nvSpPr>
        <p:spPr/>
        <p:txBody>
          <a:bodyPr/>
          <a:lstStyle/>
          <a:p>
            <a:r>
              <a:rPr lang="en-IN"/>
              <a:t>1</a:t>
            </a:r>
          </a:p>
        </p:txBody>
      </p:sp>
      <p:sp>
        <p:nvSpPr>
          <p:cNvPr id="5" name="Slide Number Placeholder 4">
            <a:extLst>
              <a:ext uri="{FF2B5EF4-FFF2-40B4-BE49-F238E27FC236}">
                <a16:creationId xmlns:a16="http://schemas.microsoft.com/office/drawing/2014/main" id="{F55FF718-13C7-AFAC-7F7B-4EF546AFD014}"/>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404544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F959C-E93D-AC02-F355-70638010C964}"/>
              </a:ext>
            </a:extLst>
          </p:cNvPr>
          <p:cNvSpPr>
            <a:spLocks noGrp="1"/>
          </p:cNvSpPr>
          <p:nvPr>
            <p:ph type="dt" sz="half" idx="10"/>
          </p:nvPr>
        </p:nvSpPr>
        <p:spPr/>
        <p:txBody>
          <a:bodyPr/>
          <a:lstStyle/>
          <a:p>
            <a:fld id="{F2602EA8-9FE6-41AC-8C26-DFCB648C2A8B}" type="datetime1">
              <a:rPr lang="en-IN" smtClean="0"/>
              <a:t>30-05-2022</a:t>
            </a:fld>
            <a:endParaRPr lang="en-IN"/>
          </a:p>
        </p:txBody>
      </p:sp>
      <p:sp>
        <p:nvSpPr>
          <p:cNvPr id="3" name="Footer Placeholder 2">
            <a:extLst>
              <a:ext uri="{FF2B5EF4-FFF2-40B4-BE49-F238E27FC236}">
                <a16:creationId xmlns:a16="http://schemas.microsoft.com/office/drawing/2014/main" id="{06B47D57-79FF-1E2F-7146-5830A426E79F}"/>
              </a:ext>
            </a:extLst>
          </p:cNvPr>
          <p:cNvSpPr>
            <a:spLocks noGrp="1"/>
          </p:cNvSpPr>
          <p:nvPr>
            <p:ph type="ftr" sz="quarter" idx="11"/>
          </p:nvPr>
        </p:nvSpPr>
        <p:spPr/>
        <p:txBody>
          <a:bodyPr/>
          <a:lstStyle/>
          <a:p>
            <a:r>
              <a:rPr lang="en-IN"/>
              <a:t>1</a:t>
            </a:r>
          </a:p>
        </p:txBody>
      </p:sp>
      <p:sp>
        <p:nvSpPr>
          <p:cNvPr id="4" name="Slide Number Placeholder 3">
            <a:extLst>
              <a:ext uri="{FF2B5EF4-FFF2-40B4-BE49-F238E27FC236}">
                <a16:creationId xmlns:a16="http://schemas.microsoft.com/office/drawing/2014/main" id="{B093438A-B3E7-744A-B733-392E84B6D83D}"/>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3780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D8B2-7FFA-D874-6412-BF1BE8CE4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528A42-ECD2-07C6-8215-73FCD5962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08EF2E-93E8-D336-331D-32194771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CF3DA-BDC7-615A-DCE5-1399C828EE43}"/>
              </a:ext>
            </a:extLst>
          </p:cNvPr>
          <p:cNvSpPr>
            <a:spLocks noGrp="1"/>
          </p:cNvSpPr>
          <p:nvPr>
            <p:ph type="dt" sz="half" idx="10"/>
          </p:nvPr>
        </p:nvSpPr>
        <p:spPr/>
        <p:txBody>
          <a:bodyPr/>
          <a:lstStyle/>
          <a:p>
            <a:fld id="{909AE015-48E5-496D-B1A8-2F25EBDF90BE}" type="datetime1">
              <a:rPr lang="en-IN" smtClean="0"/>
              <a:t>30-05-2022</a:t>
            </a:fld>
            <a:endParaRPr lang="en-IN"/>
          </a:p>
        </p:txBody>
      </p:sp>
      <p:sp>
        <p:nvSpPr>
          <p:cNvPr id="6" name="Footer Placeholder 5">
            <a:extLst>
              <a:ext uri="{FF2B5EF4-FFF2-40B4-BE49-F238E27FC236}">
                <a16:creationId xmlns:a16="http://schemas.microsoft.com/office/drawing/2014/main" id="{D61527CD-0BC4-C361-5ADC-761F590C30B6}"/>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86DF2112-507D-3E6A-6CFB-68A7ECFD369A}"/>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75463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540A-1A72-3E6C-2F77-5BB8CDDCF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22A246-E57D-41F8-DD11-EF795F5787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5471E-D149-F59D-4805-EDD3D60FC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FDB5C-8004-2B6D-098D-F6AF3262ACF1}"/>
              </a:ext>
            </a:extLst>
          </p:cNvPr>
          <p:cNvSpPr>
            <a:spLocks noGrp="1"/>
          </p:cNvSpPr>
          <p:nvPr>
            <p:ph type="dt" sz="half" idx="10"/>
          </p:nvPr>
        </p:nvSpPr>
        <p:spPr/>
        <p:txBody>
          <a:bodyPr/>
          <a:lstStyle/>
          <a:p>
            <a:fld id="{6CBB759D-8E0A-4EDA-AFF9-C04F02DF3A85}" type="datetime1">
              <a:rPr lang="en-IN" smtClean="0"/>
              <a:t>30-05-2022</a:t>
            </a:fld>
            <a:endParaRPr lang="en-IN"/>
          </a:p>
        </p:txBody>
      </p:sp>
      <p:sp>
        <p:nvSpPr>
          <p:cNvPr id="6" name="Footer Placeholder 5">
            <a:extLst>
              <a:ext uri="{FF2B5EF4-FFF2-40B4-BE49-F238E27FC236}">
                <a16:creationId xmlns:a16="http://schemas.microsoft.com/office/drawing/2014/main" id="{372C6758-D71A-4282-A97D-126ED38D96B3}"/>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A58679B5-A342-0D46-7CF1-943178E9FB22}"/>
              </a:ext>
            </a:extLst>
          </p:cNvPr>
          <p:cNvSpPr>
            <a:spLocks noGrp="1"/>
          </p:cNvSpPr>
          <p:nvPr>
            <p:ph type="sldNum" sz="quarter" idx="12"/>
          </p:nvPr>
        </p:nvSpPr>
        <p:spPr/>
        <p:txBody>
          <a:bodyPr/>
          <a:lstStyle/>
          <a:p>
            <a:fld id="{2AD3A2A5-BE81-416D-B47B-3F8F1AD8BD14}" type="slidenum">
              <a:rPr lang="en-IN" smtClean="0"/>
              <a:t>‹#›</a:t>
            </a:fld>
            <a:endParaRPr lang="en-IN"/>
          </a:p>
        </p:txBody>
      </p:sp>
    </p:spTree>
    <p:extLst>
      <p:ext uri="{BB962C8B-B14F-4D97-AF65-F5344CB8AC3E}">
        <p14:creationId xmlns:p14="http://schemas.microsoft.com/office/powerpoint/2010/main" val="272671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AFF97-E0F1-EC5D-7D83-9E885126D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A7DC52-300E-18DB-1892-A24362138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AA3AB-19AC-3A82-BFE6-DC45F6AAC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D602F-ADF8-4887-8FDF-F3BE36A08F05}" type="datetime1">
              <a:rPr lang="en-IN" smtClean="0"/>
              <a:t>30-05-2022</a:t>
            </a:fld>
            <a:endParaRPr lang="en-IN"/>
          </a:p>
        </p:txBody>
      </p:sp>
      <p:sp>
        <p:nvSpPr>
          <p:cNvPr id="5" name="Footer Placeholder 4">
            <a:extLst>
              <a:ext uri="{FF2B5EF4-FFF2-40B4-BE49-F238E27FC236}">
                <a16:creationId xmlns:a16="http://schemas.microsoft.com/office/drawing/2014/main" id="{C5D052EF-DD5D-0752-649D-948048909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a:t>
            </a:r>
          </a:p>
        </p:txBody>
      </p:sp>
      <p:sp>
        <p:nvSpPr>
          <p:cNvPr id="6" name="Slide Number Placeholder 5">
            <a:extLst>
              <a:ext uri="{FF2B5EF4-FFF2-40B4-BE49-F238E27FC236}">
                <a16:creationId xmlns:a16="http://schemas.microsoft.com/office/drawing/2014/main" id="{8A4D51D3-7EF7-32C3-DD81-BD6AAEC71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3A2A5-BE81-416D-B47B-3F8F1AD8BD14}" type="slidenum">
              <a:rPr lang="en-IN" smtClean="0"/>
              <a:t>‹#›</a:t>
            </a:fld>
            <a:endParaRPr lang="en-IN"/>
          </a:p>
        </p:txBody>
      </p:sp>
    </p:spTree>
    <p:extLst>
      <p:ext uri="{BB962C8B-B14F-4D97-AF65-F5344CB8AC3E}">
        <p14:creationId xmlns:p14="http://schemas.microsoft.com/office/powerpoint/2010/main" val="62714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B306-C9AF-EAF9-49A3-7F54B596CE18}"/>
              </a:ext>
            </a:extLst>
          </p:cNvPr>
          <p:cNvSpPr>
            <a:spLocks noGrp="1"/>
          </p:cNvSpPr>
          <p:nvPr>
            <p:ph type="ctrTitle"/>
          </p:nvPr>
        </p:nvSpPr>
        <p:spPr>
          <a:xfrm>
            <a:off x="1616765" y="397565"/>
            <a:ext cx="8834337" cy="7730132"/>
          </a:xfrm>
        </p:spPr>
        <p:txBody>
          <a:bodyPr>
            <a:noAutofit/>
          </a:bodyPr>
          <a:lstStyle/>
          <a:p>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FAILURE ANALYSIS OF SLEWING GEAR BOX AND BELT DRIVE DRUM ASSEMBLY OF SPREADER 116 AT NLCIL</a:t>
            </a:r>
            <a:br>
              <a:rPr lang="en-US" sz="32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2400" b="1" i="1" dirty="0">
                <a:latin typeface="Times New Roman" panose="02020603050405020304" pitchFamily="18" charset="0"/>
                <a:cs typeface="Times New Roman" panose="02020603050405020304" pitchFamily="18" charset="0"/>
              </a:rPr>
              <a:t>Submitted by</a:t>
            </a:r>
            <a:br>
              <a:rPr lang="en-US" sz="2400" b="1" i="1" dirty="0">
                <a:latin typeface="Times New Roman" panose="02020603050405020304" pitchFamily="18" charset="0"/>
                <a:cs typeface="Times New Roman" panose="02020603050405020304" pitchFamily="18" charset="0"/>
              </a:rPr>
            </a:br>
            <a:br>
              <a:rPr lang="en-US" sz="1600" b="1" i="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LEELAVATHI S                 1812047</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NIHIL MATHEW A           1812062 </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SANJAI RAMASAMY K  1812082 </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THALAPATHY S               1812105</a:t>
            </a:r>
            <a:br>
              <a:rPr lang="en-IN" sz="1600" b="1"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r>
              <a:rPr lang="en-IN" sz="2400" b="1" i="1" dirty="0">
                <a:latin typeface="Times New Roman" panose="02020603050405020304" pitchFamily="18" charset="0"/>
                <a:cs typeface="Times New Roman" panose="02020603050405020304" pitchFamily="18" charset="0"/>
              </a:rPr>
              <a:t>Supervised by</a:t>
            </a:r>
            <a:br>
              <a:rPr lang="en-IN" sz="2400" b="1" i="1" dirty="0">
                <a:latin typeface="Times New Roman" panose="02020603050405020304" pitchFamily="18" charset="0"/>
                <a:cs typeface="Times New Roman" panose="02020603050405020304" pitchFamily="18" charset="0"/>
              </a:rPr>
            </a:br>
            <a:br>
              <a:rPr lang="en-IN" sz="2400" b="1" i="1" dirty="0">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Dr. J. SELWIN RAJADURAI, M.E, Ph.D</a:t>
            </a:r>
            <a:r>
              <a:rPr lang="en-US" sz="1600" b="1" dirty="0">
                <a:latin typeface="Times New Roman" panose="02020603050405020304" pitchFamily="18" charset="0"/>
                <a:ea typeface="Times New Roman" panose="02020603050405020304" pitchFamily="18" charset="0"/>
              </a:rPr>
              <a:t>.</a:t>
            </a:r>
            <a:r>
              <a:rPr lang="en-US" sz="1600" b="1" dirty="0">
                <a:effectLst/>
                <a:latin typeface="Times New Roman" panose="02020603050405020304" pitchFamily="18" charset="0"/>
                <a:ea typeface="Times New Roman" panose="02020603050405020304" pitchFamily="18" charset="0"/>
              </a:rPr>
              <a:t>, MECHANICAL DEPT, ACGCET</a:t>
            </a:r>
            <a:r>
              <a:rPr lang="en-US" sz="1600" b="1">
                <a:effectLst/>
                <a:latin typeface="Times New Roman" panose="02020603050405020304" pitchFamily="18" charset="0"/>
                <a:ea typeface="Times New Roman" panose="02020603050405020304" pitchFamily="18" charset="0"/>
              </a:rPr>
              <a:t>, KARAIKUDI</a:t>
            </a:r>
            <a:r>
              <a:rPr lang="en-US" sz="1600" b="1" dirty="0">
                <a:effectLst/>
                <a:latin typeface="Times New Roman" panose="02020603050405020304" pitchFamily="18" charset="0"/>
                <a:ea typeface="Times New Roman" panose="02020603050405020304" pitchFamily="18" charset="0"/>
              </a:rPr>
              <a:t>.</a:t>
            </a:r>
            <a:br>
              <a:rPr lang="en-US" sz="1600" b="1"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&amp;</a:t>
            </a:r>
            <a:br>
              <a:rPr lang="en-US" sz="1600" b="1" dirty="0">
                <a:latin typeface="Times New Roman" panose="02020603050405020304" pitchFamily="18" charset="0"/>
                <a:ea typeface="Times New Roman" panose="02020603050405020304" pitchFamily="18" charset="0"/>
              </a:rPr>
            </a:br>
            <a:r>
              <a:rPr lang="en-US" sz="1600" b="1" dirty="0">
                <a:latin typeface="Times New Roman" panose="02020603050405020304" pitchFamily="18" charset="0"/>
                <a:ea typeface="Times New Roman" panose="02020603050405020304" pitchFamily="18" charset="0"/>
              </a:rPr>
              <a:t>Mr. </a:t>
            </a:r>
            <a:r>
              <a:rPr lang="en-IN" sz="1600" b="1" dirty="0">
                <a:latin typeface="Times New Roman" panose="02020603050405020304" pitchFamily="18" charset="0"/>
                <a:cs typeface="Times New Roman" panose="02020603050405020304" pitchFamily="18" charset="0"/>
              </a:rPr>
              <a:t>J VENKATESAN, ACM/MECH/SME/MINE IA, NLC INDIA LTD, NEYVELI.</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6876373-14BA-6B7F-754D-E809D5EE6B8C}"/>
              </a:ext>
            </a:extLst>
          </p:cNvPr>
          <p:cNvSpPr>
            <a:spLocks noGrp="1"/>
          </p:cNvSpPr>
          <p:nvPr>
            <p:ph type="subTitle" idx="1"/>
          </p:nvPr>
        </p:nvSpPr>
        <p:spPr>
          <a:xfrm>
            <a:off x="496957" y="5410678"/>
            <a:ext cx="11198086" cy="1251710"/>
          </a:xfrm>
        </p:spPr>
        <p:txBody>
          <a:bodyPr/>
          <a:lstStyle/>
          <a:p>
            <a:r>
              <a:rPr lang="en-US" sz="2000" b="1" dirty="0">
                <a:latin typeface="Times New Roman" panose="02020603050405020304" pitchFamily="18" charset="0"/>
                <a:cs typeface="Times New Roman" panose="02020603050405020304" pitchFamily="18" charset="0"/>
              </a:rPr>
              <a:t>ALAGAPPA CHETTIAR GOVERNMENT COLLEGE OF ENGINEERING AND TECHNOLOGY, KARAIKUDI 630003.</a:t>
            </a:r>
          </a:p>
          <a:p>
            <a:r>
              <a:rPr lang="en-US" sz="1600" b="1" dirty="0">
                <a:latin typeface="Times New Roman" panose="02020603050405020304" pitchFamily="18" charset="0"/>
                <a:cs typeface="Times New Roman" panose="02020603050405020304" pitchFamily="18" charset="0"/>
              </a:rPr>
              <a:t>(An Autonomous Institution; Affiliated to Anna University, Chennai -600 025)</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94C608-A66E-0F5E-EB86-4BAC5B2D0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7759" y="397565"/>
            <a:ext cx="1313545" cy="1254839"/>
          </a:xfrm>
          <a:prstGeom prst="rect">
            <a:avLst/>
          </a:prstGeom>
        </p:spPr>
      </p:pic>
      <p:pic>
        <p:nvPicPr>
          <p:cNvPr id="7" name="Picture 6">
            <a:extLst>
              <a:ext uri="{FF2B5EF4-FFF2-40B4-BE49-F238E27FC236}">
                <a16:creationId xmlns:a16="http://schemas.microsoft.com/office/drawing/2014/main" id="{C7C04246-CDDF-14D4-763C-8DB641951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056" y="397565"/>
            <a:ext cx="1085053" cy="1085053"/>
          </a:xfrm>
          <a:prstGeom prst="rect">
            <a:avLst/>
          </a:prstGeom>
        </p:spPr>
      </p:pic>
      <p:sp>
        <p:nvSpPr>
          <p:cNvPr id="4" name="Footer Placeholder 3">
            <a:extLst>
              <a:ext uri="{FF2B5EF4-FFF2-40B4-BE49-F238E27FC236}">
                <a16:creationId xmlns:a16="http://schemas.microsoft.com/office/drawing/2014/main" id="{CCC0DAF3-99D4-495A-A593-FA33F0BB9695}"/>
              </a:ext>
            </a:extLst>
          </p:cNvPr>
          <p:cNvSpPr>
            <a:spLocks noGrp="1"/>
          </p:cNvSpPr>
          <p:nvPr>
            <p:ph type="ftr" sz="quarter" idx="11"/>
          </p:nvPr>
        </p:nvSpPr>
        <p:spPr/>
        <p:txBody>
          <a:bodyPr/>
          <a:lstStyle/>
          <a:p>
            <a:r>
              <a:rPr lang="en-IN" dirty="0"/>
              <a:t>1</a:t>
            </a:r>
          </a:p>
        </p:txBody>
      </p:sp>
    </p:spTree>
    <p:extLst>
      <p:ext uri="{BB962C8B-B14F-4D97-AF65-F5344CB8AC3E}">
        <p14:creationId xmlns:p14="http://schemas.microsoft.com/office/powerpoint/2010/main" val="284509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C9F6-66D2-AC14-410B-093FD87649B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WORKING OF SLEWING GEAR BOX</a:t>
            </a:r>
            <a:endParaRPr lang="en-IN" dirty="0"/>
          </a:p>
        </p:txBody>
      </p:sp>
      <p:sp>
        <p:nvSpPr>
          <p:cNvPr id="3" name="Content Placeholder 2">
            <a:extLst>
              <a:ext uri="{FF2B5EF4-FFF2-40B4-BE49-F238E27FC236}">
                <a16:creationId xmlns:a16="http://schemas.microsoft.com/office/drawing/2014/main" id="{1A34BDAB-CC28-4496-0D79-86D9B4A75C9C}"/>
              </a:ext>
            </a:extLst>
          </p:cNvPr>
          <p:cNvSpPr>
            <a:spLocks noGrp="1"/>
          </p:cNvSpPr>
          <p:nvPr>
            <p:ph idx="1"/>
          </p:nvPr>
        </p:nvSpPr>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Slewing</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gearbox is used to slew the discharge boom of the spreader. </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rotates up to 180 degrees. </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slew gearbox having sun pinion and planetary gears arrangement to reduce the initial input speed. </a:t>
            </a: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slew gearbox is powered by using electrical motor.</a:t>
            </a:r>
          </a:p>
        </p:txBody>
      </p:sp>
      <p:sp>
        <p:nvSpPr>
          <p:cNvPr id="4" name="Footer Placeholder 3">
            <a:extLst>
              <a:ext uri="{FF2B5EF4-FFF2-40B4-BE49-F238E27FC236}">
                <a16:creationId xmlns:a16="http://schemas.microsoft.com/office/drawing/2014/main" id="{75C7C070-226A-4CF0-8A4F-43D6A86DA404}"/>
              </a:ext>
            </a:extLst>
          </p:cNvPr>
          <p:cNvSpPr>
            <a:spLocks noGrp="1"/>
          </p:cNvSpPr>
          <p:nvPr>
            <p:ph type="ftr" sz="quarter" idx="11"/>
          </p:nvPr>
        </p:nvSpPr>
        <p:spPr/>
        <p:txBody>
          <a:bodyPr/>
          <a:lstStyle/>
          <a:p>
            <a:r>
              <a:rPr lang="en-IN" dirty="0"/>
              <a:t>10</a:t>
            </a:r>
          </a:p>
        </p:txBody>
      </p:sp>
    </p:spTree>
    <p:extLst>
      <p:ext uri="{BB962C8B-B14F-4D97-AF65-F5344CB8AC3E}">
        <p14:creationId xmlns:p14="http://schemas.microsoft.com/office/powerpoint/2010/main" val="112618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99CD-E71E-BEE7-59C1-ED4EEE475AFE}"/>
              </a:ext>
            </a:extLst>
          </p:cNvPr>
          <p:cNvSpPr>
            <a:spLocks noGrp="1"/>
          </p:cNvSpPr>
          <p:nvPr>
            <p:ph type="title"/>
          </p:nvPr>
        </p:nvSpPr>
        <p:spPr>
          <a:xfrm>
            <a:off x="914400" y="230764"/>
            <a:ext cx="10515600" cy="900545"/>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FAILURE DATA</a:t>
            </a:r>
            <a:br>
              <a:rPr lang="en-SG" sz="4400" b="1" dirty="0">
                <a:latin typeface="Times New Roman" panose="02020603050405020304" pitchFamily="18" charset="0"/>
                <a:cs typeface="Times New Roman" panose="02020603050405020304" pitchFamily="18" charset="0"/>
              </a:rPr>
            </a:br>
            <a:endParaRPr lang="en-IN" dirty="0"/>
          </a:p>
        </p:txBody>
      </p:sp>
      <p:graphicFrame>
        <p:nvGraphicFramePr>
          <p:cNvPr id="5" name="Table 5">
            <a:extLst>
              <a:ext uri="{FF2B5EF4-FFF2-40B4-BE49-F238E27FC236}">
                <a16:creationId xmlns:a16="http://schemas.microsoft.com/office/drawing/2014/main" id="{0C2179EC-296E-E220-6A45-9D82382A5A23}"/>
              </a:ext>
            </a:extLst>
          </p:cNvPr>
          <p:cNvGraphicFramePr>
            <a:graphicFrameLocks noGrp="1"/>
          </p:cNvGraphicFramePr>
          <p:nvPr>
            <p:ph sz="half" idx="1"/>
            <p:extLst>
              <p:ext uri="{D42A27DB-BD31-4B8C-83A1-F6EECF244321}">
                <p14:modId xmlns:p14="http://schemas.microsoft.com/office/powerpoint/2010/main" val="3959409968"/>
              </p:ext>
            </p:extLst>
          </p:nvPr>
        </p:nvGraphicFramePr>
        <p:xfrm>
          <a:off x="401783" y="895006"/>
          <a:ext cx="5444836" cy="5526059"/>
        </p:xfrm>
        <a:graphic>
          <a:graphicData uri="http://schemas.openxmlformats.org/drawingml/2006/table">
            <a:tbl>
              <a:tblPr firstRow="1" bandRow="1">
                <a:tableStyleId>{5940675A-B579-460E-94D1-54222C63F5DA}</a:tableStyleId>
              </a:tblPr>
              <a:tblGrid>
                <a:gridCol w="574503">
                  <a:extLst>
                    <a:ext uri="{9D8B030D-6E8A-4147-A177-3AD203B41FA5}">
                      <a16:colId xmlns:a16="http://schemas.microsoft.com/office/drawing/2014/main" val="3792513744"/>
                    </a:ext>
                  </a:extLst>
                </a:gridCol>
                <a:gridCol w="1034098">
                  <a:extLst>
                    <a:ext uri="{9D8B030D-6E8A-4147-A177-3AD203B41FA5}">
                      <a16:colId xmlns:a16="http://schemas.microsoft.com/office/drawing/2014/main" val="2265674499"/>
                    </a:ext>
                  </a:extLst>
                </a:gridCol>
                <a:gridCol w="827275">
                  <a:extLst>
                    <a:ext uri="{9D8B030D-6E8A-4147-A177-3AD203B41FA5}">
                      <a16:colId xmlns:a16="http://schemas.microsoft.com/office/drawing/2014/main" val="4161108827"/>
                    </a:ext>
                  </a:extLst>
                </a:gridCol>
                <a:gridCol w="3008960">
                  <a:extLst>
                    <a:ext uri="{9D8B030D-6E8A-4147-A177-3AD203B41FA5}">
                      <a16:colId xmlns:a16="http://schemas.microsoft.com/office/drawing/2014/main" val="4244430460"/>
                    </a:ext>
                  </a:extLst>
                </a:gridCol>
              </a:tblGrid>
              <a:tr h="569660">
                <a:tc>
                  <a:txBody>
                    <a:bodyPr/>
                    <a:lstStyle/>
                    <a:p>
                      <a:pPr algn="ctr">
                        <a:spcBef>
                          <a:spcPts val="45"/>
                        </a:spcBef>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SI. 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spcBef>
                          <a:spcPts val="45"/>
                        </a:spcBef>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defTabSz="914400" rtl="0" eaLnBrk="1" latinLnBrk="0" hangingPunct="1">
                        <a:spcBef>
                          <a:spcPts val="45"/>
                        </a:spcBef>
                      </a:pPr>
                      <a:r>
                        <a:rPr lang="en-US" sz="14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UNIT NO</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defTabSz="914400" rtl="0" eaLnBrk="1" latinLnBrk="0" hangingPunct="1">
                        <a:spcBef>
                          <a:spcPts val="45"/>
                        </a:spcBef>
                      </a:pPr>
                      <a:r>
                        <a:rPr lang="en-US" sz="14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FAILRE DATA OF BELT DRIVE DRUM ASSEMBLY</a:t>
                      </a:r>
                      <a:endParaRPr lang="en-IN" sz="16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17192060"/>
                  </a:ext>
                </a:extLst>
              </a:tr>
              <a:tr h="488247">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13-11-2017</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A/232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Shaft got cut near coupling.</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660634469"/>
                  </a:ext>
                </a:extLst>
              </a:tr>
              <a:tr h="498463">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24-11-2017</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A/552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Shaft got cut in-between shaft taper</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 bearing assembly.</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46433129"/>
                  </a:ext>
                </a:extLst>
              </a:tr>
              <a:tr h="498463">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02-12-2017</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A/552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Shaft got cut at bearing seating.</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22967164"/>
                  </a:ext>
                </a:extLst>
              </a:tr>
              <a:tr h="492458">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14-08-2018</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A/552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Shaft got cut near coupling.</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161133236"/>
                  </a:ext>
                </a:extLst>
              </a:tr>
              <a:tr h="498463">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15-09-2018</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A/552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Shaft got cut near coupling.</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23746212"/>
                  </a:ext>
                </a:extLst>
              </a:tr>
              <a:tr h="492458">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6.</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19-03-2019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A/200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Shaft got cut in-between shaft taper</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 bearing assembly.</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92751893"/>
                  </a:ext>
                </a:extLst>
              </a:tr>
              <a:tr h="492458">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07-11-2019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A/650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Shaft got cut in-between shaft taper</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 bearing assembly.</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17970378"/>
                  </a:ext>
                </a:extLst>
              </a:tr>
              <a:tr h="498463">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16-11-2019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A/650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Shaft got cut near coupling.</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1947727"/>
                  </a:ext>
                </a:extLst>
              </a:tr>
              <a:tr h="498463">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27-01-2020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A/271</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Shaft got cut in-between shaft taper</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spcBef>
                          <a:spcPts val="1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Step bearing assembly.</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2502728"/>
                  </a:ext>
                </a:extLst>
              </a:tr>
              <a:tr h="498463">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11-04-2020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A/271</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algn="ctr" defTabSz="914400" rtl="0" eaLnBrk="1" latinLnBrk="0" hangingPunct="1">
                        <a:spcBef>
                          <a:spcPts val="15"/>
                        </a:spcBef>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Shaft got cut near coupling.</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68833664"/>
                  </a:ext>
                </a:extLst>
              </a:tr>
            </a:tbl>
          </a:graphicData>
        </a:graphic>
      </p:graphicFrame>
      <p:graphicFrame>
        <p:nvGraphicFramePr>
          <p:cNvPr id="6" name="Table 6">
            <a:extLst>
              <a:ext uri="{FF2B5EF4-FFF2-40B4-BE49-F238E27FC236}">
                <a16:creationId xmlns:a16="http://schemas.microsoft.com/office/drawing/2014/main" id="{49B75085-29F0-DF2E-ABBC-8016A5A628EE}"/>
              </a:ext>
            </a:extLst>
          </p:cNvPr>
          <p:cNvGraphicFramePr>
            <a:graphicFrameLocks noGrp="1"/>
          </p:cNvGraphicFramePr>
          <p:nvPr>
            <p:ph sz="half" idx="2"/>
            <p:extLst>
              <p:ext uri="{D42A27DB-BD31-4B8C-83A1-F6EECF244321}">
                <p14:modId xmlns:p14="http://schemas.microsoft.com/office/powerpoint/2010/main" val="3690746376"/>
              </p:ext>
            </p:extLst>
          </p:nvPr>
        </p:nvGraphicFramePr>
        <p:xfrm>
          <a:off x="6096000" y="895006"/>
          <a:ext cx="5694217" cy="5526062"/>
        </p:xfrm>
        <a:graphic>
          <a:graphicData uri="http://schemas.openxmlformats.org/drawingml/2006/table">
            <a:tbl>
              <a:tblPr firstRow="1" bandRow="1">
                <a:tableStyleId>{5940675A-B579-460E-94D1-54222C63F5DA}</a:tableStyleId>
              </a:tblPr>
              <a:tblGrid>
                <a:gridCol w="516388">
                  <a:extLst>
                    <a:ext uri="{9D8B030D-6E8A-4147-A177-3AD203B41FA5}">
                      <a16:colId xmlns:a16="http://schemas.microsoft.com/office/drawing/2014/main" val="3873372658"/>
                    </a:ext>
                  </a:extLst>
                </a:gridCol>
                <a:gridCol w="1172339">
                  <a:extLst>
                    <a:ext uri="{9D8B030D-6E8A-4147-A177-3AD203B41FA5}">
                      <a16:colId xmlns:a16="http://schemas.microsoft.com/office/drawing/2014/main" val="1887265966"/>
                    </a:ext>
                  </a:extLst>
                </a:gridCol>
                <a:gridCol w="1021355">
                  <a:extLst>
                    <a:ext uri="{9D8B030D-6E8A-4147-A177-3AD203B41FA5}">
                      <a16:colId xmlns:a16="http://schemas.microsoft.com/office/drawing/2014/main" val="1646145809"/>
                    </a:ext>
                  </a:extLst>
                </a:gridCol>
                <a:gridCol w="2984135">
                  <a:extLst>
                    <a:ext uri="{9D8B030D-6E8A-4147-A177-3AD203B41FA5}">
                      <a16:colId xmlns:a16="http://schemas.microsoft.com/office/drawing/2014/main" val="3113558746"/>
                    </a:ext>
                  </a:extLst>
                </a:gridCol>
              </a:tblGrid>
              <a:tr h="562632">
                <a:tc>
                  <a:txBody>
                    <a:bodyPr/>
                    <a:lstStyle/>
                    <a:p>
                      <a:pPr marL="153670" algn="ctr">
                        <a:lnSpc>
                          <a:spcPts val="1575"/>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SI.NO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ctr">
                        <a:lnSpc>
                          <a:spcPts val="1575"/>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indent="0" algn="ctr">
                        <a:lnSpc>
                          <a:spcPts val="1575"/>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UNIT</a:t>
                      </a:r>
                      <a:r>
                        <a:rPr lang="en-US" sz="1600" b="1"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indent="-82550" algn="ctr">
                        <a:lnSpc>
                          <a:spcPts val="1575"/>
                        </a:lnSpc>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FAILURE</a:t>
                      </a:r>
                      <a:r>
                        <a:rPr lang="en-US" sz="1600"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 OF                      SLEWING GEAR BOX</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02038333"/>
                  </a:ext>
                </a:extLst>
              </a:tr>
              <a:tr h="496343">
                <a:tc>
                  <a:txBody>
                    <a:bodyPr/>
                    <a:lstStyle/>
                    <a:p>
                      <a:pPr marL="153670">
                        <a:lnSpc>
                          <a:spcPts val="1585"/>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nSpc>
                          <a:spcPts val="156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11-05-2020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nSpc>
                          <a:spcPts val="156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U/485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nSpc>
                          <a:spcPts val="1585"/>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Bolts</a:t>
                      </a:r>
                      <a:r>
                        <a:rPr lang="en-US" sz="1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got</a:t>
                      </a:r>
                      <a:r>
                        <a:rPr lang="en-US" sz="1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loosen</a:t>
                      </a:r>
                      <a:r>
                        <a:rPr lang="en-US" sz="1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en-US" sz="16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6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oil</a:t>
                      </a:r>
                      <a:r>
                        <a:rPr lang="en-US" sz="16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leak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49919436"/>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21-10-2019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U/485</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8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710038399"/>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12-10-2019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A/200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9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79019417"/>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08-10-2019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A/200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80"/>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67041570"/>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28-05-2019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A/135</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97194316"/>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19-03-2019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A/200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70"/>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32972379"/>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25-02-2019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A/200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95"/>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703675585"/>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24-02-2019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A/200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60"/>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65257415"/>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24-02-2019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A/140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60"/>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401947547"/>
                  </a:ext>
                </a:extLst>
              </a:tr>
              <a:tr h="496343">
                <a:tc>
                  <a:txBody>
                    <a:bodyPr/>
                    <a:lstStyle/>
                    <a:p>
                      <a:pPr marL="153670" algn="l" defTabSz="914400" rtl="0" eaLnBrk="1" latinLnBrk="0" hangingPunct="1">
                        <a:lnSpc>
                          <a:spcPts val="1585"/>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68910"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14-02-2019</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254635" algn="l" defTabSz="914400" rtl="0" eaLnBrk="1" latinLnBrk="0" hangingPunct="1">
                        <a:lnSpc>
                          <a:spcPts val="1560"/>
                        </a:lnSpc>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A/140</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82550" algn="l" defTabSz="914400" rtl="0" eaLnBrk="1" latinLnBrk="0" hangingPunct="1">
                        <a:lnSpc>
                          <a:spcPts val="1585"/>
                        </a:lnSpc>
                        <a:spcBef>
                          <a:spcPts val="680"/>
                        </a:spcBef>
                        <a:spcAft>
                          <a:spcPts val="0"/>
                        </a:spcAft>
                      </a:pPr>
                      <a:r>
                        <a:rPr lang="en-US"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Bolts got loosen results in oil leak</a:t>
                      </a:r>
                      <a:endParaRPr lang="en-IN" sz="1600"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7754752"/>
                  </a:ext>
                </a:extLst>
              </a:tr>
            </a:tbl>
          </a:graphicData>
        </a:graphic>
      </p:graphicFrame>
      <p:sp>
        <p:nvSpPr>
          <p:cNvPr id="3" name="Footer Placeholder 2">
            <a:extLst>
              <a:ext uri="{FF2B5EF4-FFF2-40B4-BE49-F238E27FC236}">
                <a16:creationId xmlns:a16="http://schemas.microsoft.com/office/drawing/2014/main" id="{A6EEF98D-FC56-40C9-8F02-DAE74217EB1A}"/>
              </a:ext>
            </a:extLst>
          </p:cNvPr>
          <p:cNvSpPr>
            <a:spLocks noGrp="1"/>
          </p:cNvSpPr>
          <p:nvPr>
            <p:ph type="ftr" sz="quarter" idx="11"/>
          </p:nvPr>
        </p:nvSpPr>
        <p:spPr/>
        <p:txBody>
          <a:bodyPr/>
          <a:lstStyle/>
          <a:p>
            <a:r>
              <a:rPr lang="en-IN" dirty="0"/>
              <a:t>11</a:t>
            </a:r>
          </a:p>
        </p:txBody>
      </p:sp>
    </p:spTree>
    <p:extLst>
      <p:ext uri="{BB962C8B-B14F-4D97-AF65-F5344CB8AC3E}">
        <p14:creationId xmlns:p14="http://schemas.microsoft.com/office/powerpoint/2010/main" val="36802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154-01B2-FC36-7C09-0FE4518FDD5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IDENTIFICATION</a:t>
            </a:r>
            <a:endParaRPr lang="en-IN" dirty="0"/>
          </a:p>
        </p:txBody>
      </p:sp>
      <p:sp>
        <p:nvSpPr>
          <p:cNvPr id="3" name="Content Placeholder 2">
            <a:extLst>
              <a:ext uri="{FF2B5EF4-FFF2-40B4-BE49-F238E27FC236}">
                <a16:creationId xmlns:a16="http://schemas.microsoft.com/office/drawing/2014/main" id="{C1076912-4EFB-CB36-2B07-103F407DE221}"/>
              </a:ext>
            </a:extLst>
          </p:cNvPr>
          <p:cNvSpPr>
            <a:spLocks noGrp="1"/>
          </p:cNvSpPr>
          <p:nvPr>
            <p:ph idx="1"/>
          </p:nvPr>
        </p:nvSpPr>
        <p:spPr>
          <a:xfrm>
            <a:off x="838200" y="1859364"/>
            <a:ext cx="10515600" cy="3999898"/>
          </a:xfrm>
        </p:spPr>
        <p:txBody>
          <a:bodyPr>
            <a:normAutofit fontScale="32500" lnSpcReduction="20000"/>
          </a:bodyPr>
          <a:lstStyle/>
          <a:p>
            <a:pPr marL="0" indent="0">
              <a:buNone/>
            </a:pPr>
            <a:r>
              <a:rPr lang="en-US" sz="7400" b="1" dirty="0">
                <a:latin typeface="Times New Roman" panose="02020603050405020304" pitchFamily="18" charset="0"/>
                <a:cs typeface="Times New Roman" pitchFamily="18" charset="0"/>
              </a:rPr>
              <a:t>MAJOR CAUSES FOR FAILURE IN BELT DRIVE DRUM ASSEMBLY:</a:t>
            </a:r>
          </a:p>
          <a:p>
            <a:pPr marL="0" indent="0">
              <a:buNone/>
            </a:pPr>
            <a:endParaRPr lang="en-US" sz="5900" dirty="0">
              <a:latin typeface="Times New Roman" panose="02020603050405020304" pitchFamily="18" charset="0"/>
              <a:cs typeface="Times New Roman" pitchFamily="18" charset="0"/>
            </a:endParaRPr>
          </a:p>
          <a:p>
            <a:pPr>
              <a:buFont typeface="Wingdings" panose="05000000000000000000" pitchFamily="2" charset="2"/>
              <a:buChar char="§"/>
            </a:pPr>
            <a:r>
              <a:rPr lang="en-US" sz="7400" dirty="0">
                <a:latin typeface="Times New Roman" panose="02020603050405020304" pitchFamily="18" charset="0"/>
                <a:cs typeface="Times New Roman" pitchFamily="18" charset="0"/>
              </a:rPr>
              <a:t>Shaft got cut near coupling.		                                                  </a:t>
            </a:r>
            <a:endParaRPr lang="en-IN" sz="7400" dirty="0">
              <a:latin typeface="Times New Roman" panose="02020603050405020304" pitchFamily="18" charset="0"/>
              <a:cs typeface="Times New Roman" pitchFamily="18" charset="0"/>
            </a:endParaRPr>
          </a:p>
          <a:p>
            <a:pPr>
              <a:buFont typeface="Wingdings" panose="05000000000000000000" pitchFamily="2" charset="2"/>
              <a:buChar char="§"/>
            </a:pPr>
            <a:r>
              <a:rPr lang="en-US" sz="7400" dirty="0">
                <a:latin typeface="Times New Roman" panose="02020603050405020304" pitchFamily="18" charset="0"/>
                <a:cs typeface="Times New Roman" pitchFamily="18" charset="0"/>
              </a:rPr>
              <a:t>Shaft got cut in-between shaft taper step bearing assembly.</a:t>
            </a:r>
            <a:endParaRPr lang="en-IN" sz="7400" dirty="0">
              <a:latin typeface="Times New Roman" panose="02020603050405020304" pitchFamily="18" charset="0"/>
              <a:cs typeface="Times New Roman" pitchFamily="18" charset="0"/>
            </a:endParaRPr>
          </a:p>
          <a:p>
            <a:pPr>
              <a:buFont typeface="Wingdings" panose="05000000000000000000" pitchFamily="2" charset="2"/>
              <a:buChar char="§"/>
            </a:pPr>
            <a:r>
              <a:rPr lang="en-US" sz="7400" dirty="0">
                <a:latin typeface="Times New Roman" panose="02020603050405020304" pitchFamily="18" charset="0"/>
                <a:cs typeface="Times New Roman" pitchFamily="18" charset="0"/>
              </a:rPr>
              <a:t>Shaft got cut at bearing seating.                                                              </a:t>
            </a:r>
            <a:endParaRPr lang="en-IN" sz="7400" dirty="0">
              <a:latin typeface="Times New Roman" panose="02020603050405020304" pitchFamily="18" charset="0"/>
              <a:cs typeface="Times New Roman" pitchFamily="18" charset="0"/>
            </a:endParaRPr>
          </a:p>
          <a:p>
            <a:endParaRPr lang="en-US" sz="7400" dirty="0">
              <a:latin typeface="Times New Roman" panose="02020603050405020304" pitchFamily="18" charset="0"/>
              <a:cs typeface="Times New Roman" panose="02020603050405020304" pitchFamily="18" charset="0"/>
            </a:endParaRPr>
          </a:p>
          <a:p>
            <a:pPr marL="0" indent="0">
              <a:buNone/>
            </a:pPr>
            <a:r>
              <a:rPr lang="en-US" sz="7400" b="1" dirty="0">
                <a:latin typeface="Times New Roman" panose="02020603050405020304" pitchFamily="18" charset="0"/>
                <a:cs typeface="Times New Roman" pitchFamily="18" charset="0"/>
              </a:rPr>
              <a:t>MAJOR CAUSES FOR FAILURE IN SLEWING GEAR BOX:</a:t>
            </a:r>
          </a:p>
          <a:p>
            <a:pPr marL="0" indent="0">
              <a:buNone/>
            </a:pPr>
            <a:endParaRPr lang="en-US" sz="7400" dirty="0">
              <a:latin typeface="Times New Roman" panose="02020603050405020304" pitchFamily="18" charset="0"/>
              <a:cs typeface="Times New Roman" pitchFamily="18" charset="0"/>
            </a:endParaRPr>
          </a:p>
          <a:p>
            <a:pPr>
              <a:buFont typeface="Wingdings" panose="05000000000000000000" pitchFamily="2" charset="2"/>
              <a:buChar char="§"/>
            </a:pPr>
            <a:r>
              <a:rPr lang="en-US" sz="7400" dirty="0">
                <a:latin typeface="Times New Roman" panose="02020603050405020304" pitchFamily="18" charset="0"/>
                <a:cs typeface="Times New Roman" pitchFamily="18" charset="0"/>
              </a:rPr>
              <a:t>The torque is transmitted to the bolts which causes shear. </a:t>
            </a:r>
          </a:p>
          <a:p>
            <a:pPr>
              <a:buFont typeface="Wingdings" panose="05000000000000000000" pitchFamily="2" charset="2"/>
              <a:buChar char="§"/>
            </a:pPr>
            <a:r>
              <a:rPr lang="en-US" sz="7400" dirty="0">
                <a:latin typeface="Times New Roman" panose="02020603050405020304" pitchFamily="18" charset="0"/>
                <a:cs typeface="Times New Roman" pitchFamily="18" charset="0"/>
              </a:rPr>
              <a:t>The shear results in loosening of bolts, which causes opening of bolts resulting in oil leak.</a:t>
            </a:r>
            <a:endParaRPr lang="en-SG" sz="7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AE6CDA9E-EE04-4313-A73D-B7D488A338AC}"/>
              </a:ext>
            </a:extLst>
          </p:cNvPr>
          <p:cNvSpPr>
            <a:spLocks noGrp="1"/>
          </p:cNvSpPr>
          <p:nvPr>
            <p:ph type="ftr" sz="quarter" idx="11"/>
          </p:nvPr>
        </p:nvSpPr>
        <p:spPr/>
        <p:txBody>
          <a:bodyPr/>
          <a:lstStyle/>
          <a:p>
            <a:r>
              <a:rPr lang="en-IN" dirty="0"/>
              <a:t>12</a:t>
            </a:r>
          </a:p>
        </p:txBody>
      </p:sp>
    </p:spTree>
    <p:extLst>
      <p:ext uri="{BB962C8B-B14F-4D97-AF65-F5344CB8AC3E}">
        <p14:creationId xmlns:p14="http://schemas.microsoft.com/office/powerpoint/2010/main" val="334211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6E54-EA20-46A8-B975-045F8F595F02}"/>
              </a:ext>
            </a:extLst>
          </p:cNvPr>
          <p:cNvSpPr>
            <a:spLocks noGrp="1"/>
          </p:cNvSpPr>
          <p:nvPr>
            <p:ph type="title"/>
          </p:nvPr>
        </p:nvSpPr>
        <p:spPr>
          <a:xfrm>
            <a:off x="838200" y="553793"/>
            <a:ext cx="10515600" cy="976544"/>
          </a:xfrm>
        </p:spPr>
        <p:txBody>
          <a:bodyPr>
            <a:normAutofit/>
          </a:bodyPr>
          <a:lstStyle/>
          <a:p>
            <a:pPr algn="ctr"/>
            <a:r>
              <a:rPr lang="en-IN" sz="4000" b="1" dirty="0">
                <a:latin typeface="Times New Roman" panose="02020603050405020304" pitchFamily="18" charset="0"/>
                <a:cs typeface="Times New Roman" panose="02020603050405020304" pitchFamily="18" charset="0"/>
              </a:rPr>
              <a:t>RISK PRIORITY NUMBER</a:t>
            </a:r>
          </a:p>
        </p:txBody>
      </p:sp>
      <p:sp>
        <p:nvSpPr>
          <p:cNvPr id="3" name="Content Placeholder 2">
            <a:extLst>
              <a:ext uri="{FF2B5EF4-FFF2-40B4-BE49-F238E27FC236}">
                <a16:creationId xmlns:a16="http://schemas.microsoft.com/office/drawing/2014/main" id="{2923D946-C47C-4728-BF4E-4E690D1DCD57}"/>
              </a:ext>
            </a:extLst>
          </p:cNvPr>
          <p:cNvSpPr>
            <a:spLocks noGrp="1"/>
          </p:cNvSpPr>
          <p:nvPr>
            <p:ph idx="1"/>
          </p:nvPr>
        </p:nvSpPr>
        <p:spPr>
          <a:xfrm>
            <a:off x="958788" y="2419499"/>
            <a:ext cx="10515600" cy="1831975"/>
          </a:xfrm>
        </p:spPr>
        <p:txBody>
          <a:bodyPr>
            <a:normAutofit fontScale="25000" lnSpcReduction="20000"/>
          </a:bodyPr>
          <a:lstStyle/>
          <a:p>
            <a:pPr marL="0" marR="435610" indent="0">
              <a:lnSpc>
                <a:spcPct val="150000"/>
              </a:lnSpc>
              <a:spcBef>
                <a:spcPts val="885"/>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The Risk Priority Number, or RPN, is a numeric assessment of risk assigned to a</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process,</a:t>
            </a:r>
            <a:r>
              <a:rPr lang="en-US" sz="7200" spc="-3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or</a:t>
            </a:r>
            <a:r>
              <a:rPr lang="en-US" sz="7200" spc="-1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steps</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in</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a:t>
            </a:r>
            <a:r>
              <a:rPr lang="en-US" sz="7200" spc="-6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process,</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as</a:t>
            </a:r>
            <a:r>
              <a:rPr lang="en-US" sz="7200" spc="-4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part</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of</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Failure</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Modes</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and</a:t>
            </a:r>
            <a:r>
              <a:rPr lang="en-US" sz="7200" spc="-3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Effects</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Analysis</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(FMEA)</a:t>
            </a:r>
            <a:endParaRPr lang="en-IN" sz="7200" dirty="0">
              <a:effectLst/>
              <a:latin typeface="Times New Roman" panose="02020603050405020304" pitchFamily="18" charset="0"/>
              <a:ea typeface="Times New Roman" panose="02020603050405020304" pitchFamily="18" charset="0"/>
            </a:endParaRPr>
          </a:p>
          <a:p>
            <a:pPr marL="0" indent="0">
              <a:spcBef>
                <a:spcPts val="770"/>
              </a:spcBef>
              <a:spcAft>
                <a:spcPts val="0"/>
              </a:spcAft>
              <a:buNone/>
            </a:pPr>
            <a:r>
              <a:rPr lang="en-US" sz="7200" dirty="0">
                <a:effectLst/>
                <a:latin typeface="Times New Roman" panose="02020603050405020304" pitchFamily="18" charset="0"/>
                <a:ea typeface="Times New Roman" panose="02020603050405020304" pitchFamily="18" charset="0"/>
              </a:rPr>
              <a:t>	RPN</a:t>
            </a:r>
            <a:r>
              <a:rPr lang="en-US" sz="7200" spc="-6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number of</a:t>
            </a:r>
            <a:r>
              <a:rPr lang="en-US" sz="7200" spc="-2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the</a:t>
            </a:r>
            <a:r>
              <a:rPr lang="en-US" sz="7200" spc="-3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shaft</a:t>
            </a:r>
            <a:r>
              <a:rPr lang="en-US" sz="7200" spc="3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a:t>
            </a:r>
            <a:r>
              <a:rPr lang="en-US" sz="7200" spc="-1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S</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x</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O</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x D</a:t>
            </a:r>
            <a:endParaRPr lang="en-IN" sz="7200" dirty="0">
              <a:latin typeface="Times New Roman" panose="02020603050405020304" pitchFamily="18" charset="0"/>
              <a:ea typeface="Times New Roman" panose="02020603050405020304" pitchFamily="18" charset="0"/>
            </a:endParaRPr>
          </a:p>
          <a:p>
            <a:pPr marL="0" indent="0">
              <a:spcBef>
                <a:spcPts val="770"/>
              </a:spcBef>
              <a:spcAft>
                <a:spcPts val="0"/>
              </a:spcAft>
              <a:buNone/>
            </a:pPr>
            <a:r>
              <a:rPr lang="en-IN" sz="720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                  = 7 x</a:t>
            </a:r>
            <a:r>
              <a:rPr lang="en-US" sz="7200" spc="-1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7</a:t>
            </a:r>
            <a:r>
              <a:rPr lang="en-US" sz="7200" spc="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x</a:t>
            </a:r>
            <a:r>
              <a:rPr lang="en-US" sz="7200" spc="-25"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7</a:t>
            </a:r>
            <a:endParaRPr lang="en-IN" sz="7200" dirty="0">
              <a:latin typeface="Times New Roman" panose="02020603050405020304" pitchFamily="18" charset="0"/>
              <a:ea typeface="Times New Roman" panose="02020603050405020304" pitchFamily="18" charset="0"/>
            </a:endParaRPr>
          </a:p>
          <a:p>
            <a:pPr marL="1748155" indent="0">
              <a:buNone/>
            </a:pPr>
            <a:r>
              <a:rPr lang="en-IN" sz="7200" dirty="0">
                <a:effectLst/>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 343  </a:t>
            </a:r>
          </a:p>
          <a:p>
            <a:pPr marL="1748155" indent="0">
              <a:buNone/>
            </a:pPr>
            <a:endParaRPr lang="en-IN" sz="21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C8034C-876C-4944-A580-8BAF4402FE24}"/>
              </a:ext>
            </a:extLst>
          </p:cNvPr>
          <p:cNvSpPr txBox="1"/>
          <p:nvPr/>
        </p:nvSpPr>
        <p:spPr>
          <a:xfrm>
            <a:off x="898494" y="1732418"/>
            <a:ext cx="105156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RPN FOR SHAFT:</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B71DAC-E2E5-4E8C-A937-E8211D9DFB15}"/>
              </a:ext>
            </a:extLst>
          </p:cNvPr>
          <p:cNvSpPr txBox="1"/>
          <p:nvPr/>
        </p:nvSpPr>
        <p:spPr>
          <a:xfrm>
            <a:off x="838200" y="4415335"/>
            <a:ext cx="10515600"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RPN FOR SLEWING GEAR BOX HOUSING: </a:t>
            </a:r>
          </a:p>
          <a:p>
            <a:endParaRPr lang="en-IN" dirty="0"/>
          </a:p>
        </p:txBody>
      </p:sp>
      <p:sp>
        <p:nvSpPr>
          <p:cNvPr id="7" name="TextBox 6">
            <a:extLst>
              <a:ext uri="{FF2B5EF4-FFF2-40B4-BE49-F238E27FC236}">
                <a16:creationId xmlns:a16="http://schemas.microsoft.com/office/drawing/2014/main" id="{235369EB-198E-416F-A3AC-2A238682E0AE}"/>
              </a:ext>
            </a:extLst>
          </p:cNvPr>
          <p:cNvSpPr txBox="1"/>
          <p:nvPr/>
        </p:nvSpPr>
        <p:spPr>
          <a:xfrm>
            <a:off x="982462" y="5215554"/>
            <a:ext cx="10604377" cy="1225977"/>
          </a:xfrm>
          <a:prstGeom prst="rect">
            <a:avLst/>
          </a:prstGeom>
          <a:noFill/>
        </p:spPr>
        <p:txBody>
          <a:bodyPr wrap="square" rtlCol="0">
            <a:spAutoFit/>
          </a:bodyPr>
          <a:lstStyle/>
          <a:p>
            <a:pPr marL="604520">
              <a:spcBef>
                <a:spcPts val="765"/>
              </a:spcBef>
              <a:spcAft>
                <a:spcPts val="0"/>
              </a:spcAft>
            </a:pPr>
            <a:r>
              <a:rPr lang="en-US" sz="1800" dirty="0">
                <a:effectLst/>
                <a:latin typeface="Times New Roman" panose="02020603050405020304" pitchFamily="18" charset="0"/>
                <a:ea typeface="Times New Roman" panose="02020603050405020304" pitchFamily="18" charset="0"/>
              </a:rPr>
              <a:t>     RPN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oil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leakage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bolts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 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
            </a:r>
            <a:endParaRPr lang="en-IN" sz="1800" dirty="0">
              <a:effectLst/>
              <a:latin typeface="Times New Roman" panose="02020603050405020304" pitchFamily="18" charset="0"/>
              <a:ea typeface="Times New Roman" panose="02020603050405020304" pitchFamily="18" charset="0"/>
            </a:endParaRPr>
          </a:p>
          <a:p>
            <a:pPr>
              <a:spcBef>
                <a:spcPts val="55"/>
              </a:spcBef>
            </a:pPr>
            <a:r>
              <a:rPr lang="en-US" sz="1800" dirty="0">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 7</a:t>
            </a:r>
            <a:endParaRPr lang="en-IN" dirty="0">
              <a:latin typeface="Times New Roman" panose="02020603050405020304" pitchFamily="18" charset="0"/>
              <a:ea typeface="Times New Roman" panose="02020603050405020304" pitchFamily="18" charset="0"/>
            </a:endParaRPr>
          </a:p>
          <a:p>
            <a:pPr>
              <a:spcBef>
                <a:spcPts val="55"/>
              </a:spcBef>
            </a:pP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294</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FC21A3E0-5255-4341-9D52-265756F72E45}"/>
              </a:ext>
            </a:extLst>
          </p:cNvPr>
          <p:cNvSpPr>
            <a:spLocks noGrp="1"/>
          </p:cNvSpPr>
          <p:nvPr>
            <p:ph type="ftr" sz="quarter" idx="11"/>
          </p:nvPr>
        </p:nvSpPr>
        <p:spPr/>
        <p:txBody>
          <a:bodyPr/>
          <a:lstStyle/>
          <a:p>
            <a:r>
              <a:rPr lang="en-IN" dirty="0"/>
              <a:t>13</a:t>
            </a:r>
          </a:p>
        </p:txBody>
      </p:sp>
    </p:spTree>
    <p:extLst>
      <p:ext uri="{BB962C8B-B14F-4D97-AF65-F5344CB8AC3E}">
        <p14:creationId xmlns:p14="http://schemas.microsoft.com/office/powerpoint/2010/main" val="228190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SUGGESTIONS FOR BELT DRIVE DRUM ASSEMBLY</a:t>
            </a:r>
          </a:p>
        </p:txBody>
      </p:sp>
      <p:sp>
        <p:nvSpPr>
          <p:cNvPr id="3" name="Content Placeholder 2"/>
          <p:cNvSpPr>
            <a:spLocks noGrp="1"/>
          </p:cNvSpPr>
          <p:nvPr>
            <p:ph idx="1"/>
          </p:nvPr>
        </p:nvSpPr>
        <p:spPr>
          <a:xfrm>
            <a:off x="838200" y="1690688"/>
            <a:ext cx="10515600" cy="5056341"/>
          </a:xfrm>
        </p:spPr>
        <p:txBody>
          <a:bodyPr>
            <a:normAutofit fontScale="62500" lnSpcReduction="20000"/>
          </a:bodyPr>
          <a:lstStyle/>
          <a:p>
            <a:pPr marL="0" indent="0">
              <a:buNone/>
            </a:pPr>
            <a:endParaRPr lang="en-IN" dirty="0"/>
          </a:p>
          <a:p>
            <a:pPr algn="just">
              <a:lnSpc>
                <a:spcPct val="110000"/>
              </a:lnSpc>
              <a:buFont typeface="Wingdings" panose="05000000000000000000" pitchFamily="2" charset="2"/>
              <a:buChar char="§"/>
            </a:pPr>
            <a:r>
              <a:rPr lang="en-US" sz="4500" dirty="0">
                <a:latin typeface="Times New Roman" panose="02020603050405020304" pitchFamily="18" charset="0"/>
                <a:cs typeface="Times New Roman" panose="02020603050405020304" pitchFamily="18" charset="0"/>
              </a:rPr>
              <a:t>The bearing withstands the load and no bearing failure reported and the dynamic load of bearing found matching. </a:t>
            </a:r>
          </a:p>
          <a:p>
            <a:pPr algn="just">
              <a:lnSpc>
                <a:spcPct val="110000"/>
              </a:lnSpc>
              <a:buFont typeface="Wingdings" panose="05000000000000000000" pitchFamily="2" charset="2"/>
              <a:buChar char="§"/>
            </a:pPr>
            <a:r>
              <a:rPr lang="en-US" sz="4500" dirty="0">
                <a:latin typeface="Times New Roman" panose="02020603050405020304" pitchFamily="18" charset="0"/>
                <a:cs typeface="Times New Roman" panose="02020603050405020304" pitchFamily="18" charset="0"/>
              </a:rPr>
              <a:t>Shaft re modification work with the given load was undertaken. </a:t>
            </a:r>
            <a:endParaRPr lang="en-IN" sz="45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
            </a:pPr>
            <a:r>
              <a:rPr lang="en-US" sz="4500" dirty="0">
                <a:latin typeface="Times New Roman" panose="02020603050405020304" pitchFamily="18" charset="0"/>
                <a:cs typeface="Times New Roman" panose="02020603050405020304" pitchFamily="18" charset="0"/>
              </a:rPr>
              <a:t>Shaft size for existing mode is found to be 180 mm. </a:t>
            </a:r>
            <a:endParaRPr lang="en-IN" sz="4500"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
            </a:pPr>
            <a:r>
              <a:rPr lang="en-US" sz="4500" dirty="0">
                <a:latin typeface="Times New Roman" panose="02020603050405020304" pitchFamily="18" charset="0"/>
                <a:cs typeface="Times New Roman" panose="02020603050405020304" pitchFamily="18" charset="0"/>
              </a:rPr>
              <a:t>Taking into consideration the shaft failure increase in the factor of safety was suggested. </a:t>
            </a:r>
          </a:p>
          <a:p>
            <a:pPr algn="just">
              <a:lnSpc>
                <a:spcPct val="110000"/>
              </a:lnSpc>
              <a:buFont typeface="Wingdings" panose="05000000000000000000" pitchFamily="2" charset="2"/>
              <a:buChar char="§"/>
            </a:pPr>
            <a:r>
              <a:rPr lang="en-US" sz="4500" dirty="0">
                <a:latin typeface="Times New Roman" panose="02020603050405020304" pitchFamily="18" charset="0"/>
                <a:cs typeface="Times New Roman" panose="02020603050405020304" pitchFamily="18" charset="0"/>
              </a:rPr>
              <a:t>When the factor of safety increased the shaft size got increased to 200 mm. </a:t>
            </a:r>
          </a:p>
          <a:p>
            <a:pPr algn="just">
              <a:lnSpc>
                <a:spcPct val="110000"/>
              </a:lnSpc>
              <a:buFont typeface="Wingdings" panose="05000000000000000000" pitchFamily="2" charset="2"/>
              <a:buChar char="§"/>
            </a:pPr>
            <a:r>
              <a:rPr lang="en-US" sz="4500" dirty="0">
                <a:latin typeface="Times New Roman" panose="02020603050405020304" pitchFamily="18" charset="0"/>
                <a:cs typeface="Times New Roman" panose="02020603050405020304" pitchFamily="18" charset="0"/>
              </a:rPr>
              <a:t>Without changing the 260 diameter step increase the diameter of 180mm diameter to 200 mm diameter. </a:t>
            </a:r>
          </a:p>
          <a:p>
            <a:endParaRPr lang="en-IN" dirty="0"/>
          </a:p>
        </p:txBody>
      </p:sp>
      <p:sp>
        <p:nvSpPr>
          <p:cNvPr id="4" name="Footer Placeholder 3">
            <a:extLst>
              <a:ext uri="{FF2B5EF4-FFF2-40B4-BE49-F238E27FC236}">
                <a16:creationId xmlns:a16="http://schemas.microsoft.com/office/drawing/2014/main" id="{B0988A57-4228-4FA2-A0FD-CF4A088F4A26}"/>
              </a:ext>
            </a:extLst>
          </p:cNvPr>
          <p:cNvSpPr>
            <a:spLocks noGrp="1"/>
          </p:cNvSpPr>
          <p:nvPr>
            <p:ph type="ftr" sz="quarter" idx="11"/>
          </p:nvPr>
        </p:nvSpPr>
        <p:spPr/>
        <p:txBody>
          <a:bodyPr/>
          <a:lstStyle/>
          <a:p>
            <a:r>
              <a:rPr lang="en-IN" dirty="0"/>
              <a:t>14</a:t>
            </a:r>
          </a:p>
        </p:txBody>
      </p:sp>
    </p:spTree>
    <p:extLst>
      <p:ext uri="{BB962C8B-B14F-4D97-AF65-F5344CB8AC3E}">
        <p14:creationId xmlns:p14="http://schemas.microsoft.com/office/powerpoint/2010/main" val="182091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1.jpeg"/>
          <p:cNvPicPr>
            <a:picLocks noGrp="1"/>
          </p:cNvPicPr>
          <p:nvPr>
            <p:ph idx="1"/>
          </p:nvPr>
        </p:nvPicPr>
        <p:blipFill>
          <a:blip r:embed="rId2" cstate="print"/>
          <a:stretch>
            <a:fillRect/>
          </a:stretch>
        </p:blipFill>
        <p:spPr>
          <a:xfrm>
            <a:off x="2035834" y="994299"/>
            <a:ext cx="8522898" cy="2102584"/>
          </a:xfrm>
          <a:prstGeom prst="rect">
            <a:avLst/>
          </a:prstGeom>
        </p:spPr>
      </p:pic>
      <p:pic>
        <p:nvPicPr>
          <p:cNvPr id="5"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t="20207" b="24352"/>
          <a:stretch/>
        </p:blipFill>
        <p:spPr>
          <a:xfrm>
            <a:off x="1518248" y="3647369"/>
            <a:ext cx="9592575" cy="3473867"/>
          </a:xfrm>
          <a:prstGeom prst="rect">
            <a:avLst/>
          </a:prstGeom>
        </p:spPr>
      </p:pic>
      <p:sp>
        <p:nvSpPr>
          <p:cNvPr id="6" name="TextBox 5"/>
          <p:cNvSpPr txBox="1"/>
          <p:nvPr/>
        </p:nvSpPr>
        <p:spPr>
          <a:xfrm>
            <a:off x="1004977" y="349724"/>
            <a:ext cx="451161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EXISTING SHAFT</a:t>
            </a:r>
          </a:p>
        </p:txBody>
      </p:sp>
      <p:sp>
        <p:nvSpPr>
          <p:cNvPr id="8" name="TextBox 7"/>
          <p:cNvSpPr txBox="1"/>
          <p:nvPr/>
        </p:nvSpPr>
        <p:spPr>
          <a:xfrm>
            <a:off x="1004977" y="3647369"/>
            <a:ext cx="226874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MODIFIED SHAFT</a:t>
            </a:r>
          </a:p>
        </p:txBody>
      </p:sp>
      <p:sp>
        <p:nvSpPr>
          <p:cNvPr id="2" name="Footer Placeholder 1">
            <a:extLst>
              <a:ext uri="{FF2B5EF4-FFF2-40B4-BE49-F238E27FC236}">
                <a16:creationId xmlns:a16="http://schemas.microsoft.com/office/drawing/2014/main" id="{2DA3B4E2-D0C2-44A8-B165-7E559A3DB0F6}"/>
              </a:ext>
            </a:extLst>
          </p:cNvPr>
          <p:cNvSpPr>
            <a:spLocks noGrp="1"/>
          </p:cNvSpPr>
          <p:nvPr>
            <p:ph type="ftr" sz="quarter" idx="11"/>
          </p:nvPr>
        </p:nvSpPr>
        <p:spPr/>
        <p:txBody>
          <a:bodyPr/>
          <a:lstStyle/>
          <a:p>
            <a:r>
              <a:rPr lang="en-IN" dirty="0"/>
              <a:t>15</a:t>
            </a:r>
          </a:p>
        </p:txBody>
      </p:sp>
    </p:spTree>
    <p:extLst>
      <p:ext uri="{BB962C8B-B14F-4D97-AF65-F5344CB8AC3E}">
        <p14:creationId xmlns:p14="http://schemas.microsoft.com/office/powerpoint/2010/main" val="83863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SELECTION OF BEARING</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a:latin typeface="Times New Roman" pitchFamily="18" charset="0"/>
                <a:cs typeface="Times New Roman" pitchFamily="18" charset="0"/>
              </a:rPr>
              <a:t>The bearing used in the belt drive drum assembly of spreader is spherical roller bearing.</a:t>
            </a:r>
          </a:p>
          <a:p>
            <a:pPr algn="just">
              <a:buFont typeface="Wingdings" panose="05000000000000000000" pitchFamily="2" charset="2"/>
              <a:buChar char="§"/>
            </a:pPr>
            <a:r>
              <a:rPr lang="en-US" sz="2400" dirty="0">
                <a:latin typeface="Times New Roman" pitchFamily="18" charset="0"/>
                <a:cs typeface="Times New Roman" pitchFamily="18" charset="0"/>
              </a:rPr>
              <a:t>For shaft of existing model the bearing used is 23140 CCK/W33 and bearing sleeve is found to be H3140.</a:t>
            </a:r>
          </a:p>
          <a:p>
            <a:pPr algn="just">
              <a:buFont typeface="Wingdings" panose="05000000000000000000" pitchFamily="2" charset="2"/>
              <a:buChar char="§"/>
            </a:pPr>
            <a:r>
              <a:rPr lang="en-US" sz="2400" dirty="0">
                <a:latin typeface="Times New Roman" pitchFamily="18" charset="0"/>
                <a:cs typeface="Times New Roman" pitchFamily="18" charset="0"/>
              </a:rPr>
              <a:t>As per the SKF/FAG bearing catalogue the bearing number found to be 23144 CCK/W33 of shaft 200 mm.	</a:t>
            </a:r>
            <a:endParaRPr lang="en-IN" sz="2400" dirty="0">
              <a:latin typeface="Times New Roman" pitchFamily="18" charset="0"/>
              <a:cs typeface="Times New Roman" pitchFamily="18" charset="0"/>
            </a:endParaRPr>
          </a:p>
          <a:p>
            <a:pPr algn="just">
              <a:buFont typeface="Wingdings" panose="05000000000000000000" pitchFamily="2" charset="2"/>
              <a:buChar char="§"/>
            </a:pPr>
            <a:r>
              <a:rPr lang="en-US" sz="2400" dirty="0">
                <a:latin typeface="Times New Roman" pitchFamily="18" charset="0"/>
                <a:cs typeface="Times New Roman" pitchFamily="18" charset="0"/>
              </a:rPr>
              <a:t>Bearing sleeve found to be H3148.</a:t>
            </a:r>
            <a:endParaRPr lang="en-IN" sz="2400" dirty="0">
              <a:latin typeface="Times New Roman" pitchFamily="18" charset="0"/>
              <a:cs typeface="Times New Roman" pitchFamily="18" charset="0"/>
            </a:endParaRPr>
          </a:p>
          <a:p>
            <a:pPr>
              <a:buFont typeface="Wingdings" pitchFamily="2" charset="2"/>
              <a:buChar char="Ø"/>
            </a:pPr>
            <a:endParaRPr lang="en-IN" sz="2400" dirty="0"/>
          </a:p>
        </p:txBody>
      </p:sp>
      <p:sp>
        <p:nvSpPr>
          <p:cNvPr id="4" name="Footer Placeholder 3">
            <a:extLst>
              <a:ext uri="{FF2B5EF4-FFF2-40B4-BE49-F238E27FC236}">
                <a16:creationId xmlns:a16="http://schemas.microsoft.com/office/drawing/2014/main" id="{2D7D6B51-7D67-4AE6-9453-B405E15E299F}"/>
              </a:ext>
            </a:extLst>
          </p:cNvPr>
          <p:cNvSpPr>
            <a:spLocks noGrp="1"/>
          </p:cNvSpPr>
          <p:nvPr>
            <p:ph type="ftr" sz="quarter" idx="11"/>
          </p:nvPr>
        </p:nvSpPr>
        <p:spPr/>
        <p:txBody>
          <a:bodyPr/>
          <a:lstStyle/>
          <a:p>
            <a:r>
              <a:rPr lang="en-IN" dirty="0"/>
              <a:t>16</a:t>
            </a:r>
          </a:p>
        </p:txBody>
      </p:sp>
    </p:spTree>
    <p:extLst>
      <p:ext uri="{BB962C8B-B14F-4D97-AF65-F5344CB8AC3E}">
        <p14:creationId xmlns:p14="http://schemas.microsoft.com/office/powerpoint/2010/main" val="413135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C492-C449-4407-B5CB-FFBCBEA4B7E9}"/>
              </a:ext>
            </a:extLst>
          </p:cNvPr>
          <p:cNvSpPr>
            <a:spLocks noGrp="1"/>
          </p:cNvSpPr>
          <p:nvPr>
            <p:ph type="title"/>
          </p:nvPr>
        </p:nvSpPr>
        <p:spPr>
          <a:xfrm>
            <a:off x="838199" y="339066"/>
            <a:ext cx="10515600" cy="729673"/>
          </a:xfrm>
        </p:spPr>
        <p:txBody>
          <a:bodyPr/>
          <a:lstStyle/>
          <a:p>
            <a:pPr algn="ctr"/>
            <a:r>
              <a:rPr lang="en-IN" b="1" dirty="0">
                <a:latin typeface="Times New Roman" panose="02020603050405020304" pitchFamily="18" charset="0"/>
                <a:cs typeface="Times New Roman" panose="02020603050405020304" pitchFamily="18" charset="0"/>
              </a:rPr>
              <a:t>SOFTWARES USED</a:t>
            </a:r>
          </a:p>
        </p:txBody>
      </p:sp>
      <p:sp>
        <p:nvSpPr>
          <p:cNvPr id="3" name="Content Placeholder 2">
            <a:extLst>
              <a:ext uri="{FF2B5EF4-FFF2-40B4-BE49-F238E27FC236}">
                <a16:creationId xmlns:a16="http://schemas.microsoft.com/office/drawing/2014/main" id="{3C60C8AB-72FF-410F-977C-FAE1F17631F9}"/>
              </a:ext>
            </a:extLst>
          </p:cNvPr>
          <p:cNvSpPr>
            <a:spLocks noGrp="1"/>
          </p:cNvSpPr>
          <p:nvPr>
            <p:ph idx="1"/>
          </p:nvPr>
        </p:nvSpPr>
        <p:spPr>
          <a:xfrm>
            <a:off x="838199" y="1137626"/>
            <a:ext cx="10515600" cy="2422742"/>
          </a:xfrm>
        </p:spPr>
        <p:txBody>
          <a:bodyPr/>
          <a:lstStyle/>
          <a:p>
            <a:pPr marL="0" indent="0">
              <a:buNone/>
            </a:pPr>
            <a:r>
              <a:rPr lang="en-IN" b="1" dirty="0">
                <a:latin typeface="Times New Roman" panose="02020603050405020304" pitchFamily="18" charset="0"/>
                <a:cs typeface="Times New Roman" panose="02020603050405020304" pitchFamily="18" charset="0"/>
              </a:rPr>
              <a:t>FOR MODELING:</a:t>
            </a:r>
          </a:p>
          <a:p>
            <a:pPr lvl="2">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SOLIDWORKS 2020</a:t>
            </a:r>
          </a:p>
          <a:p>
            <a:pPr lvl="2">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CATIA V5 2018</a:t>
            </a:r>
          </a:p>
          <a:p>
            <a:pPr lvl="2">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0" lvl="2" indent="0">
              <a:buNone/>
            </a:pPr>
            <a:r>
              <a:rPr lang="en-IN" sz="2800" b="1" dirty="0">
                <a:latin typeface="Times New Roman" panose="02020603050405020304" pitchFamily="18" charset="0"/>
                <a:cs typeface="Times New Roman" panose="02020603050405020304" pitchFamily="18" charset="0"/>
              </a:rPr>
              <a:t>FOR ANALYSIS:</a:t>
            </a:r>
          </a:p>
          <a:p>
            <a:pPr marL="1200150" lvl="4" indent="-28575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ANSYS 2018 R1</a:t>
            </a:r>
          </a:p>
        </p:txBody>
      </p:sp>
      <p:sp>
        <p:nvSpPr>
          <p:cNvPr id="4" name="TextBox 3">
            <a:extLst>
              <a:ext uri="{FF2B5EF4-FFF2-40B4-BE49-F238E27FC236}">
                <a16:creationId xmlns:a16="http://schemas.microsoft.com/office/drawing/2014/main" id="{E42F4A13-C3FA-49C5-BEB9-6E73654A81CD}"/>
              </a:ext>
            </a:extLst>
          </p:cNvPr>
          <p:cNvSpPr txBox="1"/>
          <p:nvPr/>
        </p:nvSpPr>
        <p:spPr>
          <a:xfrm>
            <a:off x="2743199" y="3663699"/>
            <a:ext cx="670560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ANALYSIS PERFORMED</a:t>
            </a:r>
          </a:p>
        </p:txBody>
      </p:sp>
      <p:sp>
        <p:nvSpPr>
          <p:cNvPr id="6" name="TextBox 5">
            <a:extLst>
              <a:ext uri="{FF2B5EF4-FFF2-40B4-BE49-F238E27FC236}">
                <a16:creationId xmlns:a16="http://schemas.microsoft.com/office/drawing/2014/main" id="{8FF7BEB3-3EFC-4AB8-8A7E-7E61DA8EE43F}"/>
              </a:ext>
            </a:extLst>
          </p:cNvPr>
          <p:cNvSpPr txBox="1"/>
          <p:nvPr/>
        </p:nvSpPr>
        <p:spPr>
          <a:xfrm>
            <a:off x="838199" y="4536472"/>
            <a:ext cx="9552710" cy="1384995"/>
          </a:xfrm>
          <a:prstGeom prst="rect">
            <a:avLst/>
          </a:prstGeom>
          <a:noFill/>
        </p:spPr>
        <p:txBody>
          <a:bodyPr wrap="square" rtlCol="0">
            <a:spAutoFit/>
          </a:bodyPr>
          <a:lstStyle/>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Stress analysis</a:t>
            </a: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Deformation analysis</a:t>
            </a:r>
          </a:p>
          <a:p>
            <a:pPr marL="457200" indent="-4572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Modal analysis</a:t>
            </a:r>
          </a:p>
        </p:txBody>
      </p:sp>
      <p:sp>
        <p:nvSpPr>
          <p:cNvPr id="5" name="Footer Placeholder 4">
            <a:extLst>
              <a:ext uri="{FF2B5EF4-FFF2-40B4-BE49-F238E27FC236}">
                <a16:creationId xmlns:a16="http://schemas.microsoft.com/office/drawing/2014/main" id="{32B9C3D6-F959-4036-9CF6-D7BADFD060D7}"/>
              </a:ext>
            </a:extLst>
          </p:cNvPr>
          <p:cNvSpPr>
            <a:spLocks noGrp="1"/>
          </p:cNvSpPr>
          <p:nvPr>
            <p:ph type="ftr" sz="quarter" idx="11"/>
          </p:nvPr>
        </p:nvSpPr>
        <p:spPr/>
        <p:txBody>
          <a:bodyPr/>
          <a:lstStyle/>
          <a:p>
            <a:r>
              <a:rPr lang="en-IN" dirty="0"/>
              <a:t>17</a:t>
            </a:r>
          </a:p>
        </p:txBody>
      </p:sp>
    </p:spTree>
    <p:extLst>
      <p:ext uri="{BB962C8B-B14F-4D97-AF65-F5344CB8AC3E}">
        <p14:creationId xmlns:p14="http://schemas.microsoft.com/office/powerpoint/2010/main" val="1808165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42.jpeg"/>
          <p:cNvPicPr>
            <a:picLocks noGrp="1"/>
          </p:cNvPicPr>
          <p:nvPr>
            <p:ph idx="1"/>
          </p:nvPr>
        </p:nvPicPr>
        <p:blipFill>
          <a:blip r:embed="rId2" cstate="print"/>
          <a:stretch>
            <a:fillRect/>
          </a:stretch>
        </p:blipFill>
        <p:spPr>
          <a:xfrm>
            <a:off x="2565189" y="683824"/>
            <a:ext cx="6489400" cy="2588400"/>
          </a:xfrm>
          <a:prstGeom prst="rect">
            <a:avLst/>
          </a:prstGeom>
        </p:spPr>
      </p:pic>
      <p:pic>
        <p:nvPicPr>
          <p:cNvPr id="7" name="image43.jpeg"/>
          <p:cNvPicPr/>
          <p:nvPr/>
        </p:nvPicPr>
        <p:blipFill>
          <a:blip r:embed="rId3" cstate="print"/>
          <a:stretch>
            <a:fillRect/>
          </a:stretch>
        </p:blipFill>
        <p:spPr>
          <a:xfrm>
            <a:off x="2605176" y="3833789"/>
            <a:ext cx="6409427" cy="2587925"/>
          </a:xfrm>
          <a:prstGeom prst="rect">
            <a:avLst/>
          </a:prstGeom>
        </p:spPr>
      </p:pic>
      <p:sp>
        <p:nvSpPr>
          <p:cNvPr id="8" name="TextBox 7"/>
          <p:cNvSpPr txBox="1"/>
          <p:nvPr/>
        </p:nvSpPr>
        <p:spPr>
          <a:xfrm>
            <a:off x="1242203" y="232913"/>
            <a:ext cx="63749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STRESS IN EXISTING MODEL OF SHAFT</a:t>
            </a:r>
          </a:p>
        </p:txBody>
      </p:sp>
      <p:sp>
        <p:nvSpPr>
          <p:cNvPr id="9" name="TextBox 8"/>
          <p:cNvSpPr txBox="1"/>
          <p:nvPr/>
        </p:nvSpPr>
        <p:spPr>
          <a:xfrm>
            <a:off x="1242203" y="3244334"/>
            <a:ext cx="602986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STRESS IN MODIFIED MODEL OF SHAFT</a:t>
            </a:r>
          </a:p>
        </p:txBody>
      </p:sp>
      <p:sp>
        <p:nvSpPr>
          <p:cNvPr id="2" name="Footer Placeholder 1">
            <a:extLst>
              <a:ext uri="{FF2B5EF4-FFF2-40B4-BE49-F238E27FC236}">
                <a16:creationId xmlns:a16="http://schemas.microsoft.com/office/drawing/2014/main" id="{C6588DEF-42F0-4210-AB6A-9DD905C6E34D}"/>
              </a:ext>
            </a:extLst>
          </p:cNvPr>
          <p:cNvSpPr>
            <a:spLocks noGrp="1"/>
          </p:cNvSpPr>
          <p:nvPr>
            <p:ph type="ftr" sz="quarter" idx="11"/>
          </p:nvPr>
        </p:nvSpPr>
        <p:spPr/>
        <p:txBody>
          <a:bodyPr/>
          <a:lstStyle/>
          <a:p>
            <a:r>
              <a:rPr lang="en-IN" dirty="0"/>
              <a:t>18</a:t>
            </a:r>
          </a:p>
        </p:txBody>
      </p:sp>
    </p:spTree>
    <p:extLst>
      <p:ext uri="{BB962C8B-B14F-4D97-AF65-F5344CB8AC3E}">
        <p14:creationId xmlns:p14="http://schemas.microsoft.com/office/powerpoint/2010/main" val="3422927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0.jpeg"/>
          <p:cNvPicPr/>
          <p:nvPr/>
        </p:nvPicPr>
        <p:blipFill>
          <a:blip r:embed="rId2" cstate="print"/>
          <a:stretch>
            <a:fillRect/>
          </a:stretch>
        </p:blipFill>
        <p:spPr>
          <a:xfrm>
            <a:off x="2831032" y="802593"/>
            <a:ext cx="6483927" cy="2473505"/>
          </a:xfrm>
          <a:prstGeom prst="rect">
            <a:avLst/>
          </a:prstGeom>
        </p:spPr>
      </p:pic>
      <p:pic>
        <p:nvPicPr>
          <p:cNvPr id="3" name="image41.jpeg"/>
          <p:cNvPicPr/>
          <p:nvPr/>
        </p:nvPicPr>
        <p:blipFill>
          <a:blip r:embed="rId3" cstate="print"/>
          <a:stretch>
            <a:fillRect/>
          </a:stretch>
        </p:blipFill>
        <p:spPr>
          <a:xfrm>
            <a:off x="2854036" y="3961802"/>
            <a:ext cx="6483927" cy="2473504"/>
          </a:xfrm>
          <a:prstGeom prst="rect">
            <a:avLst/>
          </a:prstGeom>
        </p:spPr>
      </p:pic>
      <p:sp>
        <p:nvSpPr>
          <p:cNvPr id="4" name="TextBox 3"/>
          <p:cNvSpPr txBox="1"/>
          <p:nvPr/>
        </p:nvSpPr>
        <p:spPr>
          <a:xfrm>
            <a:off x="1311214" y="327804"/>
            <a:ext cx="513271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DEFORMATION IN EXISTING MODEL</a:t>
            </a:r>
          </a:p>
        </p:txBody>
      </p:sp>
      <p:sp>
        <p:nvSpPr>
          <p:cNvPr id="5" name="TextBox 4"/>
          <p:cNvSpPr txBox="1"/>
          <p:nvPr/>
        </p:nvSpPr>
        <p:spPr>
          <a:xfrm>
            <a:off x="1311214" y="3381555"/>
            <a:ext cx="476178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DEFORMATION IN MODIFIED MODEL</a:t>
            </a:r>
          </a:p>
        </p:txBody>
      </p:sp>
      <p:sp>
        <p:nvSpPr>
          <p:cNvPr id="6" name="Footer Placeholder 5">
            <a:extLst>
              <a:ext uri="{FF2B5EF4-FFF2-40B4-BE49-F238E27FC236}">
                <a16:creationId xmlns:a16="http://schemas.microsoft.com/office/drawing/2014/main" id="{DE09179B-7797-4856-80D3-98B844454F2A}"/>
              </a:ext>
            </a:extLst>
          </p:cNvPr>
          <p:cNvSpPr>
            <a:spLocks noGrp="1"/>
          </p:cNvSpPr>
          <p:nvPr>
            <p:ph type="ftr" sz="quarter" idx="11"/>
          </p:nvPr>
        </p:nvSpPr>
        <p:spPr/>
        <p:txBody>
          <a:bodyPr/>
          <a:lstStyle/>
          <a:p>
            <a:r>
              <a:rPr lang="en-IN" dirty="0"/>
              <a:t>19</a:t>
            </a:r>
          </a:p>
        </p:txBody>
      </p:sp>
    </p:spTree>
    <p:extLst>
      <p:ext uri="{BB962C8B-B14F-4D97-AF65-F5344CB8AC3E}">
        <p14:creationId xmlns:p14="http://schemas.microsoft.com/office/powerpoint/2010/main" val="128727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DAA2-317F-E9E9-9D0C-DB77EFBA48B3}"/>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3BA7F6-5212-8B8F-6A87-1D7778572B9D}"/>
              </a:ext>
            </a:extLst>
          </p:cNvPr>
          <p:cNvSpPr>
            <a:spLocks noGrp="1"/>
          </p:cNvSpPr>
          <p:nvPr>
            <p:ph idx="1"/>
          </p:nvPr>
        </p:nvSpPr>
        <p:spPr/>
        <p:txBody>
          <a:bodyPr>
            <a:normAutofit/>
          </a:bodyPr>
          <a:lstStyle/>
          <a:p>
            <a:pPr algn="just">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Neyveli</a:t>
            </a:r>
            <a:r>
              <a:rPr lang="en-US" sz="2400" dirty="0">
                <a:latin typeface="Times New Roman" panose="02020603050405020304" pitchFamily="18" charset="0"/>
                <a:cs typeface="Times New Roman" panose="02020603050405020304" pitchFamily="18" charset="0"/>
              </a:rPr>
              <a:t> Lignite Corporation India Limited (NLCIL) is a leading public sector undertaking owned by a government of India.</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In NLCIL mines, open cast mining technology is adopted in which numbers of specialized mining equipment’s (SME) are used. Spreader plays a vital role in mining.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Upon analysis a major problem has been raised from Spreader’s slewing gear box, then the common failure is produced by the belt drive drum assembly’s shaft due to shearing.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all failures occurring in slewing gear box and belt drive drum assembly is studied and analyzed based on FMEA &amp; FEA analysis. </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CD6E0D7-5464-4B4B-A11E-21A4220F25FB}"/>
              </a:ext>
            </a:extLst>
          </p:cNvPr>
          <p:cNvSpPr>
            <a:spLocks noGrp="1"/>
          </p:cNvSpPr>
          <p:nvPr>
            <p:ph type="ftr" sz="quarter" idx="11"/>
          </p:nvPr>
        </p:nvSpPr>
        <p:spPr/>
        <p:txBody>
          <a:bodyPr/>
          <a:lstStyle/>
          <a:p>
            <a:r>
              <a:rPr lang="en-IN" dirty="0"/>
              <a:t>2</a:t>
            </a:r>
          </a:p>
        </p:txBody>
      </p:sp>
    </p:spTree>
    <p:extLst>
      <p:ext uri="{BB962C8B-B14F-4D97-AF65-F5344CB8AC3E}">
        <p14:creationId xmlns:p14="http://schemas.microsoft.com/office/powerpoint/2010/main" val="294644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CF58-C24B-4263-8117-4FE6E22996D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SUGGESTIONS FOR SLEWING GEAR BOX</a:t>
            </a:r>
            <a:endParaRPr lang="en-SG" sz="4000" b="1" dirty="0"/>
          </a:p>
        </p:txBody>
      </p:sp>
      <p:sp>
        <p:nvSpPr>
          <p:cNvPr id="3" name="Content Placeholder 2">
            <a:extLst>
              <a:ext uri="{FF2B5EF4-FFF2-40B4-BE49-F238E27FC236}">
                <a16:creationId xmlns:a16="http://schemas.microsoft.com/office/drawing/2014/main" id="{55FB2B9D-D38D-42E8-96DC-8F2A96F32079}"/>
              </a:ext>
            </a:extLst>
          </p:cNvPr>
          <p:cNvSpPr>
            <a:spLocks noGrp="1"/>
          </p:cNvSpPr>
          <p:nvPr>
            <p:ph idx="1"/>
          </p:nvPr>
        </p:nvSpPr>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Torque arresting/transmitting ring plates (2 </a:t>
            </a:r>
            <a:r>
              <a:rPr lang="en-US" dirty="0" err="1">
                <a:latin typeface="Times New Roman" panose="02020603050405020304" pitchFamily="18" charset="0"/>
                <a:cs typeface="Times New Roman" panose="02020603050405020304" pitchFamily="18" charset="0"/>
              </a:rPr>
              <a:t>nos</a:t>
            </a:r>
            <a:r>
              <a:rPr lang="en-US" dirty="0">
                <a:latin typeface="Times New Roman" panose="02020603050405020304" pitchFamily="18" charset="0"/>
                <a:cs typeface="Times New Roman" panose="02020603050405020304" pitchFamily="18" charset="0"/>
              </a:rPr>
              <a:t>) with key be introduced to the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mounting mother plate and the gearbox fixing joint.</a:t>
            </a:r>
          </a:p>
          <a:p>
            <a:pPr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joint between ring plates (900 mm diameter) and its preceding joint to be drilled for additional fixing holes and dowel holes.</a:t>
            </a:r>
          </a:p>
          <a:p>
            <a:pPr marL="0" indent="0" algn="just">
              <a:buNone/>
            </a:pPr>
            <a:r>
              <a:rPr lang="en-IN" dirty="0">
                <a:latin typeface="Times New Roman" panose="02020603050405020304" pitchFamily="18" charset="0"/>
                <a:cs typeface="Times New Roman" panose="02020603050405020304" pitchFamily="18" charset="0"/>
              </a:rPr>
              <a:t>	   Additional fixing holes 6 </a:t>
            </a:r>
            <a:r>
              <a:rPr lang="en-IN" dirty="0" err="1">
                <a:latin typeface="Times New Roman" panose="02020603050405020304" pitchFamily="18" charset="0"/>
                <a:cs typeface="Times New Roman" panose="02020603050405020304" pitchFamily="18" charset="0"/>
              </a:rPr>
              <a:t>nos</a:t>
            </a:r>
            <a:r>
              <a:rPr lang="en-IN" dirty="0">
                <a:latin typeface="Times New Roman" panose="02020603050405020304" pitchFamily="18" charset="0"/>
                <a:cs typeface="Times New Roman" panose="02020603050405020304" pitchFamily="18" charset="0"/>
              </a:rPr>
              <a:t> × M20 size</a:t>
            </a:r>
          </a:p>
          <a:p>
            <a:pPr marL="0" indent="0" algn="just">
              <a:buNone/>
            </a:pPr>
            <a:r>
              <a:rPr lang="en-IN" dirty="0">
                <a:latin typeface="Times New Roman" panose="02020603050405020304" pitchFamily="18" charset="0"/>
                <a:cs typeface="Times New Roman" panose="02020603050405020304" pitchFamily="18" charset="0"/>
              </a:rPr>
              <a:t>	   Additional dowel holes 6 </a:t>
            </a:r>
            <a:r>
              <a:rPr lang="en-IN" dirty="0" err="1">
                <a:latin typeface="Times New Roman" panose="02020603050405020304" pitchFamily="18" charset="0"/>
                <a:cs typeface="Times New Roman" panose="02020603050405020304" pitchFamily="18" charset="0"/>
              </a:rPr>
              <a:t>nos</a:t>
            </a:r>
            <a:r>
              <a:rPr lang="en-IN" dirty="0">
                <a:latin typeface="Times New Roman" panose="02020603050405020304" pitchFamily="18" charset="0"/>
                <a:cs typeface="Times New Roman" panose="02020603050405020304" pitchFamily="18" charset="0"/>
              </a:rPr>
              <a:t> - ∅20 &amp; dowel </a:t>
            </a:r>
            <a:r>
              <a:rPr lang="en-US" dirty="0">
                <a:latin typeface="Times New Roman" panose="02020603050405020304" pitchFamily="18" charset="0"/>
                <a:cs typeface="Times New Roman" panose="02020603050405020304" pitchFamily="18" charset="0"/>
              </a:rPr>
              <a:t>pins</a:t>
            </a:r>
          </a:p>
          <a:p>
            <a:endParaRPr lang="en-SG" dirty="0"/>
          </a:p>
        </p:txBody>
      </p:sp>
      <p:sp>
        <p:nvSpPr>
          <p:cNvPr id="4" name="Footer Placeholder 3">
            <a:extLst>
              <a:ext uri="{FF2B5EF4-FFF2-40B4-BE49-F238E27FC236}">
                <a16:creationId xmlns:a16="http://schemas.microsoft.com/office/drawing/2014/main" id="{C3B51BEA-3B09-4AB1-AC40-59E2F47596E4}"/>
              </a:ext>
            </a:extLst>
          </p:cNvPr>
          <p:cNvSpPr>
            <a:spLocks noGrp="1"/>
          </p:cNvSpPr>
          <p:nvPr>
            <p:ph type="ftr" sz="quarter" idx="11"/>
          </p:nvPr>
        </p:nvSpPr>
        <p:spPr/>
        <p:txBody>
          <a:bodyPr/>
          <a:lstStyle/>
          <a:p>
            <a:r>
              <a:rPr lang="en-IN" dirty="0"/>
              <a:t>20</a:t>
            </a:r>
          </a:p>
        </p:txBody>
      </p:sp>
    </p:spTree>
    <p:extLst>
      <p:ext uri="{BB962C8B-B14F-4D97-AF65-F5344CB8AC3E}">
        <p14:creationId xmlns:p14="http://schemas.microsoft.com/office/powerpoint/2010/main" val="2852900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6.jpeg"/>
          <p:cNvPicPr/>
          <p:nvPr/>
        </p:nvPicPr>
        <p:blipFill>
          <a:blip r:embed="rId2" cstate="print"/>
          <a:stretch>
            <a:fillRect/>
          </a:stretch>
        </p:blipFill>
        <p:spPr>
          <a:xfrm>
            <a:off x="2964872" y="4114800"/>
            <a:ext cx="6262255" cy="2441275"/>
          </a:xfrm>
          <a:prstGeom prst="rect">
            <a:avLst/>
          </a:prstGeom>
        </p:spPr>
      </p:pic>
      <p:pic>
        <p:nvPicPr>
          <p:cNvPr id="3" name="image47.jpeg"/>
          <p:cNvPicPr/>
          <p:nvPr/>
        </p:nvPicPr>
        <p:blipFill>
          <a:blip r:embed="rId3" cstate="print"/>
          <a:stretch>
            <a:fillRect/>
          </a:stretch>
        </p:blipFill>
        <p:spPr>
          <a:xfrm>
            <a:off x="2964872" y="871055"/>
            <a:ext cx="6262255" cy="2630672"/>
          </a:xfrm>
          <a:prstGeom prst="rect">
            <a:avLst/>
          </a:prstGeom>
        </p:spPr>
      </p:pic>
      <p:sp>
        <p:nvSpPr>
          <p:cNvPr id="4" name="TextBox 3"/>
          <p:cNvSpPr txBox="1"/>
          <p:nvPr/>
        </p:nvSpPr>
        <p:spPr>
          <a:xfrm>
            <a:off x="1104181" y="301925"/>
            <a:ext cx="524486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MODAL ANALYSIS OF EXISTING MODEL</a:t>
            </a:r>
          </a:p>
        </p:txBody>
      </p:sp>
      <p:sp>
        <p:nvSpPr>
          <p:cNvPr id="5" name="TextBox 4"/>
          <p:cNvSpPr txBox="1"/>
          <p:nvPr/>
        </p:nvSpPr>
        <p:spPr>
          <a:xfrm>
            <a:off x="1199072" y="3605842"/>
            <a:ext cx="523623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MODAL ANALYSIS OF MODIFIED MODEL</a:t>
            </a:r>
          </a:p>
        </p:txBody>
      </p:sp>
      <p:sp>
        <p:nvSpPr>
          <p:cNvPr id="6" name="Footer Placeholder 5">
            <a:extLst>
              <a:ext uri="{FF2B5EF4-FFF2-40B4-BE49-F238E27FC236}">
                <a16:creationId xmlns:a16="http://schemas.microsoft.com/office/drawing/2014/main" id="{F32D5EAB-1E63-4A4C-873B-E99177910A00}"/>
              </a:ext>
            </a:extLst>
          </p:cNvPr>
          <p:cNvSpPr>
            <a:spLocks noGrp="1"/>
          </p:cNvSpPr>
          <p:nvPr>
            <p:ph type="ftr" sz="quarter" idx="11"/>
          </p:nvPr>
        </p:nvSpPr>
        <p:spPr/>
        <p:txBody>
          <a:bodyPr/>
          <a:lstStyle/>
          <a:p>
            <a:r>
              <a:rPr lang="en-IN" dirty="0"/>
              <a:t>21</a:t>
            </a:r>
          </a:p>
        </p:txBody>
      </p:sp>
    </p:spTree>
    <p:extLst>
      <p:ext uri="{BB962C8B-B14F-4D97-AF65-F5344CB8AC3E}">
        <p14:creationId xmlns:p14="http://schemas.microsoft.com/office/powerpoint/2010/main" val="2895873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3531" y="347730"/>
            <a:ext cx="61432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STRESS IN EXISTING MODEL</a:t>
            </a:r>
          </a:p>
        </p:txBody>
      </p:sp>
      <p:sp>
        <p:nvSpPr>
          <p:cNvPr id="3" name="Rectangle 2"/>
          <p:cNvSpPr/>
          <p:nvPr/>
        </p:nvSpPr>
        <p:spPr>
          <a:xfrm>
            <a:off x="1073531" y="3471508"/>
            <a:ext cx="35509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STRESS IN </a:t>
            </a:r>
            <a:r>
              <a:rPr lang="en-IN" b="1" dirty="0">
                <a:latin typeface="Times New Roman" panose="02020603050405020304" pitchFamily="18" charset="0"/>
                <a:cs typeface="Times New Roman" panose="02020603050405020304" pitchFamily="18" charset="0"/>
              </a:rPr>
              <a:t>MODIFIED MODEL</a:t>
            </a:r>
          </a:p>
        </p:txBody>
      </p:sp>
      <p:pic>
        <p:nvPicPr>
          <p:cNvPr id="4" name="Picture 3">
            <a:extLst>
              <a:ext uri="{FF2B5EF4-FFF2-40B4-BE49-F238E27FC236}">
                <a16:creationId xmlns:a16="http://schemas.microsoft.com/office/drawing/2014/main" id="{A88204EE-06E7-4D56-8C3F-D933767C0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62" y="717062"/>
            <a:ext cx="6089675" cy="2768983"/>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161" y="3993922"/>
            <a:ext cx="6089675" cy="2370623"/>
          </a:xfrm>
          <a:prstGeom prst="rect">
            <a:avLst/>
          </a:prstGeom>
        </p:spPr>
      </p:pic>
      <p:sp>
        <p:nvSpPr>
          <p:cNvPr id="6" name="Footer Placeholder 5">
            <a:extLst>
              <a:ext uri="{FF2B5EF4-FFF2-40B4-BE49-F238E27FC236}">
                <a16:creationId xmlns:a16="http://schemas.microsoft.com/office/drawing/2014/main" id="{51027D3E-CBCE-4D43-940E-B53E7FB1F4C8}"/>
              </a:ext>
            </a:extLst>
          </p:cNvPr>
          <p:cNvSpPr>
            <a:spLocks noGrp="1"/>
          </p:cNvSpPr>
          <p:nvPr>
            <p:ph type="ftr" sz="quarter" idx="11"/>
          </p:nvPr>
        </p:nvSpPr>
        <p:spPr/>
        <p:txBody>
          <a:bodyPr/>
          <a:lstStyle/>
          <a:p>
            <a:r>
              <a:rPr lang="en-IN" dirty="0"/>
              <a:t>22</a:t>
            </a:r>
          </a:p>
        </p:txBody>
      </p:sp>
    </p:spTree>
    <p:extLst>
      <p:ext uri="{BB962C8B-B14F-4D97-AF65-F5344CB8AC3E}">
        <p14:creationId xmlns:p14="http://schemas.microsoft.com/office/powerpoint/2010/main" val="429072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07CC-5D21-41CE-B135-C916BAAE5E3A}"/>
              </a:ext>
            </a:extLst>
          </p:cNvPr>
          <p:cNvSpPr>
            <a:spLocks noGrp="1"/>
          </p:cNvSpPr>
          <p:nvPr>
            <p:ph type="title"/>
          </p:nvPr>
        </p:nvSpPr>
        <p:spPr>
          <a:xfrm>
            <a:off x="838200" y="260957"/>
            <a:ext cx="10515600" cy="46701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FEA RESULTS </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10D9359-2D8E-4684-8C90-D586CBAFEE6D}"/>
                  </a:ext>
                </a:extLst>
              </p:cNvPr>
              <p:cNvGraphicFramePr>
                <a:graphicFrameLocks noGrp="1"/>
              </p:cNvGraphicFramePr>
              <p:nvPr>
                <p:ph idx="1"/>
                <p:extLst>
                  <p:ext uri="{D42A27DB-BD31-4B8C-83A1-F6EECF244321}">
                    <p14:modId xmlns:p14="http://schemas.microsoft.com/office/powerpoint/2010/main" val="1828626261"/>
                  </p:ext>
                </p:extLst>
              </p:nvPr>
            </p:nvGraphicFramePr>
            <p:xfrm>
              <a:off x="958970" y="4255905"/>
              <a:ext cx="10656000" cy="1432560"/>
            </p:xfrm>
            <a:graphic>
              <a:graphicData uri="http://schemas.openxmlformats.org/drawingml/2006/table">
                <a:tbl>
                  <a:tblPr firstRow="1" bandRow="1">
                    <a:tableStyleId>{5940675A-B579-460E-94D1-54222C63F5DA}</a:tableStyleId>
                  </a:tblPr>
                  <a:tblGrid>
                    <a:gridCol w="2664000">
                      <a:extLst>
                        <a:ext uri="{9D8B030D-6E8A-4147-A177-3AD203B41FA5}">
                          <a16:colId xmlns:a16="http://schemas.microsoft.com/office/drawing/2014/main" val="3869942834"/>
                        </a:ext>
                      </a:extLst>
                    </a:gridCol>
                    <a:gridCol w="2664000">
                      <a:extLst>
                        <a:ext uri="{9D8B030D-6E8A-4147-A177-3AD203B41FA5}">
                          <a16:colId xmlns:a16="http://schemas.microsoft.com/office/drawing/2014/main" val="1973655383"/>
                        </a:ext>
                      </a:extLst>
                    </a:gridCol>
                    <a:gridCol w="2664000">
                      <a:extLst>
                        <a:ext uri="{9D8B030D-6E8A-4147-A177-3AD203B41FA5}">
                          <a16:colId xmlns:a16="http://schemas.microsoft.com/office/drawing/2014/main" val="220437628"/>
                        </a:ext>
                      </a:extLst>
                    </a:gridCol>
                    <a:gridCol w="2664000">
                      <a:extLst>
                        <a:ext uri="{9D8B030D-6E8A-4147-A177-3AD203B41FA5}">
                          <a16:colId xmlns:a16="http://schemas.microsoft.com/office/drawing/2014/main" val="763629909"/>
                        </a:ext>
                      </a:extLst>
                    </a:gridCol>
                  </a:tblGrid>
                  <a:tr h="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DESCRIPTION</a:t>
                          </a: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EXISTING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MODIFIED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PERCENTAGE DECREASE </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20147895"/>
                      </a:ext>
                    </a:extLst>
                  </a:tr>
                  <a:tr h="0">
                    <a:tc>
                      <a:txBody>
                        <a:bodyPr/>
                        <a:lstStyle/>
                        <a:p>
                          <a:pPr algn="ctr"/>
                          <a:r>
                            <a:rPr lang="en-US" sz="1800" dirty="0">
                              <a:latin typeface="Times New Roman" panose="02020603050405020304" pitchFamily="18" charset="0"/>
                              <a:cs typeface="Times New Roman" panose="02020603050405020304" pitchFamily="18" charset="0"/>
                            </a:rPr>
                            <a:t>Stress(MPa)</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4.34</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m:rPr>
                                      <m:sty m:val="p"/>
                                    </m:rPr>
                                    <a:rPr lang="en-IN" b="0" i="0" smtClean="0">
                                      <a:latin typeface="Cambria Math" panose="02040503050406030204" pitchFamily="18" charset="0"/>
                                      <a:cs typeface="Times New Roman" panose="02020603050405020304" pitchFamily="18" charset="0"/>
                                    </a:rPr>
                                    <m:t>e</m:t>
                                  </m:r>
                                </m:e>
                                <m:sup>
                                  <m:r>
                                    <a:rPr lang="en-IN" b="0" i="1" smtClean="0">
                                      <a:latin typeface="Cambria Math" panose="02040503050406030204" pitchFamily="18" charset="0"/>
                                      <a:cs typeface="Times New Roman" panose="02020603050405020304" pitchFamily="18" charset="0"/>
                                    </a:rPr>
                                    <m:t>−6</m:t>
                                  </m:r>
                                </m:sup>
                              </m:sSup>
                            </m:oMath>
                          </a14:m>
                          <a:endParaRPr lang="en-SG"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3.45</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m:rPr>
                                      <m:sty m:val="p"/>
                                    </m:rPr>
                                    <a:rPr lang="en-IN" b="0" i="0" smtClean="0">
                                      <a:latin typeface="Cambria Math" panose="02040503050406030204" pitchFamily="18" charset="0"/>
                                      <a:cs typeface="Times New Roman" panose="02020603050405020304" pitchFamily="18" charset="0"/>
                                    </a:rPr>
                                    <m:t>e</m:t>
                                  </m:r>
                                </m:e>
                                <m:sup>
                                  <m:r>
                                    <a:rPr lang="en-IN" b="0" i="1" smtClean="0">
                                      <a:latin typeface="Cambria Math" panose="02040503050406030204" pitchFamily="18" charset="0"/>
                                      <a:cs typeface="Times New Roman" panose="02020603050405020304" pitchFamily="18" charset="0"/>
                                    </a:rPr>
                                    <m:t>−6</m:t>
                                  </m:r>
                                </m:sup>
                              </m:sSup>
                            </m:oMath>
                          </a14:m>
                          <a:endParaRPr lang="en-SG"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20.5%</a:t>
                          </a:r>
                          <a:endParaRPr lang="en-SG"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19555745"/>
                      </a:ext>
                    </a:extLst>
                  </a:tr>
                  <a:tr h="0">
                    <a:tc>
                      <a:txBody>
                        <a:bodyPr/>
                        <a:lstStyle/>
                        <a:p>
                          <a:pPr algn="ctr"/>
                          <a:r>
                            <a:rPr lang="en-US" sz="1800" dirty="0">
                              <a:latin typeface="Times New Roman" panose="02020603050405020304" pitchFamily="18" charset="0"/>
                              <a:cs typeface="Times New Roman" panose="02020603050405020304" pitchFamily="18" charset="0"/>
                            </a:rPr>
                            <a:t>Strain</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2.19</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m:rPr>
                                      <m:sty m:val="p"/>
                                    </m:rPr>
                                    <a:rPr lang="en-IN" b="0" i="0" smtClean="0">
                                      <a:latin typeface="Cambria Math" panose="02040503050406030204" pitchFamily="18" charset="0"/>
                                      <a:cs typeface="Times New Roman" panose="02020603050405020304" pitchFamily="18" charset="0"/>
                                    </a:rPr>
                                    <m:t>e</m:t>
                                  </m:r>
                                </m:e>
                                <m:sup>
                                  <m:r>
                                    <a:rPr lang="en-IN" b="0" i="1" smtClean="0">
                                      <a:latin typeface="Cambria Math" panose="02040503050406030204" pitchFamily="18" charset="0"/>
                                      <a:cs typeface="Times New Roman" panose="02020603050405020304" pitchFamily="18" charset="0"/>
                                    </a:rPr>
                                    <m:t>−8</m:t>
                                  </m:r>
                                </m:sup>
                              </m:sSup>
                            </m:oMath>
                          </a14:m>
                          <a:endParaRPr lang="en-SG"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1.52</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m:rPr>
                                      <m:sty m:val="p"/>
                                    </m:rPr>
                                    <a:rPr lang="en-IN" b="0" i="0" smtClean="0">
                                      <a:latin typeface="Cambria Math" panose="02040503050406030204" pitchFamily="18" charset="0"/>
                                      <a:cs typeface="Times New Roman" panose="02020603050405020304" pitchFamily="18" charset="0"/>
                                    </a:rPr>
                                    <m:t>e</m:t>
                                  </m:r>
                                </m:e>
                                <m:sup>
                                  <m:r>
                                    <a:rPr lang="en-IN" b="0" i="1" smtClean="0">
                                      <a:latin typeface="Cambria Math" panose="02040503050406030204" pitchFamily="18" charset="0"/>
                                      <a:cs typeface="Times New Roman" panose="02020603050405020304" pitchFamily="18" charset="0"/>
                                    </a:rPr>
                                    <m:t>−8</m:t>
                                  </m:r>
                                </m:sup>
                              </m:sSup>
                            </m:oMath>
                          </a14:m>
                          <a:endParaRPr lang="en-SG"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30.5%</a:t>
                          </a:r>
                          <a:endParaRPr lang="en-SG"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04400889"/>
                      </a:ext>
                    </a:extLst>
                  </a:tr>
                </a:tbl>
              </a:graphicData>
            </a:graphic>
          </p:graphicFrame>
        </mc:Choice>
        <mc:Fallback xmlns="">
          <p:graphicFrame>
            <p:nvGraphicFramePr>
              <p:cNvPr id="4" name="Table 4">
                <a:extLst>
                  <a:ext uri="{FF2B5EF4-FFF2-40B4-BE49-F238E27FC236}">
                    <a16:creationId xmlns:a16="http://schemas.microsoft.com/office/drawing/2014/main" id="{A10D9359-2D8E-4684-8C90-D586CBAFEE6D}"/>
                  </a:ext>
                </a:extLst>
              </p:cNvPr>
              <p:cNvGraphicFramePr>
                <a:graphicFrameLocks noGrp="1"/>
              </p:cNvGraphicFramePr>
              <p:nvPr>
                <p:ph idx="1"/>
                <p:extLst>
                  <p:ext uri="{D42A27DB-BD31-4B8C-83A1-F6EECF244321}">
                    <p14:modId xmlns:p14="http://schemas.microsoft.com/office/powerpoint/2010/main" val="1828626261"/>
                  </p:ext>
                </p:extLst>
              </p:nvPr>
            </p:nvGraphicFramePr>
            <p:xfrm>
              <a:off x="958970" y="4255905"/>
              <a:ext cx="10656000" cy="1432560"/>
            </p:xfrm>
            <a:graphic>
              <a:graphicData uri="http://schemas.openxmlformats.org/drawingml/2006/table">
                <a:tbl>
                  <a:tblPr firstRow="1" bandRow="1">
                    <a:tableStyleId>{5940675A-B579-460E-94D1-54222C63F5DA}</a:tableStyleId>
                  </a:tblPr>
                  <a:tblGrid>
                    <a:gridCol w="2664000">
                      <a:extLst>
                        <a:ext uri="{9D8B030D-6E8A-4147-A177-3AD203B41FA5}">
                          <a16:colId xmlns:a16="http://schemas.microsoft.com/office/drawing/2014/main" val="3869942834"/>
                        </a:ext>
                      </a:extLst>
                    </a:gridCol>
                    <a:gridCol w="2664000">
                      <a:extLst>
                        <a:ext uri="{9D8B030D-6E8A-4147-A177-3AD203B41FA5}">
                          <a16:colId xmlns:a16="http://schemas.microsoft.com/office/drawing/2014/main" val="1973655383"/>
                        </a:ext>
                      </a:extLst>
                    </a:gridCol>
                    <a:gridCol w="2664000">
                      <a:extLst>
                        <a:ext uri="{9D8B030D-6E8A-4147-A177-3AD203B41FA5}">
                          <a16:colId xmlns:a16="http://schemas.microsoft.com/office/drawing/2014/main" val="220437628"/>
                        </a:ext>
                      </a:extLst>
                    </a:gridCol>
                    <a:gridCol w="2664000">
                      <a:extLst>
                        <a:ext uri="{9D8B030D-6E8A-4147-A177-3AD203B41FA5}">
                          <a16:colId xmlns:a16="http://schemas.microsoft.com/office/drawing/2014/main" val="763629909"/>
                        </a:ext>
                      </a:extLst>
                    </a:gridCol>
                  </a:tblGrid>
                  <a:tr h="7010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DESCRIPTION</a:t>
                          </a: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EXISTING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MODIFIED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PERCENTAGE DECREASE </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20147895"/>
                      </a:ext>
                    </a:extLst>
                  </a:tr>
                  <a:tr h="365760">
                    <a:tc>
                      <a:txBody>
                        <a:bodyPr/>
                        <a:lstStyle/>
                        <a:p>
                          <a:pPr algn="ctr"/>
                          <a:r>
                            <a:rPr lang="en-US" sz="1800" dirty="0">
                              <a:latin typeface="Times New Roman" panose="02020603050405020304" pitchFamily="18" charset="0"/>
                              <a:cs typeface="Times New Roman" panose="02020603050405020304" pitchFamily="18" charset="0"/>
                            </a:rPr>
                            <a:t>Stress(MPa)</a:t>
                          </a:r>
                        </a:p>
                      </a:txBody>
                      <a:tcPr anchor="ctr"/>
                    </a:tc>
                    <a:tc>
                      <a:txBody>
                        <a:bodyPr/>
                        <a:lstStyle/>
                        <a:p>
                          <a:endParaRPr lang="en-US"/>
                        </a:p>
                      </a:txBody>
                      <a:tcPr anchor="ctr">
                        <a:blipFill>
                          <a:blip r:embed="rId2"/>
                          <a:stretch>
                            <a:fillRect l="-100000" t="-196721" r="-200000" b="-122951"/>
                          </a:stretch>
                        </a:blipFill>
                      </a:tcPr>
                    </a:tc>
                    <a:tc>
                      <a:txBody>
                        <a:bodyPr/>
                        <a:lstStyle/>
                        <a:p>
                          <a:endParaRPr lang="en-US"/>
                        </a:p>
                      </a:txBody>
                      <a:tcPr anchor="ctr">
                        <a:blipFill>
                          <a:blip r:embed="rId2"/>
                          <a:stretch>
                            <a:fillRect l="-200458" t="-196721" r="-100458" b="-122951"/>
                          </a:stretch>
                        </a:blipFill>
                      </a:tcPr>
                    </a:tc>
                    <a:tc>
                      <a:txBody>
                        <a:bodyPr/>
                        <a:lstStyle/>
                        <a:p>
                          <a:pPr algn="ctr"/>
                          <a:r>
                            <a:rPr lang="en-US" sz="1800" dirty="0">
                              <a:latin typeface="Times New Roman" panose="02020603050405020304" pitchFamily="18" charset="0"/>
                              <a:cs typeface="Times New Roman" panose="02020603050405020304" pitchFamily="18" charset="0"/>
                            </a:rPr>
                            <a:t>20.5%</a:t>
                          </a:r>
                          <a:endParaRPr lang="en-SG"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19555745"/>
                      </a:ext>
                    </a:extLst>
                  </a:tr>
                  <a:tr h="365760">
                    <a:tc>
                      <a:txBody>
                        <a:bodyPr/>
                        <a:lstStyle/>
                        <a:p>
                          <a:pPr algn="ctr"/>
                          <a:r>
                            <a:rPr lang="en-US" sz="1800" dirty="0">
                              <a:latin typeface="Times New Roman" panose="02020603050405020304" pitchFamily="18" charset="0"/>
                              <a:cs typeface="Times New Roman" panose="02020603050405020304" pitchFamily="18" charset="0"/>
                            </a:rPr>
                            <a:t>Strain</a:t>
                          </a:r>
                        </a:p>
                      </a:txBody>
                      <a:tcPr anchor="ctr"/>
                    </a:tc>
                    <a:tc>
                      <a:txBody>
                        <a:bodyPr/>
                        <a:lstStyle/>
                        <a:p>
                          <a:endParaRPr lang="en-US"/>
                        </a:p>
                      </a:txBody>
                      <a:tcPr anchor="ctr">
                        <a:blipFill>
                          <a:blip r:embed="rId2"/>
                          <a:stretch>
                            <a:fillRect l="-100000" t="-301667" r="-200000" b="-25000"/>
                          </a:stretch>
                        </a:blipFill>
                      </a:tcPr>
                    </a:tc>
                    <a:tc>
                      <a:txBody>
                        <a:bodyPr/>
                        <a:lstStyle/>
                        <a:p>
                          <a:endParaRPr lang="en-US"/>
                        </a:p>
                      </a:txBody>
                      <a:tcPr anchor="ctr">
                        <a:blipFill>
                          <a:blip r:embed="rId2"/>
                          <a:stretch>
                            <a:fillRect l="-200458" t="-301667" r="-100458" b="-25000"/>
                          </a:stretch>
                        </a:blipFill>
                      </a:tcPr>
                    </a:tc>
                    <a:tc>
                      <a:txBody>
                        <a:bodyPr/>
                        <a:lstStyle/>
                        <a:p>
                          <a:pPr algn="ctr"/>
                          <a:r>
                            <a:rPr lang="en-US" sz="1800" dirty="0">
                              <a:latin typeface="Times New Roman" panose="02020603050405020304" pitchFamily="18" charset="0"/>
                              <a:cs typeface="Times New Roman" panose="02020603050405020304" pitchFamily="18" charset="0"/>
                            </a:rPr>
                            <a:t>30.5%</a:t>
                          </a:r>
                          <a:endParaRPr lang="en-SG"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04400889"/>
                      </a:ext>
                    </a:extLst>
                  </a:tr>
                </a:tbl>
              </a:graphicData>
            </a:graphic>
          </p:graphicFrame>
        </mc:Fallback>
      </mc:AlternateContent>
      <p:sp>
        <p:nvSpPr>
          <p:cNvPr id="5" name="TextBox 4">
            <a:extLst>
              <a:ext uri="{FF2B5EF4-FFF2-40B4-BE49-F238E27FC236}">
                <a16:creationId xmlns:a16="http://schemas.microsoft.com/office/drawing/2014/main" id="{F886F150-7D95-4C7A-AC15-AD7F0BF0FD97}"/>
              </a:ext>
            </a:extLst>
          </p:cNvPr>
          <p:cNvSpPr txBox="1"/>
          <p:nvPr/>
        </p:nvSpPr>
        <p:spPr>
          <a:xfrm>
            <a:off x="838199" y="3625679"/>
            <a:ext cx="106560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FEA RESULTS FOR SLEWING GEAR BOX HOUSING: </a:t>
            </a:r>
          </a:p>
        </p:txBody>
      </p:sp>
      <p:sp>
        <p:nvSpPr>
          <p:cNvPr id="9" name="TextBox 8">
            <a:extLst>
              <a:ext uri="{FF2B5EF4-FFF2-40B4-BE49-F238E27FC236}">
                <a16:creationId xmlns:a16="http://schemas.microsoft.com/office/drawing/2014/main" id="{0910A2AF-C5C4-4D25-917B-E3DBF209DAA3}"/>
              </a:ext>
            </a:extLst>
          </p:cNvPr>
          <p:cNvSpPr txBox="1"/>
          <p:nvPr/>
        </p:nvSpPr>
        <p:spPr>
          <a:xfrm>
            <a:off x="838201" y="1033382"/>
            <a:ext cx="1065599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FEA RESULTS FOR SHAFT:</a:t>
            </a:r>
            <a:endParaRPr lang="en-IN" sz="2800" dirty="0"/>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68B02FE0-4904-4FB6-97DB-ADBE1A072F58}"/>
                  </a:ext>
                </a:extLst>
              </p:cNvPr>
              <p:cNvGraphicFramePr>
                <a:graphicFrameLocks noGrp="1"/>
              </p:cNvGraphicFramePr>
              <p:nvPr>
                <p:extLst>
                  <p:ext uri="{D42A27DB-BD31-4B8C-83A1-F6EECF244321}">
                    <p14:modId xmlns:p14="http://schemas.microsoft.com/office/powerpoint/2010/main" val="2908463645"/>
                  </p:ext>
                </p:extLst>
              </p:nvPr>
            </p:nvGraphicFramePr>
            <p:xfrm>
              <a:off x="838197" y="1862015"/>
              <a:ext cx="10655996" cy="1437640"/>
            </p:xfrm>
            <a:graphic>
              <a:graphicData uri="http://schemas.openxmlformats.org/drawingml/2006/table">
                <a:tbl>
                  <a:tblPr firstRow="1" bandRow="1">
                    <a:tableStyleId>{5940675A-B579-460E-94D1-54222C63F5DA}</a:tableStyleId>
                  </a:tblPr>
                  <a:tblGrid>
                    <a:gridCol w="2663999">
                      <a:extLst>
                        <a:ext uri="{9D8B030D-6E8A-4147-A177-3AD203B41FA5}">
                          <a16:colId xmlns:a16="http://schemas.microsoft.com/office/drawing/2014/main" val="3519618578"/>
                        </a:ext>
                      </a:extLst>
                    </a:gridCol>
                    <a:gridCol w="2663999">
                      <a:extLst>
                        <a:ext uri="{9D8B030D-6E8A-4147-A177-3AD203B41FA5}">
                          <a16:colId xmlns:a16="http://schemas.microsoft.com/office/drawing/2014/main" val="745651321"/>
                        </a:ext>
                      </a:extLst>
                    </a:gridCol>
                    <a:gridCol w="2663999">
                      <a:extLst>
                        <a:ext uri="{9D8B030D-6E8A-4147-A177-3AD203B41FA5}">
                          <a16:colId xmlns:a16="http://schemas.microsoft.com/office/drawing/2014/main" val="3605368937"/>
                        </a:ext>
                      </a:extLst>
                    </a:gridCol>
                    <a:gridCol w="2663999">
                      <a:extLst>
                        <a:ext uri="{9D8B030D-6E8A-4147-A177-3AD203B41FA5}">
                          <a16:colId xmlns:a16="http://schemas.microsoft.com/office/drawing/2014/main" val="153151091"/>
                        </a:ext>
                      </a:extLst>
                    </a:gridCol>
                  </a:tblGrid>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DESCRIPTION</a:t>
                          </a: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EXISTING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MODIFIED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PERCENTAGE DECREASE </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16545229"/>
                      </a:ext>
                    </a:extLst>
                  </a:tr>
                  <a:tr h="224533">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Stress</a:t>
                          </a:r>
                          <a:r>
                            <a:rPr lang="en-US" sz="1800" dirty="0">
                              <a:latin typeface="Times New Roman" panose="02020603050405020304" pitchFamily="18" charset="0"/>
                              <a:cs typeface="Times New Roman" panose="02020603050405020304" pitchFamily="18" charset="0"/>
                            </a:rPr>
                            <a:t>(N/</a:t>
                          </a:r>
                          <a14:m>
                            <m:oMath xmlns:m="http://schemas.openxmlformats.org/officeDocument/2006/math">
                              <m:sSup>
                                <m:sSupPr>
                                  <m:ctrlPr>
                                    <a:rPr lang="en-US" sz="1800" i="1" smtClean="0">
                                      <a:latin typeface="Cambria Math" panose="02040503050406030204" pitchFamily="18" charset="0"/>
                                      <a:cs typeface="Times New Roman" panose="02020603050405020304" pitchFamily="18" charset="0"/>
                                    </a:rPr>
                                  </m:ctrlPr>
                                </m:sSupPr>
                                <m:e>
                                  <m:r>
                                    <m:rPr>
                                      <m:sty m:val="p"/>
                                    </m:rPr>
                                    <a:rPr lang="en-IN" sz="1800" b="0" i="0" smtClean="0">
                                      <a:latin typeface="Cambria Math" panose="02040503050406030204" pitchFamily="18" charset="0"/>
                                      <a:cs typeface="Times New Roman" panose="02020603050405020304" pitchFamily="18" charset="0"/>
                                    </a:rPr>
                                    <m:t>m</m:t>
                                  </m:r>
                                </m:e>
                                <m:sup>
                                  <m:r>
                                    <a:rPr lang="en-US" sz="1800" i="1" smtClean="0">
                                      <a:latin typeface="Cambria Math" panose="02040503050406030204" pitchFamily="18" charset="0"/>
                                      <a:cs typeface="Times New Roman" panose="02020603050405020304" pitchFamily="18" charset="0"/>
                                    </a:rPr>
                                    <m:t>2</m:t>
                                  </m:r>
                                </m:sup>
                              </m:sSup>
                            </m:oMath>
                          </a14:m>
                          <a:r>
                            <a:rPr lang="en-US" sz="1800" dirty="0">
                              <a:latin typeface="Times New Roman" panose="02020603050405020304" pitchFamily="18" charset="0"/>
                              <a:cs typeface="Times New Roman" panose="02020603050405020304" pitchFamily="18" charset="0"/>
                            </a:rPr>
                            <a:t>)</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1.43</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m:rPr>
                                      <m:sty m:val="p"/>
                                    </m:rPr>
                                    <a:rPr lang="en-IN" b="0" i="0" smtClean="0">
                                      <a:latin typeface="Cambria Math" panose="02040503050406030204" pitchFamily="18" charset="0"/>
                                      <a:cs typeface="Times New Roman" panose="02020603050405020304" pitchFamily="18" charset="0"/>
                                    </a:rPr>
                                    <m:t>e</m:t>
                                  </m:r>
                                </m:e>
                                <m:sup>
                                  <m:r>
                                    <a:rPr lang="en-IN" b="0" i="1" smtClean="0">
                                      <a:latin typeface="Cambria Math" panose="02040503050406030204" pitchFamily="18" charset="0"/>
                                      <a:cs typeface="Times New Roman" panose="02020603050405020304" pitchFamily="18" charset="0"/>
                                    </a:rPr>
                                    <m:t>9</m:t>
                                  </m:r>
                                </m:sup>
                              </m:sSup>
                            </m:oMath>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b="0" dirty="0">
                              <a:latin typeface="Times New Roman" panose="02020603050405020304" pitchFamily="18" charset="0"/>
                              <a:cs typeface="Times New Roman" panose="02020603050405020304" pitchFamily="18" charset="0"/>
                            </a:rPr>
                            <a:t>1.08</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m:rPr>
                                      <m:sty m:val="p"/>
                                    </m:rPr>
                                    <a:rPr lang="en-IN" b="0" i="0" smtClean="0">
                                      <a:latin typeface="Cambria Math" panose="02040503050406030204" pitchFamily="18" charset="0"/>
                                      <a:cs typeface="Times New Roman" panose="02020603050405020304" pitchFamily="18" charset="0"/>
                                    </a:rPr>
                                    <m:t>e</m:t>
                                  </m:r>
                                </m:e>
                                <m:sup>
                                  <m:r>
                                    <a:rPr lang="en-IN" b="0" i="1" smtClean="0">
                                      <a:latin typeface="Cambria Math" panose="02040503050406030204" pitchFamily="18" charset="0"/>
                                      <a:cs typeface="Times New Roman" panose="02020603050405020304" pitchFamily="18" charset="0"/>
                                    </a:rPr>
                                    <m:t>9</m:t>
                                  </m:r>
                                </m:sup>
                              </m:sSup>
                            </m:oMath>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24.5%</a:t>
                          </a:r>
                        </a:p>
                      </a:txBody>
                      <a:tcPr/>
                    </a:tc>
                    <a:extLst>
                      <a:ext uri="{0D108BD9-81ED-4DB2-BD59-A6C34878D82A}">
                        <a16:rowId xmlns:a16="http://schemas.microsoft.com/office/drawing/2014/main" val="1537978950"/>
                      </a:ext>
                    </a:extLst>
                  </a:tr>
                  <a:tr h="370840">
                    <a:tc>
                      <a:txBody>
                        <a:bodyPr/>
                        <a:lstStyle/>
                        <a:p>
                          <a:pPr algn="ctr"/>
                          <a:r>
                            <a:rPr lang="en-IN" sz="1800" dirty="0">
                              <a:latin typeface="Times New Roman" panose="02020603050405020304" pitchFamily="18" charset="0"/>
                              <a:cs typeface="Times New Roman" panose="02020603050405020304" pitchFamily="18" charset="0"/>
                            </a:rPr>
                            <a:t>Deformation</a:t>
                          </a:r>
                          <a:r>
                            <a:rPr lang="en-IN" dirty="0">
                              <a:latin typeface="Times New Roman" panose="02020603050405020304" pitchFamily="18" charset="0"/>
                              <a:cs typeface="Times New Roman" panose="02020603050405020304" pitchFamily="18" charset="0"/>
                            </a:rPr>
                            <a:t>(m)</a:t>
                          </a:r>
                        </a:p>
                      </a:txBody>
                      <a:tcPr anchor="ctr"/>
                    </a:tc>
                    <a:tc>
                      <a:txBody>
                        <a:bodyPr/>
                        <a:lstStyle/>
                        <a:p>
                          <a:pPr algn="ctr"/>
                          <a:r>
                            <a:rPr lang="en-IN" b="0" i="0" dirty="0">
                              <a:latin typeface="Times New Roman" panose="02020603050405020304" pitchFamily="18" charset="0"/>
                              <a:cs typeface="Times New Roman" panose="02020603050405020304" pitchFamily="18" charset="0"/>
                            </a:rPr>
                            <a:t>0.0077</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0.0057</a:t>
                          </a:r>
                        </a:p>
                      </a:txBody>
                      <a:tcPr/>
                    </a:tc>
                    <a:tc>
                      <a:txBody>
                        <a:bodyPr/>
                        <a:lstStyle/>
                        <a:p>
                          <a:pPr algn="ctr"/>
                          <a:r>
                            <a:rPr lang="en-IN" sz="1800" dirty="0">
                              <a:latin typeface="Times New Roman" panose="02020603050405020304" pitchFamily="18" charset="0"/>
                              <a:cs typeface="Times New Roman" panose="02020603050405020304" pitchFamily="18" charset="0"/>
                            </a:rPr>
                            <a:t>25.97%</a:t>
                          </a:r>
                        </a:p>
                      </a:txBody>
                      <a:tcPr/>
                    </a:tc>
                    <a:extLst>
                      <a:ext uri="{0D108BD9-81ED-4DB2-BD59-A6C34878D82A}">
                        <a16:rowId xmlns:a16="http://schemas.microsoft.com/office/drawing/2014/main" val="2521453281"/>
                      </a:ext>
                    </a:extLst>
                  </a:tr>
                </a:tbl>
              </a:graphicData>
            </a:graphic>
          </p:graphicFrame>
        </mc:Choice>
        <mc:Fallback xmlns="">
          <p:graphicFrame>
            <p:nvGraphicFramePr>
              <p:cNvPr id="10" name="Table 10">
                <a:extLst>
                  <a:ext uri="{FF2B5EF4-FFF2-40B4-BE49-F238E27FC236}">
                    <a16:creationId xmlns:a16="http://schemas.microsoft.com/office/drawing/2014/main" xmlns:a14="http://schemas.microsoft.com/office/drawing/2010/main" xmlns="" id="{68B02FE0-4904-4FB6-97DB-ADBE1A072F58}"/>
                  </a:ext>
                </a:extLst>
              </p:cNvPr>
              <p:cNvGraphicFramePr>
                <a:graphicFrameLocks noGrp="1"/>
              </p:cNvGraphicFramePr>
              <p:nvPr>
                <p:extLst>
                  <p:ext uri="{D42A27DB-BD31-4B8C-83A1-F6EECF244321}">
                    <p14:modId xmlns:p14="http://schemas.microsoft.com/office/powerpoint/2010/main" val="2908463645"/>
                  </p:ext>
                </p:extLst>
              </p:nvPr>
            </p:nvGraphicFramePr>
            <p:xfrm>
              <a:off x="838197" y="1862015"/>
              <a:ext cx="10655996" cy="1437640"/>
            </p:xfrm>
            <a:graphic>
              <a:graphicData uri="http://schemas.openxmlformats.org/drawingml/2006/table">
                <a:tbl>
                  <a:tblPr firstRow="1" bandRow="1">
                    <a:tableStyleId>{5940675A-B579-460E-94D1-54222C63F5DA}</a:tableStyleId>
                  </a:tblPr>
                  <a:tblGrid>
                    <a:gridCol w="2663999">
                      <a:extLst>
                        <a:ext uri="{9D8B030D-6E8A-4147-A177-3AD203B41FA5}">
                          <a16:colId xmlns:a16="http://schemas.microsoft.com/office/drawing/2014/main" xmlns:a14="http://schemas.microsoft.com/office/drawing/2010/main" xmlns="" val="3519618578"/>
                        </a:ext>
                      </a:extLst>
                    </a:gridCol>
                    <a:gridCol w="2663999">
                      <a:extLst>
                        <a:ext uri="{9D8B030D-6E8A-4147-A177-3AD203B41FA5}">
                          <a16:colId xmlns:a16="http://schemas.microsoft.com/office/drawing/2014/main" xmlns:a14="http://schemas.microsoft.com/office/drawing/2010/main" xmlns="" val="745651321"/>
                        </a:ext>
                      </a:extLst>
                    </a:gridCol>
                    <a:gridCol w="2663999">
                      <a:extLst>
                        <a:ext uri="{9D8B030D-6E8A-4147-A177-3AD203B41FA5}">
                          <a16:colId xmlns:a16="http://schemas.microsoft.com/office/drawing/2014/main" xmlns:a14="http://schemas.microsoft.com/office/drawing/2010/main" xmlns="" val="3605368937"/>
                        </a:ext>
                      </a:extLst>
                    </a:gridCol>
                    <a:gridCol w="2663999">
                      <a:extLst>
                        <a:ext uri="{9D8B030D-6E8A-4147-A177-3AD203B41FA5}">
                          <a16:colId xmlns:a16="http://schemas.microsoft.com/office/drawing/2014/main" xmlns:a14="http://schemas.microsoft.com/office/drawing/2010/main" xmlns="" val="153151091"/>
                        </a:ext>
                      </a:extLst>
                    </a:gridCol>
                  </a:tblGrid>
                  <a:tr h="7010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DESCRIPTION</a:t>
                          </a: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EXISTING </a:t>
                          </a:r>
                          <a:r>
                            <a:rPr lang="en-US" sz="2000" b="1" dirty="0" smtClean="0">
                              <a:solidFill>
                                <a:schemeClr val="tx1"/>
                              </a:solidFill>
                              <a:latin typeface="Times New Roman" panose="02020603050405020304" pitchFamily="18" charset="0"/>
                              <a:cs typeface="Times New Roman" panose="02020603050405020304" pitchFamily="18" charset="0"/>
                            </a:rPr>
                            <a:t>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MODIFIED MODEL</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PERCENTAGE DECREASE </a:t>
                          </a:r>
                          <a:endParaRPr lang="en-SG" sz="20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a14="http://schemas.microsoft.com/office/drawing/2010/main" xmlns="" val="516545229"/>
                      </a:ext>
                    </a:extLst>
                  </a:tr>
                  <a:tr h="365760">
                    <a:tc>
                      <a:txBody>
                        <a:bodyPr/>
                        <a:lstStyle/>
                        <a:p>
                          <a:endParaRPr lang="en-US"/>
                        </a:p>
                      </a:txBody>
                      <a:tcPr anchor="ctr">
                        <a:blipFill rotWithShape="0">
                          <a:blip r:embed="rId3"/>
                          <a:stretch>
                            <a:fillRect l="-229" t="-201667" r="-300686" b="-126667"/>
                          </a:stretch>
                        </a:blipFill>
                      </a:tcPr>
                    </a:tc>
                    <a:tc>
                      <a:txBody>
                        <a:bodyPr/>
                        <a:lstStyle/>
                        <a:p>
                          <a:endParaRPr lang="en-US"/>
                        </a:p>
                      </a:txBody>
                      <a:tcPr>
                        <a:blipFill rotWithShape="0">
                          <a:blip r:embed="rId3"/>
                          <a:stretch>
                            <a:fillRect l="-100000" t="-201667" r="-200000" b="-126667"/>
                          </a:stretch>
                        </a:blipFill>
                      </a:tcPr>
                    </a:tc>
                    <a:tc>
                      <a:txBody>
                        <a:bodyPr/>
                        <a:lstStyle/>
                        <a:p>
                          <a:endParaRPr lang="en-US"/>
                        </a:p>
                      </a:txBody>
                      <a:tcPr>
                        <a:blipFill rotWithShape="0">
                          <a:blip r:embed="rId3"/>
                          <a:stretch>
                            <a:fillRect l="-200458" t="-201667" r="-100458" b="-126667"/>
                          </a:stretch>
                        </a:blipFill>
                      </a:tcPr>
                    </a:tc>
                    <a:tc>
                      <a:txBody>
                        <a:bodyPr/>
                        <a:lstStyle/>
                        <a:p>
                          <a:pPr algn="ctr"/>
                          <a:r>
                            <a:rPr lang="en-IN" dirty="0">
                              <a:latin typeface="Times New Roman" panose="02020603050405020304" pitchFamily="18" charset="0"/>
                              <a:cs typeface="Times New Roman" panose="02020603050405020304" pitchFamily="18" charset="0"/>
                            </a:rPr>
                            <a:t>24.5%</a:t>
                          </a:r>
                        </a:p>
                      </a:txBody>
                      <a:tcPr/>
                    </a:tc>
                    <a:extLst>
                      <a:ext uri="{0D108BD9-81ED-4DB2-BD59-A6C34878D82A}">
                        <a16:rowId xmlns:a16="http://schemas.microsoft.com/office/drawing/2014/main" xmlns:a14="http://schemas.microsoft.com/office/drawing/2010/main" xmlns="" val="1537978950"/>
                      </a:ext>
                    </a:extLst>
                  </a:tr>
                  <a:tr h="370840">
                    <a:tc>
                      <a:txBody>
                        <a:bodyPr/>
                        <a:lstStyle/>
                        <a:p>
                          <a:pPr algn="ctr"/>
                          <a:r>
                            <a:rPr lang="en-IN" sz="1800" dirty="0">
                              <a:latin typeface="Times New Roman" panose="02020603050405020304" pitchFamily="18" charset="0"/>
                              <a:cs typeface="Times New Roman" panose="02020603050405020304" pitchFamily="18" charset="0"/>
                            </a:rPr>
                            <a:t>Deformation</a:t>
                          </a:r>
                          <a:r>
                            <a:rPr lang="en-IN" dirty="0">
                              <a:latin typeface="Times New Roman" panose="02020603050405020304" pitchFamily="18" charset="0"/>
                              <a:cs typeface="Times New Roman" panose="02020603050405020304" pitchFamily="18" charset="0"/>
                            </a:rPr>
                            <a:t>(m)</a:t>
                          </a:r>
                        </a:p>
                      </a:txBody>
                      <a:tcPr anchor="ctr"/>
                    </a:tc>
                    <a:tc>
                      <a:txBody>
                        <a:bodyPr/>
                        <a:lstStyle/>
                        <a:p>
                          <a:pPr algn="ctr"/>
                          <a:r>
                            <a:rPr lang="en-IN" b="0" i="0" dirty="0">
                              <a:latin typeface="Times New Roman" panose="02020603050405020304" pitchFamily="18" charset="0"/>
                              <a:cs typeface="Times New Roman" panose="02020603050405020304" pitchFamily="18" charset="0"/>
                            </a:rPr>
                            <a:t>0.0077</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0.0057</a:t>
                          </a:r>
                        </a:p>
                      </a:txBody>
                      <a:tcPr/>
                    </a:tc>
                    <a:tc>
                      <a:txBody>
                        <a:bodyPr/>
                        <a:lstStyle/>
                        <a:p>
                          <a:pPr algn="ctr"/>
                          <a:r>
                            <a:rPr lang="en-IN" sz="1800" dirty="0">
                              <a:latin typeface="Times New Roman" panose="02020603050405020304" pitchFamily="18" charset="0"/>
                              <a:cs typeface="Times New Roman" panose="02020603050405020304" pitchFamily="18" charset="0"/>
                            </a:rPr>
                            <a:t>25.97%</a:t>
                          </a:r>
                        </a:p>
                      </a:txBody>
                      <a:tcPr/>
                    </a:tc>
                    <a:extLst>
                      <a:ext uri="{0D108BD9-81ED-4DB2-BD59-A6C34878D82A}">
                        <a16:rowId xmlns:a16="http://schemas.microsoft.com/office/drawing/2014/main" xmlns:a14="http://schemas.microsoft.com/office/drawing/2010/main" xmlns="" val="2521453281"/>
                      </a:ext>
                    </a:extLst>
                  </a:tr>
                </a:tbl>
              </a:graphicData>
            </a:graphic>
          </p:graphicFrame>
        </mc:Fallback>
      </mc:AlternateContent>
      <p:sp>
        <p:nvSpPr>
          <p:cNvPr id="3" name="TextBox 2"/>
          <p:cNvSpPr txBox="1"/>
          <p:nvPr/>
        </p:nvSpPr>
        <p:spPr>
          <a:xfrm>
            <a:off x="838199" y="5909094"/>
            <a:ext cx="10807461" cy="646331"/>
          </a:xfrm>
          <a:prstGeom prst="rect">
            <a:avLst/>
          </a:prstGeom>
          <a:noFill/>
          <a:ln>
            <a:solidFill>
              <a:schemeClr val="bg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The operating frequency is found to be 16 Hz which is very much smaller than the modified frequency which has a frequency of 1296 Hz</a:t>
            </a:r>
          </a:p>
        </p:txBody>
      </p:sp>
      <p:sp>
        <p:nvSpPr>
          <p:cNvPr id="6" name="Footer Placeholder 5">
            <a:extLst>
              <a:ext uri="{FF2B5EF4-FFF2-40B4-BE49-F238E27FC236}">
                <a16:creationId xmlns:a16="http://schemas.microsoft.com/office/drawing/2014/main" id="{3474E117-E106-4101-81DD-7E28E9383479}"/>
              </a:ext>
            </a:extLst>
          </p:cNvPr>
          <p:cNvSpPr>
            <a:spLocks noGrp="1"/>
          </p:cNvSpPr>
          <p:nvPr>
            <p:ph type="ftr" sz="quarter" idx="11"/>
          </p:nvPr>
        </p:nvSpPr>
        <p:spPr/>
        <p:txBody>
          <a:bodyPr/>
          <a:lstStyle/>
          <a:p>
            <a:r>
              <a:rPr lang="en-IN" dirty="0"/>
              <a:t>23</a:t>
            </a:r>
          </a:p>
        </p:txBody>
      </p:sp>
    </p:spTree>
    <p:extLst>
      <p:ext uri="{BB962C8B-B14F-4D97-AF65-F5344CB8AC3E}">
        <p14:creationId xmlns:p14="http://schemas.microsoft.com/office/powerpoint/2010/main" val="4260509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8452-6FCD-9A4B-A98A-AFDE94449CD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COST ANALYSIS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DF1C71-016B-1B4B-AC36-FC4A68C9B868}"/>
              </a:ext>
            </a:extLst>
          </p:cNvPr>
          <p:cNvSpPr>
            <a:spLocks noGrp="1"/>
          </p:cNvSpPr>
          <p:nvPr>
            <p:ph idx="1"/>
          </p:nvPr>
        </p:nvSpPr>
        <p:spPr>
          <a:xfrm>
            <a:off x="838200" y="1003177"/>
            <a:ext cx="10515600" cy="5388998"/>
          </a:xfrm>
        </p:spPr>
        <p:txBody>
          <a:bodyPr>
            <a:normAutofit fontScale="62500" lnSpcReduction="20000"/>
          </a:bodyPr>
          <a:lstStyle/>
          <a:p>
            <a:pPr marL="0" indent="0" algn="just">
              <a:lnSpc>
                <a:spcPct val="170000"/>
              </a:lnSpc>
              <a:buNone/>
            </a:pPr>
            <a:r>
              <a:rPr lang="en-IN" dirty="0"/>
              <a:t>
	</a:t>
            </a:r>
            <a:r>
              <a:rPr lang="en-IN" sz="3200" dirty="0">
                <a:latin typeface="Times New Roman" panose="02020603050405020304" pitchFamily="18" charset="0"/>
                <a:cs typeface="Times New Roman" panose="02020603050405020304" pitchFamily="18" charset="0"/>
              </a:rPr>
              <a:t>Existing shaft and modified shaft manufacturing cost expected to be remains same or with marginal difference is obtained from NLCIL executives.
            		THE BEARING COST FOR 23140 CCK/W33 = 38940 Rs
           		THE BEARING COST FOR 23144 CCK/W33 = 52815.17 Rs
	The new Plummer block cost is same as the previous Plummer  block (data given by department).
	Output coupling manufacturing cost may remain the same/or with marginal increase by considering the increase in bearing and Plummer block purchase value the cost involved is RS 13875.17/-</a:t>
            </a:r>
            <a:endParaRPr lang="en-US"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050A8BB-67F6-432E-AD5F-9810A01522C1}"/>
              </a:ext>
            </a:extLst>
          </p:cNvPr>
          <p:cNvSpPr>
            <a:spLocks noGrp="1"/>
          </p:cNvSpPr>
          <p:nvPr>
            <p:ph type="ftr" sz="quarter" idx="11"/>
          </p:nvPr>
        </p:nvSpPr>
        <p:spPr/>
        <p:txBody>
          <a:bodyPr/>
          <a:lstStyle/>
          <a:p>
            <a:r>
              <a:rPr lang="en-IN" dirty="0"/>
              <a:t>24</a:t>
            </a:r>
          </a:p>
        </p:txBody>
      </p:sp>
    </p:spTree>
    <p:extLst>
      <p:ext uri="{BB962C8B-B14F-4D97-AF65-F5344CB8AC3E}">
        <p14:creationId xmlns:p14="http://schemas.microsoft.com/office/powerpoint/2010/main" val="1684625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5B28-FF1C-B9EC-7A74-D6838BB2087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B608BC-5123-4A5B-4DD6-C4771B732CEB}"/>
              </a:ext>
            </a:extLst>
          </p:cNvPr>
          <p:cNvSpPr>
            <a:spLocks noGrp="1"/>
          </p:cNvSpPr>
          <p:nvPr>
            <p:ph idx="1"/>
          </p:nvPr>
        </p:nvSpPr>
        <p:spPr>
          <a:xfrm>
            <a:off x="654627" y="1399309"/>
            <a:ext cx="10882745" cy="5458691"/>
          </a:xfrm>
        </p:spPr>
        <p:txBody>
          <a:bodyPr>
            <a:normAutofit/>
          </a:bodyPr>
          <a:lstStyle/>
          <a:p>
            <a:pPr marR="64135" lvl="0" algn="just">
              <a:lnSpc>
                <a:spcPct val="145000"/>
              </a:lnSpc>
              <a:spcAft>
                <a:spcPts val="0"/>
              </a:spcAft>
              <a:buSzPts val="1400"/>
              <a:buFont typeface="Wingdings" panose="05000000000000000000" pitchFamily="2" charset="2"/>
              <a:buChar char="Ø"/>
              <a:tabLst>
                <a:tab pos="34353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 shaft cut was a major cause for the failure 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belt drum assembly. The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diameter</a:t>
            </a:r>
            <a:r>
              <a:rPr lang="en-US" sz="2000" spc="-5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6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shaft</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both</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ends </a:t>
            </a:r>
            <a:r>
              <a:rPr lang="en-US" sz="2000" spc="-3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has been increased from 180mm to 200mm.</a:t>
            </a:r>
          </a:p>
          <a:p>
            <a:pPr marR="64135" lvl="0" algn="just">
              <a:lnSpc>
                <a:spcPct val="145000"/>
              </a:lnSpc>
              <a:spcAft>
                <a:spcPts val="0"/>
              </a:spcAft>
              <a:buSzPts val="1400"/>
              <a:buFont typeface="Wingdings" panose="05000000000000000000" pitchFamily="2" charset="2"/>
              <a:buChar char="Ø"/>
              <a:tabLst>
                <a:tab pos="34353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 From the FEA analysis, it is found that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internal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stress</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 the</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suggested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model 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25%</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less</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than</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existing</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model.</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R="63500" lvl="0" algn="just">
              <a:lnSpc>
                <a:spcPct val="142000"/>
              </a:lnSpc>
              <a:spcBef>
                <a:spcPts val="40"/>
              </a:spcBef>
              <a:spcAft>
                <a:spcPts val="0"/>
              </a:spcAft>
              <a:buSzPts val="1800"/>
              <a:buFont typeface="Wingdings" panose="05000000000000000000" pitchFamily="2" charset="2"/>
              <a:buChar char="Ø"/>
              <a:tabLst>
                <a:tab pos="343535" algn="l"/>
              </a:tabLst>
            </a:pPr>
            <a:r>
              <a:rPr lang="en-US" sz="2000" dirty="0">
                <a:effectLst/>
                <a:latin typeface="Times New Roman" panose="02020603050405020304" pitchFamily="18" charset="0"/>
                <a:ea typeface="Times New Roman" panose="02020603050405020304" pitchFamily="18" charset="0"/>
              </a:rPr>
              <a:t>The failure of the slewing gearbox was oil leakage due 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shearing of the bolts. To overcome this problem, the</a:t>
            </a:r>
            <a:r>
              <a:rPr lang="en-US" sz="2000" dirty="0">
                <a:latin typeface="Times New Roman" panose="02020603050405020304" pitchFamily="18" charset="0"/>
                <a:ea typeface="Times New Roman" panose="02020603050405020304" pitchFamily="18" charset="0"/>
              </a:rPr>
              <a:t> t</a:t>
            </a:r>
            <a:r>
              <a:rPr lang="en-US" sz="2000" dirty="0">
                <a:effectLst/>
                <a:latin typeface="Times New Roman" panose="02020603050405020304" pitchFamily="18" charset="0"/>
                <a:ea typeface="Times New Roman" panose="02020603050405020304" pitchFamily="18" charset="0"/>
              </a:rPr>
              <a:t>orque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arresting/transmitting</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ring</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plates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introduced.</a:t>
            </a:r>
          </a:p>
          <a:p>
            <a:pPr marR="63500" lvl="0" algn="just">
              <a:lnSpc>
                <a:spcPct val="142000"/>
              </a:lnSpc>
              <a:spcBef>
                <a:spcPts val="40"/>
              </a:spcBef>
              <a:spcAft>
                <a:spcPts val="0"/>
              </a:spcAft>
              <a:buSzPts val="1800"/>
              <a:buFont typeface="Wingdings" panose="05000000000000000000" pitchFamily="2" charset="2"/>
              <a:buChar char="Ø"/>
              <a:tabLst>
                <a:tab pos="343535" algn="l"/>
              </a:tabLst>
            </a:pP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joint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between ring plates for the diameter of 900mm and its preceding joint had to be drilled for</a:t>
            </a:r>
            <a:r>
              <a:rPr lang="en-US" sz="2000" spc="5" dirty="0">
                <a:effectLst/>
                <a:latin typeface="Times New Roman" panose="02020603050405020304" pitchFamily="18" charset="0"/>
                <a:ea typeface="Times New Roman" panose="02020603050405020304" pitchFamily="18" charset="0"/>
              </a:rPr>
              <a:t> </a:t>
            </a:r>
            <a:r>
              <a:rPr lang="en-US" sz="2000" spc="5" dirty="0">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dditional fixing bolts M20 and Additional dowel</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pins diameter 20mm.</a:t>
            </a:r>
          </a:p>
          <a:p>
            <a:pPr marR="63500" lvl="0" algn="just">
              <a:lnSpc>
                <a:spcPct val="142000"/>
              </a:lnSpc>
              <a:spcBef>
                <a:spcPts val="40"/>
              </a:spcBef>
              <a:spcAft>
                <a:spcPts val="0"/>
              </a:spcAft>
              <a:buSzPts val="1800"/>
              <a:buFont typeface="Wingdings" panose="05000000000000000000" pitchFamily="2" charset="2"/>
              <a:buChar char="Ø"/>
              <a:tabLst>
                <a:tab pos="343535" algn="l"/>
              </a:tabLst>
            </a:pPr>
            <a:r>
              <a:rPr lang="en-US" sz="2000" dirty="0">
                <a:effectLst/>
                <a:latin typeface="Times New Roman" panose="02020603050405020304" pitchFamily="18" charset="0"/>
                <a:ea typeface="Times New Roman" panose="02020603050405020304" pitchFamily="18" charset="0"/>
              </a:rPr>
              <a:t> From that,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loosening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bolts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shear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arrested.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Hence,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there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leakage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oil</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 </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slewing</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gearbox</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spreader.</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33B233B7-AEFC-4020-AC31-7E64D08E2A82}"/>
              </a:ext>
            </a:extLst>
          </p:cNvPr>
          <p:cNvSpPr>
            <a:spLocks noGrp="1"/>
          </p:cNvSpPr>
          <p:nvPr>
            <p:ph type="ftr" sz="quarter" idx="11"/>
          </p:nvPr>
        </p:nvSpPr>
        <p:spPr/>
        <p:txBody>
          <a:bodyPr/>
          <a:lstStyle/>
          <a:p>
            <a:r>
              <a:rPr lang="en-IN" dirty="0"/>
              <a:t>25</a:t>
            </a:r>
          </a:p>
        </p:txBody>
      </p:sp>
    </p:spTree>
    <p:extLst>
      <p:ext uri="{BB962C8B-B14F-4D97-AF65-F5344CB8AC3E}">
        <p14:creationId xmlns:p14="http://schemas.microsoft.com/office/powerpoint/2010/main" val="3271164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3A76-93A5-644C-E838-570874C7E17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D03A6F-FA44-1307-8342-0688CC114824}"/>
              </a:ext>
            </a:extLst>
          </p:cNvPr>
          <p:cNvSpPr>
            <a:spLocks noGrp="1"/>
          </p:cNvSpPr>
          <p:nvPr>
            <p:ph idx="1"/>
          </p:nvPr>
        </p:nvSpPr>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1. Lough, K. G., Stone, R. and </a:t>
            </a:r>
            <a:r>
              <a:rPr lang="en-IN" sz="2000" dirty="0" err="1">
                <a:latin typeface="Times New Roman" panose="02020603050405020304" pitchFamily="18" charset="0"/>
                <a:cs typeface="Times New Roman" panose="02020603050405020304" pitchFamily="18" charset="0"/>
              </a:rPr>
              <a:t>Tumer</a:t>
            </a:r>
            <a:r>
              <a:rPr lang="en-IN" sz="2000" dirty="0">
                <a:latin typeface="Times New Roman" panose="02020603050405020304" pitchFamily="18" charset="0"/>
                <a:cs typeface="Times New Roman" panose="02020603050405020304" pitchFamily="18" charset="0"/>
              </a:rPr>
              <a:t>, I. Y. (2009), “The risk in early design method”, Journal of Engineering </a:t>
            </a:r>
            <a:r>
              <a:rPr lang="en-IN" sz="2000" dirty="0" err="1">
                <a:latin typeface="Times New Roman" panose="02020603050405020304" pitchFamily="18" charset="0"/>
                <a:cs typeface="Times New Roman" panose="02020603050405020304" pitchFamily="18" charset="0"/>
              </a:rPr>
              <a:t>Design,Volume</a:t>
            </a:r>
            <a:r>
              <a:rPr lang="en-IN" sz="2000" dirty="0">
                <a:latin typeface="Times New Roman" panose="02020603050405020304" pitchFamily="18" charset="0"/>
                <a:cs typeface="Times New Roman" panose="02020603050405020304" pitchFamily="18" charset="0"/>
              </a:rPr>
              <a:t> 20, Issue 2,pp. 155 – 173. </a:t>
            </a:r>
          </a:p>
          <a:p>
            <a:pPr marL="0" indent="0" algn="just">
              <a:buNone/>
            </a:pPr>
            <a:r>
              <a:rPr lang="en-IN" sz="2000" dirty="0">
                <a:latin typeface="Times New Roman" panose="02020603050405020304" pitchFamily="18" charset="0"/>
                <a:cs typeface="Times New Roman" panose="02020603050405020304" pitchFamily="18" charset="0"/>
              </a:rPr>
              <a:t>2. S. </a:t>
            </a:r>
            <a:r>
              <a:rPr lang="en-IN" sz="2000" dirty="0" err="1">
                <a:latin typeface="Times New Roman" panose="02020603050405020304" pitchFamily="18" charset="0"/>
                <a:cs typeface="Times New Roman" panose="02020603050405020304" pitchFamily="18" charset="0"/>
              </a:rPr>
              <a:t>Kahrobaee</a:t>
            </a:r>
            <a:r>
              <a:rPr lang="en-IN" sz="2000" dirty="0">
                <a:latin typeface="Times New Roman" panose="02020603050405020304" pitchFamily="18" charset="0"/>
                <a:cs typeface="Times New Roman" panose="02020603050405020304" pitchFamily="18" charset="0"/>
              </a:rPr>
              <a:t> (2011), “Risk-based Failure Mode and Effect Analysis for wind turbines (RB-FMEA)”IEEE Explore, pp. 1-7. </a:t>
            </a:r>
          </a:p>
          <a:p>
            <a:pPr marL="0" indent="0" algn="just">
              <a:buNone/>
            </a:pPr>
            <a:r>
              <a:rPr lang="en-IN" sz="2000" dirty="0">
                <a:latin typeface="Times New Roman" panose="02020603050405020304" pitchFamily="18" charset="0"/>
                <a:cs typeface="Times New Roman" panose="02020603050405020304" pitchFamily="18" charset="0"/>
              </a:rPr>
              <a:t>3. F. </a:t>
            </a:r>
            <a:r>
              <a:rPr lang="en-IN" sz="2000" dirty="0" err="1">
                <a:latin typeface="Times New Roman" panose="02020603050405020304" pitchFamily="18" charset="0"/>
                <a:cs typeface="Times New Roman" panose="02020603050405020304" pitchFamily="18" charset="0"/>
              </a:rPr>
              <a:t>Mozaffari</a:t>
            </a:r>
            <a:r>
              <a:rPr lang="en-IN" sz="2000" dirty="0">
                <a:latin typeface="Times New Roman" panose="02020603050405020304" pitchFamily="18" charset="0"/>
                <a:cs typeface="Times New Roman" panose="02020603050405020304" pitchFamily="18" charset="0"/>
              </a:rPr>
              <a:t> (2013), “Implementation of FMEA to improve the reliability of GEO satellite payload” IEEE Explore, pp. 1-6.</a:t>
            </a:r>
          </a:p>
          <a:p>
            <a:pPr marL="0" indent="0" algn="just">
              <a:buNone/>
            </a:pPr>
            <a:r>
              <a:rPr lang="en-IN" sz="2000" dirty="0">
                <a:latin typeface="Times New Roman" panose="02020603050405020304" pitchFamily="18" charset="0"/>
                <a:cs typeface="Times New Roman" panose="02020603050405020304" pitchFamily="18" charset="0"/>
              </a:rPr>
              <a:t> 4. M. </a:t>
            </a:r>
            <a:r>
              <a:rPr lang="en-IN" sz="2000" dirty="0" err="1">
                <a:latin typeface="Times New Roman" panose="02020603050405020304" pitchFamily="18" charset="0"/>
                <a:cs typeface="Times New Roman" panose="02020603050405020304" pitchFamily="18" charset="0"/>
              </a:rPr>
              <a:t>Molhanec</a:t>
            </a:r>
            <a:r>
              <a:rPr lang="en-IN" sz="2000" dirty="0">
                <a:latin typeface="Times New Roman" panose="02020603050405020304" pitchFamily="18" charset="0"/>
                <a:cs typeface="Times New Roman" panose="02020603050405020304" pitchFamily="18" charset="0"/>
              </a:rPr>
              <a:t> (2012), “Model based FMEA - An efficient tool for quality management of the free lead soldering” IEEE Explore,pp.230-236. </a:t>
            </a:r>
          </a:p>
          <a:p>
            <a:pPr marL="0" indent="0" algn="just">
              <a:buNone/>
            </a:pPr>
            <a:r>
              <a:rPr lang="en-IN" sz="2000" dirty="0">
                <a:latin typeface="Times New Roman" panose="02020603050405020304" pitchFamily="18" charset="0"/>
                <a:cs typeface="Times New Roman" panose="02020603050405020304" pitchFamily="18" charset="0"/>
              </a:rPr>
              <a:t>5. http://www.Wikipedia.Com </a:t>
            </a:r>
          </a:p>
          <a:p>
            <a:pPr marL="0" indent="0" algn="just">
              <a:buNone/>
            </a:pPr>
            <a:r>
              <a:rPr lang="en-IN" sz="2000" dirty="0">
                <a:latin typeface="Times New Roman" panose="02020603050405020304" pitchFamily="18" charset="0"/>
                <a:cs typeface="Times New Roman" panose="02020603050405020304" pitchFamily="18" charset="0"/>
              </a:rPr>
              <a:t>6. Theory of Mechanics -R.S. KHURMI. </a:t>
            </a:r>
          </a:p>
          <a:p>
            <a:pPr marL="0" indent="0" algn="just">
              <a:buNone/>
            </a:pPr>
            <a:r>
              <a:rPr lang="en-IN" sz="2000" dirty="0">
                <a:latin typeface="Times New Roman" panose="02020603050405020304" pitchFamily="18" charset="0"/>
                <a:cs typeface="Times New Roman" panose="02020603050405020304" pitchFamily="18" charset="0"/>
              </a:rPr>
              <a:t>7. SMES Maintenance Manual. </a:t>
            </a:r>
          </a:p>
          <a:p>
            <a:pPr marL="0" indent="0" algn="just">
              <a:buNone/>
            </a:pPr>
            <a:r>
              <a:rPr lang="en-IN" sz="2000" dirty="0">
                <a:latin typeface="Times New Roman" panose="02020603050405020304" pitchFamily="18" charset="0"/>
                <a:cs typeface="Times New Roman" panose="02020603050405020304" pitchFamily="18" charset="0"/>
              </a:rPr>
              <a:t>8. SMES Operating Instruction Manual. </a:t>
            </a:r>
          </a:p>
          <a:p>
            <a:pPr marL="0" indent="0" algn="just">
              <a:buNone/>
            </a:pPr>
            <a:r>
              <a:rPr lang="en-IN" sz="2000" dirty="0">
                <a:latin typeface="Times New Roman" panose="02020603050405020304" pitchFamily="18" charset="0"/>
                <a:cs typeface="Times New Roman" panose="02020603050405020304" pitchFamily="18" charset="0"/>
              </a:rPr>
              <a:t>9. SKF bearing catalogue.</a:t>
            </a:r>
          </a:p>
        </p:txBody>
      </p:sp>
      <p:sp>
        <p:nvSpPr>
          <p:cNvPr id="4" name="Footer Placeholder 3">
            <a:extLst>
              <a:ext uri="{FF2B5EF4-FFF2-40B4-BE49-F238E27FC236}">
                <a16:creationId xmlns:a16="http://schemas.microsoft.com/office/drawing/2014/main" id="{6573174E-03C8-4C05-A65A-63339263FF5C}"/>
              </a:ext>
            </a:extLst>
          </p:cNvPr>
          <p:cNvSpPr>
            <a:spLocks noGrp="1"/>
          </p:cNvSpPr>
          <p:nvPr>
            <p:ph type="ftr" sz="quarter" idx="11"/>
          </p:nvPr>
        </p:nvSpPr>
        <p:spPr/>
        <p:txBody>
          <a:bodyPr/>
          <a:lstStyle/>
          <a:p>
            <a:r>
              <a:rPr lang="en-IN" dirty="0"/>
              <a:t>26</a:t>
            </a:r>
          </a:p>
        </p:txBody>
      </p:sp>
    </p:spTree>
    <p:extLst>
      <p:ext uri="{BB962C8B-B14F-4D97-AF65-F5344CB8AC3E}">
        <p14:creationId xmlns:p14="http://schemas.microsoft.com/office/powerpoint/2010/main" val="2291116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F7EA-11A9-68C9-3613-B34E0EE05C4D}"/>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a:t>
            </a:r>
            <a:r>
              <a:rPr lang="en-US" b="1">
                <a:latin typeface="Times New Roman" panose="02020603050405020304" pitchFamily="18" charset="0"/>
                <a:cs typeface="Times New Roman" panose="02020603050405020304" pitchFamily="18" charset="0"/>
              </a:rPr>
              <a:t>YOU.s</a:t>
            </a:r>
            <a:endParaRPr lang="en-IN"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234A24F-3F22-422D-910C-FD667CA843A5}"/>
              </a:ext>
            </a:extLst>
          </p:cNvPr>
          <p:cNvSpPr>
            <a:spLocks noGrp="1"/>
          </p:cNvSpPr>
          <p:nvPr>
            <p:ph type="ftr" sz="quarter" idx="11"/>
          </p:nvPr>
        </p:nvSpPr>
        <p:spPr/>
        <p:txBody>
          <a:bodyPr/>
          <a:lstStyle/>
          <a:p>
            <a:r>
              <a:rPr lang="en-IN" dirty="0"/>
              <a:t>27</a:t>
            </a:r>
          </a:p>
        </p:txBody>
      </p:sp>
    </p:spTree>
    <p:extLst>
      <p:ext uri="{BB962C8B-B14F-4D97-AF65-F5344CB8AC3E}">
        <p14:creationId xmlns:p14="http://schemas.microsoft.com/office/powerpoint/2010/main" val="331256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83D-B553-ADFC-4972-13C2B113B96B}"/>
              </a:ext>
            </a:extLst>
          </p:cNvPr>
          <p:cNvSpPr>
            <a:spLocks noGrp="1"/>
          </p:cNvSpPr>
          <p:nvPr>
            <p:ph type="title"/>
          </p:nvPr>
        </p:nvSpPr>
        <p:spPr>
          <a:xfrm>
            <a:off x="838200" y="365126"/>
            <a:ext cx="10515600" cy="1273894"/>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D531B1-CACD-110F-8A0F-52FF044B3870}"/>
              </a:ext>
            </a:extLst>
          </p:cNvPr>
          <p:cNvSpPr>
            <a:spLocks noGrp="1"/>
          </p:cNvSpPr>
          <p:nvPr>
            <p:ph idx="1"/>
          </p:nvPr>
        </p:nvSpPr>
        <p:spPr>
          <a:xfrm>
            <a:off x="838200" y="1639020"/>
            <a:ext cx="10515600" cy="4968813"/>
          </a:xfrm>
        </p:spPr>
        <p:txBody>
          <a:bodyPr>
            <a:normAutofit/>
          </a:bodyPr>
          <a:lstStyle/>
          <a:p>
            <a:pPr algn="just">
              <a:lnSpc>
                <a:spcPct val="150000"/>
              </a:lnSpc>
              <a:spcBef>
                <a:spcPts val="5"/>
              </a:spcBef>
              <a:spcAft>
                <a:spcPts val="0"/>
              </a:spcAft>
              <a:buFont typeface="Wingdings" panose="05000000000000000000" pitchFamily="2" charset="2"/>
              <a:buChar char="§"/>
              <a:tabLst>
                <a:tab pos="218440" algn="l"/>
              </a:tabLst>
            </a:pPr>
            <a:r>
              <a:rPr lang="en-US" sz="2000" dirty="0">
                <a:latin typeface="Times New Roman" panose="02020603050405020304" pitchFamily="18" charset="0"/>
                <a:cs typeface="Times New Roman" panose="02020603050405020304" pitchFamily="18" charset="0"/>
              </a:rPr>
              <a:t>NLC India Ltd (NLCIL) formerly, </a:t>
            </a:r>
            <a:r>
              <a:rPr lang="en-US" sz="2000" dirty="0" err="1">
                <a:latin typeface="Times New Roman" panose="02020603050405020304" pitchFamily="18" charset="0"/>
                <a:cs typeface="Times New Roman" panose="02020603050405020304" pitchFamily="18" charset="0"/>
              </a:rPr>
              <a:t>Neyveli</a:t>
            </a:r>
            <a:r>
              <a:rPr lang="en-US" sz="2000" dirty="0">
                <a:latin typeface="Times New Roman" panose="02020603050405020304" pitchFamily="18" charset="0"/>
                <a:cs typeface="Times New Roman" panose="02020603050405020304" pitchFamily="18" charset="0"/>
              </a:rPr>
              <a:t> Lignite Corporation Limited, a </a:t>
            </a:r>
            <a:r>
              <a:rPr lang="en-US" sz="2000" dirty="0" err="1">
                <a:latin typeface="Times New Roman" panose="02020603050405020304" pitchFamily="18" charset="0"/>
                <a:cs typeface="Times New Roman" panose="02020603050405020304" pitchFamily="18" charset="0"/>
              </a:rPr>
              <a:t>Navaratna</a:t>
            </a:r>
            <a:r>
              <a:rPr lang="en-US" sz="2000" dirty="0">
                <a:latin typeface="Times New Roman" panose="02020603050405020304" pitchFamily="18" charset="0"/>
                <a:cs typeface="Times New Roman" panose="02020603050405020304" pitchFamily="18" charset="0"/>
              </a:rPr>
              <a:t> enterprise of Government of India (GOI). </a:t>
            </a:r>
          </a:p>
          <a:p>
            <a:pPr algn="just">
              <a:lnSpc>
                <a:spcPct val="150000"/>
              </a:lnSpc>
              <a:spcBef>
                <a:spcPts val="5"/>
              </a:spcBef>
              <a:spcAft>
                <a:spcPts val="0"/>
              </a:spcAft>
              <a:buFont typeface="Wingdings" panose="05000000000000000000" pitchFamily="2" charset="2"/>
              <a:buChar char="§"/>
              <a:tabLst>
                <a:tab pos="218440" algn="l"/>
              </a:tabLst>
            </a:pPr>
            <a:r>
              <a:rPr lang="en-US" sz="2000" dirty="0">
                <a:latin typeface="Times New Roman" panose="02020603050405020304" pitchFamily="18" charset="0"/>
                <a:cs typeface="Times New Roman" panose="02020603050405020304" pitchFamily="18" charset="0"/>
              </a:rPr>
              <a:t>It is a public-sector enterprise engaged in mining of lignite and generation of power through lignite based thermal power plants. </a:t>
            </a:r>
          </a:p>
          <a:p>
            <a:pPr algn="just">
              <a:lnSpc>
                <a:spcPct val="150000"/>
              </a:lnSpc>
              <a:spcBef>
                <a:spcPts val="5"/>
              </a:spcBef>
              <a:spcAft>
                <a:spcPts val="0"/>
              </a:spcAft>
              <a:buFont typeface="Wingdings" panose="05000000000000000000" pitchFamily="2" charset="2"/>
              <a:buChar char="§"/>
              <a:tabLst>
                <a:tab pos="218440" algn="l"/>
              </a:tabLst>
            </a:pPr>
            <a:r>
              <a:rPr lang="en-US" sz="2000" dirty="0">
                <a:effectLst/>
                <a:latin typeface="Times New Roman" panose="02020603050405020304" pitchFamily="18" charset="0"/>
                <a:ea typeface="Times New Roman" panose="02020603050405020304" pitchFamily="18" charset="0"/>
              </a:rPr>
              <a:t>The </a:t>
            </a:r>
            <a:r>
              <a:rPr lang="en-US" sz="2000" dirty="0" err="1">
                <a:effectLst/>
                <a:latin typeface="Times New Roman" panose="02020603050405020304" pitchFamily="18" charset="0"/>
                <a:ea typeface="Times New Roman" panose="02020603050405020304" pitchFamily="18" charset="0"/>
              </a:rPr>
              <a:t>Neyveli</a:t>
            </a:r>
            <a:r>
              <a:rPr lang="en-US" sz="2000" dirty="0">
                <a:effectLst/>
                <a:latin typeface="Times New Roman" panose="02020603050405020304" pitchFamily="18" charset="0"/>
                <a:ea typeface="Times New Roman" panose="02020603050405020304" pitchFamily="18" charset="0"/>
              </a:rPr>
              <a:t> Mine IA lignite mine is an opencast mine, operated by </a:t>
            </a:r>
            <a:r>
              <a:rPr lang="en-US" sz="2000" dirty="0" err="1">
                <a:effectLst/>
                <a:latin typeface="Times New Roman" panose="02020603050405020304" pitchFamily="18" charset="0"/>
                <a:ea typeface="Times New Roman" panose="02020603050405020304" pitchFamily="18" charset="0"/>
              </a:rPr>
              <a:t>Neyveli</a:t>
            </a:r>
            <a:r>
              <a:rPr lang="en-US" sz="2000" dirty="0">
                <a:effectLst/>
                <a:latin typeface="Times New Roman" panose="02020603050405020304" pitchFamily="18" charset="0"/>
                <a:ea typeface="Times New Roman" panose="02020603050405020304" pitchFamily="18" charset="0"/>
              </a:rPr>
              <a:t> Lignite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Corporation (NLC) India Limited, with a capacity of 3 million tons per year, and</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located near the town of </a:t>
            </a:r>
            <a:r>
              <a:rPr lang="en-US" sz="2000" spc="-5" dirty="0" err="1">
                <a:effectLst/>
                <a:latin typeface="Times New Roman" panose="02020603050405020304" pitchFamily="18" charset="0"/>
                <a:ea typeface="Times New Roman" panose="02020603050405020304" pitchFamily="18" charset="0"/>
              </a:rPr>
              <a:t>Neyveli</a:t>
            </a:r>
            <a:r>
              <a:rPr lang="en-US" sz="2000" spc="-5" dirty="0">
                <a:effectLst/>
                <a:latin typeface="Times New Roman" panose="02020603050405020304" pitchFamily="18" charset="0"/>
                <a:ea typeface="Times New Roman" panose="02020603050405020304" pitchFamily="18" charset="0"/>
              </a:rPr>
              <a:t> in </a:t>
            </a:r>
            <a:r>
              <a:rPr lang="en-US" sz="2000" dirty="0" err="1">
                <a:effectLst/>
                <a:latin typeface="Times New Roman" panose="02020603050405020304" pitchFamily="18" charset="0"/>
                <a:ea typeface="Times New Roman" panose="02020603050405020304" pitchFamily="18" charset="0"/>
              </a:rPr>
              <a:t>Cuddalore</a:t>
            </a:r>
            <a:r>
              <a:rPr lang="en-US" sz="2000" dirty="0">
                <a:effectLst/>
                <a:latin typeface="Times New Roman" panose="02020603050405020304" pitchFamily="18" charset="0"/>
                <a:ea typeface="Times New Roman" panose="02020603050405020304" pitchFamily="18" charset="0"/>
              </a:rPr>
              <a:t> district in Tamil Nadu, India. </a:t>
            </a:r>
          </a:p>
          <a:p>
            <a:pPr algn="just">
              <a:lnSpc>
                <a:spcPct val="150000"/>
              </a:lnSpc>
              <a:spcBef>
                <a:spcPts val="5"/>
              </a:spcBef>
              <a:spcAft>
                <a:spcPts val="0"/>
              </a:spcAft>
              <a:buFont typeface="Wingdings" panose="05000000000000000000" pitchFamily="2" charset="2"/>
              <a:buChar char="§"/>
              <a:tabLst>
                <a:tab pos="218440" algn="l"/>
              </a:tabLst>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mine IA has proposed expansion to 4 million tons per annum.</a:t>
            </a:r>
          </a:p>
          <a:p>
            <a:pPr algn="just">
              <a:lnSpc>
                <a:spcPct val="150000"/>
              </a:lnSpc>
              <a:spcBef>
                <a:spcPts val="5"/>
              </a:spcBef>
              <a:spcAft>
                <a:spcPts val="0"/>
              </a:spcAft>
              <a:buFont typeface="Wingdings" panose="05000000000000000000" pitchFamily="2" charset="2"/>
              <a:buChar char="§"/>
              <a:tabLst>
                <a:tab pos="218440" algn="l"/>
              </a:tabLst>
            </a:pPr>
            <a:r>
              <a:rPr lang="en-US" sz="2000" dirty="0">
                <a:effectLst/>
                <a:latin typeface="Times New Roman" panose="02020603050405020304" pitchFamily="18" charset="0"/>
                <a:ea typeface="Times New Roman" panose="02020603050405020304" pitchFamily="18" charset="0"/>
              </a:rPr>
              <a:t> The mine supplies the</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600-megawatt (MW) </a:t>
            </a:r>
            <a:r>
              <a:rPr lang="en-US" sz="2000" dirty="0" err="1">
                <a:effectLst/>
                <a:latin typeface="Times New Roman" panose="02020603050405020304" pitchFamily="18" charset="0"/>
                <a:ea typeface="Times New Roman" panose="02020603050405020304" pitchFamily="18" charset="0"/>
              </a:rPr>
              <a:t>Neyveli</a:t>
            </a:r>
            <a:r>
              <a:rPr lang="en-US" sz="2000" dirty="0">
                <a:effectLst/>
                <a:latin typeface="Times New Roman" panose="02020603050405020304" pitchFamily="18" charset="0"/>
                <a:ea typeface="Times New Roman" panose="02020603050405020304" pitchFamily="18" charset="0"/>
              </a:rPr>
              <a:t> Thermal Power Station and the 420MW Thermal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Power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Expansion.</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CD8EFAE-C2B0-41DD-BD7C-F78059F485C0}"/>
              </a:ext>
            </a:extLst>
          </p:cNvPr>
          <p:cNvSpPr>
            <a:spLocks noGrp="1"/>
          </p:cNvSpPr>
          <p:nvPr>
            <p:ph type="ftr" sz="quarter" idx="11"/>
          </p:nvPr>
        </p:nvSpPr>
        <p:spPr/>
        <p:txBody>
          <a:bodyPr/>
          <a:lstStyle/>
          <a:p>
            <a:r>
              <a:rPr lang="en-IN" dirty="0"/>
              <a:t>3</a:t>
            </a:r>
          </a:p>
        </p:txBody>
      </p:sp>
    </p:spTree>
    <p:extLst>
      <p:ext uri="{BB962C8B-B14F-4D97-AF65-F5344CB8AC3E}">
        <p14:creationId xmlns:p14="http://schemas.microsoft.com/office/powerpoint/2010/main" val="424786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17DD-93B0-45E7-BE7E-C51BAEE349E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SME - SPREADER</a:t>
            </a:r>
          </a:p>
        </p:txBody>
      </p:sp>
      <p:sp>
        <p:nvSpPr>
          <p:cNvPr id="3" name="Content Placeholder 2">
            <a:extLst>
              <a:ext uri="{FF2B5EF4-FFF2-40B4-BE49-F238E27FC236}">
                <a16:creationId xmlns:a16="http://schemas.microsoft.com/office/drawing/2014/main" id="{03921FDA-DBD5-4C34-B03D-CB0A6F15D27B}"/>
              </a:ext>
            </a:extLst>
          </p:cNvPr>
          <p:cNvSpPr>
            <a:spLocks noGrp="1"/>
          </p:cNvSpPr>
          <p:nvPr>
            <p:ph idx="1"/>
          </p:nvPr>
        </p:nvSpPr>
        <p:spPr>
          <a:xfrm>
            <a:off x="838200" y="1690688"/>
            <a:ext cx="10515600" cy="4736745"/>
          </a:xfrm>
        </p:spPr>
        <p:txBody>
          <a:bodyPr>
            <a:normAutofit/>
          </a:bodyPr>
          <a:lstStyle/>
          <a:p>
            <a:pPr marR="340360" lvl="0" algn="just">
              <a:lnSpc>
                <a:spcPct val="127000"/>
              </a:lnSpc>
              <a:spcBef>
                <a:spcPts val="505"/>
              </a:spcBef>
              <a:spcAft>
                <a:spcPts val="0"/>
              </a:spcAft>
              <a:buSzPts val="1400"/>
              <a:buFont typeface="Wingdings" panose="05000000000000000000" pitchFamily="2" charset="2"/>
              <a:buChar char="§"/>
              <a:tabLst>
                <a:tab pos="45910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Spreaders (specialized mining equipment) used in surface mining and mechanical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engineering/civil</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engineering.</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R="332105" lvl="0" algn="just">
              <a:lnSpc>
                <a:spcPct val="135000"/>
              </a:lnSpc>
              <a:spcBef>
                <a:spcPts val="340"/>
              </a:spcBef>
              <a:spcAft>
                <a:spcPts val="0"/>
              </a:spcAft>
              <a:buSzPts val="1400"/>
              <a:buFont typeface="Wingdings" panose="05000000000000000000" pitchFamily="2" charset="2"/>
              <a:buChar char="§"/>
              <a:tabLst>
                <a:tab pos="45910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primary</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function</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spreader</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act</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continuous</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spreading machine</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3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large-scale open pit mining operations.</a:t>
            </a:r>
          </a:p>
          <a:p>
            <a:pPr marR="332105" lvl="0" algn="just">
              <a:lnSpc>
                <a:spcPct val="135000"/>
              </a:lnSpc>
              <a:spcBef>
                <a:spcPts val="340"/>
              </a:spcBef>
              <a:spcAft>
                <a:spcPts val="0"/>
              </a:spcAft>
              <a:buSzPts val="1400"/>
              <a:buFont typeface="Wingdings" panose="05000000000000000000" pitchFamily="2" charset="2"/>
              <a:buChar char="§"/>
              <a:tabLst>
                <a:tab pos="45910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 Bucket-wheel excavators, BWEs, are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used</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for</a:t>
            </a:r>
            <a:r>
              <a:rPr lang="en-US" sz="2000" spc="-8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continuous</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overburden</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removal in</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surface</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mining</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applications.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R="330835" lvl="0" algn="just">
              <a:lnSpc>
                <a:spcPct val="140000"/>
              </a:lnSpc>
              <a:spcBef>
                <a:spcPts val="225"/>
              </a:spcBef>
              <a:spcAft>
                <a:spcPts val="0"/>
              </a:spcAft>
              <a:buSzPts val="1400"/>
              <a:buFont typeface="Wingdings" panose="05000000000000000000" pitchFamily="2" charset="2"/>
              <a:buChar char="§"/>
              <a:tabLst>
                <a:tab pos="457835" algn="l"/>
                <a:tab pos="45910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 overburden is then delivered to 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discharge</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boom,</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which</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transfers</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cut</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earth</a:t>
            </a:r>
            <a:r>
              <a:rPr lang="en-US" sz="2000" spc="-5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another</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machine</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for</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transfer</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it</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 central collection area where the material will be sorted. Then the remains 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 overburden will be transported to the spreader which then scatters 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overburden at the dumping ground. </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
        <p:nvSpPr>
          <p:cNvPr id="4" name="Footer Placeholder 3">
            <a:extLst>
              <a:ext uri="{FF2B5EF4-FFF2-40B4-BE49-F238E27FC236}">
                <a16:creationId xmlns:a16="http://schemas.microsoft.com/office/drawing/2014/main" id="{96C3027C-4CAA-44CB-ACAA-FDD7BC088786}"/>
              </a:ext>
            </a:extLst>
          </p:cNvPr>
          <p:cNvSpPr>
            <a:spLocks noGrp="1"/>
          </p:cNvSpPr>
          <p:nvPr>
            <p:ph type="ftr" sz="quarter" idx="11"/>
          </p:nvPr>
        </p:nvSpPr>
        <p:spPr/>
        <p:txBody>
          <a:bodyPr/>
          <a:lstStyle/>
          <a:p>
            <a:r>
              <a:rPr lang="en-IN" dirty="0"/>
              <a:t>4</a:t>
            </a:r>
          </a:p>
        </p:txBody>
      </p:sp>
    </p:spTree>
    <p:extLst>
      <p:ext uri="{BB962C8B-B14F-4D97-AF65-F5344CB8AC3E}">
        <p14:creationId xmlns:p14="http://schemas.microsoft.com/office/powerpoint/2010/main" val="210968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A772-3F7A-4574-8281-670AA681D3D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VIEW OF SPREDER</a:t>
            </a:r>
          </a:p>
        </p:txBody>
      </p:sp>
      <p:pic>
        <p:nvPicPr>
          <p:cNvPr id="4" name="image6.jpeg">
            <a:extLst>
              <a:ext uri="{FF2B5EF4-FFF2-40B4-BE49-F238E27FC236}">
                <a16:creationId xmlns:a16="http://schemas.microsoft.com/office/drawing/2014/main" id="{30AAA302-5365-4408-9B76-6D6B9A82AC03}"/>
              </a:ext>
            </a:extLst>
          </p:cNvPr>
          <p:cNvPicPr>
            <a:picLocks noGrp="1"/>
          </p:cNvPicPr>
          <p:nvPr>
            <p:ph idx="1"/>
          </p:nvPr>
        </p:nvPicPr>
        <p:blipFill>
          <a:blip r:embed="rId2" cstate="print"/>
          <a:stretch>
            <a:fillRect/>
          </a:stretch>
        </p:blipFill>
        <p:spPr>
          <a:xfrm>
            <a:off x="1155576" y="1734444"/>
            <a:ext cx="9880847" cy="4758431"/>
          </a:xfrm>
          <a:prstGeom prst="rect">
            <a:avLst/>
          </a:prstGeom>
        </p:spPr>
      </p:pic>
      <p:sp>
        <p:nvSpPr>
          <p:cNvPr id="3" name="Footer Placeholder 2">
            <a:extLst>
              <a:ext uri="{FF2B5EF4-FFF2-40B4-BE49-F238E27FC236}">
                <a16:creationId xmlns:a16="http://schemas.microsoft.com/office/drawing/2014/main" id="{790224CD-79F7-4C6A-A4A8-CBD119234FA8}"/>
              </a:ext>
            </a:extLst>
          </p:cNvPr>
          <p:cNvSpPr>
            <a:spLocks noGrp="1"/>
          </p:cNvSpPr>
          <p:nvPr>
            <p:ph type="ftr" sz="quarter" idx="11"/>
          </p:nvPr>
        </p:nvSpPr>
        <p:spPr/>
        <p:txBody>
          <a:bodyPr/>
          <a:lstStyle/>
          <a:p>
            <a:r>
              <a:rPr lang="en-IN" dirty="0"/>
              <a:t>5</a:t>
            </a:r>
          </a:p>
        </p:txBody>
      </p:sp>
    </p:spTree>
    <p:extLst>
      <p:ext uri="{BB962C8B-B14F-4D97-AF65-F5344CB8AC3E}">
        <p14:creationId xmlns:p14="http://schemas.microsoft.com/office/powerpoint/2010/main" val="116977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350E-219C-C937-11FD-48A16658084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4AD9D4-C0D9-CBF7-CA1C-FA57BE3BEE2A}"/>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Our project mainly entangles two objectives. </a:t>
            </a:r>
          </a:p>
          <a:p>
            <a:pPr marL="0" indent="0">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perform a failure analysis in a particular shaft. This shaft is the main component, used for rotating the drum of conveyor belt in the spreader. It has been recorded that the shaft is failing for every 1-2 month. Varying impact load on belt is bringing failure to shaft.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prevent the failure of slewing gearbox due to loosening of bolts which results in oil leakage.</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AF3FED-C91F-41E3-918B-A073C66E3D58}"/>
              </a:ext>
            </a:extLst>
          </p:cNvPr>
          <p:cNvSpPr>
            <a:spLocks noGrp="1"/>
          </p:cNvSpPr>
          <p:nvPr>
            <p:ph type="ftr" sz="quarter" idx="11"/>
          </p:nvPr>
        </p:nvSpPr>
        <p:spPr/>
        <p:txBody>
          <a:bodyPr/>
          <a:lstStyle/>
          <a:p>
            <a:r>
              <a:rPr lang="en-IN" dirty="0"/>
              <a:t>6</a:t>
            </a:r>
          </a:p>
        </p:txBody>
      </p:sp>
    </p:spTree>
    <p:extLst>
      <p:ext uri="{BB962C8B-B14F-4D97-AF65-F5344CB8AC3E}">
        <p14:creationId xmlns:p14="http://schemas.microsoft.com/office/powerpoint/2010/main" val="418910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B57B-107F-8609-A3FF-AE21677FAE4A}"/>
              </a:ext>
            </a:extLst>
          </p:cNvPr>
          <p:cNvSpPr>
            <a:spLocks noGrp="1"/>
          </p:cNvSpPr>
          <p:nvPr>
            <p:ph type="title"/>
          </p:nvPr>
        </p:nvSpPr>
        <p:spPr>
          <a:xfrm>
            <a:off x="838200" y="37225"/>
            <a:ext cx="10515600" cy="1325563"/>
          </a:xfrm>
        </p:spPr>
        <p:txBody>
          <a:bodyPr/>
          <a:lstStyle/>
          <a:p>
            <a:pPr algn="ctr"/>
            <a:r>
              <a:rPr lang="en-IN" b="1" dirty="0">
                <a:latin typeface="Times New Roman" panose="02020603050405020304" pitchFamily="18" charset="0"/>
                <a:cs typeface="Times New Roman" panose="02020603050405020304" pitchFamily="18" charset="0"/>
              </a:rPr>
              <a:t>WORKING METHODOLOGY</a:t>
            </a:r>
          </a:p>
        </p:txBody>
      </p:sp>
      <p:sp>
        <p:nvSpPr>
          <p:cNvPr id="5" name="Rectangle 4">
            <a:extLst>
              <a:ext uri="{FF2B5EF4-FFF2-40B4-BE49-F238E27FC236}">
                <a16:creationId xmlns:a16="http://schemas.microsoft.com/office/drawing/2014/main" id="{C61524A0-C007-0CD1-09B0-268F12F1C85B}"/>
              </a:ext>
            </a:extLst>
          </p:cNvPr>
          <p:cNvSpPr/>
          <p:nvPr/>
        </p:nvSpPr>
        <p:spPr>
          <a:xfrm>
            <a:off x="1457567" y="1345956"/>
            <a:ext cx="3786809" cy="54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Study of assembly and parts </a:t>
            </a:r>
            <a:endParaRPr lang="en-IN" sz="2000" b="1" dirty="0">
              <a:latin typeface="Times New Roman" panose="02020603050405020304" pitchFamily="18" charset="0"/>
              <a:cs typeface="Times New Roman" panose="02020603050405020304" pitchFamily="18" charset="0"/>
            </a:endParaRPr>
          </a:p>
        </p:txBody>
      </p:sp>
      <p:sp>
        <p:nvSpPr>
          <p:cNvPr id="6" name="Arrow: Down 5">
            <a:extLst>
              <a:ext uri="{FF2B5EF4-FFF2-40B4-BE49-F238E27FC236}">
                <a16:creationId xmlns:a16="http://schemas.microsoft.com/office/drawing/2014/main" id="{3BB056A1-34D8-D4AD-5F5B-BDB11AA4FA8E}"/>
              </a:ext>
            </a:extLst>
          </p:cNvPr>
          <p:cNvSpPr/>
          <p:nvPr/>
        </p:nvSpPr>
        <p:spPr>
          <a:xfrm>
            <a:off x="3202884" y="1887357"/>
            <a:ext cx="212034" cy="3586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5E89E71-53B6-2FD7-828D-4F7D68782428}"/>
              </a:ext>
            </a:extLst>
          </p:cNvPr>
          <p:cNvSpPr/>
          <p:nvPr/>
        </p:nvSpPr>
        <p:spPr>
          <a:xfrm>
            <a:off x="1426934" y="2246050"/>
            <a:ext cx="3806007" cy="955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Working and function of belt drive drum assembly &amp; slewing gearbox</a:t>
            </a:r>
            <a:endParaRPr lang="en-IN" sz="2000" b="1" dirty="0">
              <a:latin typeface="Times New Roman" panose="02020603050405020304" pitchFamily="18" charset="0"/>
              <a:cs typeface="Times New Roman" panose="02020603050405020304" pitchFamily="18" charset="0"/>
            </a:endParaRPr>
          </a:p>
        </p:txBody>
      </p:sp>
      <p:sp>
        <p:nvSpPr>
          <p:cNvPr id="8" name="Arrow: Down 7">
            <a:extLst>
              <a:ext uri="{FF2B5EF4-FFF2-40B4-BE49-F238E27FC236}">
                <a16:creationId xmlns:a16="http://schemas.microsoft.com/office/drawing/2014/main" id="{39736514-CA77-1DF3-4FBE-59AA63B65F23}"/>
              </a:ext>
            </a:extLst>
          </p:cNvPr>
          <p:cNvSpPr/>
          <p:nvPr/>
        </p:nvSpPr>
        <p:spPr>
          <a:xfrm>
            <a:off x="3202882" y="3201201"/>
            <a:ext cx="212035" cy="3594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9FD0648-9FD0-3633-FCDA-5DC92C58F14C}"/>
              </a:ext>
            </a:extLst>
          </p:cNvPr>
          <p:cNvSpPr/>
          <p:nvPr/>
        </p:nvSpPr>
        <p:spPr>
          <a:xfrm>
            <a:off x="1444477" y="3574806"/>
            <a:ext cx="3786809" cy="54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Identified failure modes</a:t>
            </a:r>
          </a:p>
        </p:txBody>
      </p:sp>
      <p:sp>
        <p:nvSpPr>
          <p:cNvPr id="10" name="Rectangle 9">
            <a:extLst>
              <a:ext uri="{FF2B5EF4-FFF2-40B4-BE49-F238E27FC236}">
                <a16:creationId xmlns:a16="http://schemas.microsoft.com/office/drawing/2014/main" id="{015EAB80-7563-F588-5813-6B39879ACA4B}"/>
              </a:ext>
            </a:extLst>
          </p:cNvPr>
          <p:cNvSpPr/>
          <p:nvPr/>
        </p:nvSpPr>
        <p:spPr>
          <a:xfrm>
            <a:off x="1446727" y="4680923"/>
            <a:ext cx="3786809" cy="54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Observed effects of the failure mode</a:t>
            </a:r>
            <a:endParaRPr lang="en-IN" sz="2000" b="1" dirty="0">
              <a:latin typeface="Times New Roman" panose="02020603050405020304" pitchFamily="18" charset="0"/>
              <a:cs typeface="Times New Roman" panose="02020603050405020304" pitchFamily="18" charset="0"/>
            </a:endParaRPr>
          </a:p>
        </p:txBody>
      </p:sp>
      <p:sp>
        <p:nvSpPr>
          <p:cNvPr id="11" name="Arrow: Down 10">
            <a:extLst>
              <a:ext uri="{FF2B5EF4-FFF2-40B4-BE49-F238E27FC236}">
                <a16:creationId xmlns:a16="http://schemas.microsoft.com/office/drawing/2014/main" id="{63030E01-7569-B915-BFB5-A289BB862FD1}"/>
              </a:ext>
            </a:extLst>
          </p:cNvPr>
          <p:cNvSpPr/>
          <p:nvPr/>
        </p:nvSpPr>
        <p:spPr>
          <a:xfrm>
            <a:off x="3202877" y="4110666"/>
            <a:ext cx="212040" cy="5465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8B067E3-E0C8-1307-CF72-B1F983A2BBC4}"/>
              </a:ext>
            </a:extLst>
          </p:cNvPr>
          <p:cNvSpPr/>
          <p:nvPr/>
        </p:nvSpPr>
        <p:spPr>
          <a:xfrm>
            <a:off x="1444476" y="5749928"/>
            <a:ext cx="3786809" cy="54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Determine of severity of failure modes</a:t>
            </a:r>
            <a:endParaRPr lang="en-IN" sz="2000" b="1" dirty="0">
              <a:latin typeface="Times New Roman" panose="02020603050405020304" pitchFamily="18" charset="0"/>
              <a:cs typeface="Times New Roman" panose="02020603050405020304" pitchFamily="18" charset="0"/>
            </a:endParaRPr>
          </a:p>
        </p:txBody>
      </p:sp>
      <p:sp>
        <p:nvSpPr>
          <p:cNvPr id="13" name="Arrow: Down 12">
            <a:extLst>
              <a:ext uri="{FF2B5EF4-FFF2-40B4-BE49-F238E27FC236}">
                <a16:creationId xmlns:a16="http://schemas.microsoft.com/office/drawing/2014/main" id="{4891A3C2-EE6A-AD5A-1B89-17F4D571EEC2}"/>
              </a:ext>
            </a:extLst>
          </p:cNvPr>
          <p:cNvSpPr/>
          <p:nvPr/>
        </p:nvSpPr>
        <p:spPr>
          <a:xfrm>
            <a:off x="3202877" y="5226397"/>
            <a:ext cx="212040" cy="4950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F96A21E-620A-E956-40F2-85BE74786AF2}"/>
              </a:ext>
            </a:extLst>
          </p:cNvPr>
          <p:cNvSpPr/>
          <p:nvPr/>
        </p:nvSpPr>
        <p:spPr>
          <a:xfrm>
            <a:off x="6978257" y="5744672"/>
            <a:ext cx="3786809" cy="520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Identify the causes</a:t>
            </a:r>
          </a:p>
        </p:txBody>
      </p:sp>
      <p:sp>
        <p:nvSpPr>
          <p:cNvPr id="15" name="Arrow: Right 14">
            <a:extLst>
              <a:ext uri="{FF2B5EF4-FFF2-40B4-BE49-F238E27FC236}">
                <a16:creationId xmlns:a16="http://schemas.microsoft.com/office/drawing/2014/main" id="{483B44A1-B9EC-A063-2053-D4E9CC42B01B}"/>
              </a:ext>
            </a:extLst>
          </p:cNvPr>
          <p:cNvSpPr/>
          <p:nvPr/>
        </p:nvSpPr>
        <p:spPr>
          <a:xfrm>
            <a:off x="5232945" y="5894024"/>
            <a:ext cx="1726110" cy="2583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36B5849-D1A2-0F54-11EC-F57C3FEBAA27}"/>
              </a:ext>
            </a:extLst>
          </p:cNvPr>
          <p:cNvSpPr/>
          <p:nvPr/>
        </p:nvSpPr>
        <p:spPr>
          <a:xfrm>
            <a:off x="6978257" y="4680923"/>
            <a:ext cx="3786809" cy="5208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Occurrence and current control methods </a:t>
            </a:r>
            <a:endParaRPr lang="en-IN" sz="2000" b="1" dirty="0">
              <a:latin typeface="Times New Roman" panose="02020603050405020304" pitchFamily="18" charset="0"/>
              <a:cs typeface="Times New Roman" panose="02020603050405020304" pitchFamily="18" charset="0"/>
            </a:endParaRPr>
          </a:p>
        </p:txBody>
      </p:sp>
      <p:sp>
        <p:nvSpPr>
          <p:cNvPr id="17" name="Arrow: Down 16">
            <a:extLst>
              <a:ext uri="{FF2B5EF4-FFF2-40B4-BE49-F238E27FC236}">
                <a16:creationId xmlns:a16="http://schemas.microsoft.com/office/drawing/2014/main" id="{6EF75F50-C1CC-8786-91A5-89E94ADAF314}"/>
              </a:ext>
            </a:extLst>
          </p:cNvPr>
          <p:cNvSpPr/>
          <p:nvPr/>
        </p:nvSpPr>
        <p:spPr>
          <a:xfrm flipV="1">
            <a:off x="8740422" y="5223867"/>
            <a:ext cx="212040" cy="52080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F18DE36A-7FC2-DC8B-F2E4-03683C064C97}"/>
              </a:ext>
            </a:extLst>
          </p:cNvPr>
          <p:cNvSpPr/>
          <p:nvPr/>
        </p:nvSpPr>
        <p:spPr>
          <a:xfrm>
            <a:off x="6959052" y="3563938"/>
            <a:ext cx="3788471" cy="5270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Determination of RPN number</a:t>
            </a:r>
          </a:p>
        </p:txBody>
      </p:sp>
      <p:sp>
        <p:nvSpPr>
          <p:cNvPr id="19" name="Rectangle 18">
            <a:extLst>
              <a:ext uri="{FF2B5EF4-FFF2-40B4-BE49-F238E27FC236}">
                <a16:creationId xmlns:a16="http://schemas.microsoft.com/office/drawing/2014/main" id="{6E7E7267-C2BE-70E5-FD6C-AFE43672EE6D}"/>
              </a:ext>
            </a:extLst>
          </p:cNvPr>
          <p:cNvSpPr/>
          <p:nvPr/>
        </p:nvSpPr>
        <p:spPr>
          <a:xfrm>
            <a:off x="6978257" y="2466647"/>
            <a:ext cx="3786809" cy="5465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Determine action to reduce risk</a:t>
            </a:r>
            <a:endParaRPr lang="en-IN" sz="2000" b="1" dirty="0">
              <a:latin typeface="Times New Roman" panose="02020603050405020304" pitchFamily="18" charset="0"/>
              <a:cs typeface="Times New Roman" panose="02020603050405020304" pitchFamily="18" charset="0"/>
            </a:endParaRPr>
          </a:p>
        </p:txBody>
      </p:sp>
      <p:sp>
        <p:nvSpPr>
          <p:cNvPr id="20" name="Arrow: Down 19">
            <a:extLst>
              <a:ext uri="{FF2B5EF4-FFF2-40B4-BE49-F238E27FC236}">
                <a16:creationId xmlns:a16="http://schemas.microsoft.com/office/drawing/2014/main" id="{638C31B3-4029-ABC2-AAF4-08AF64030191}"/>
              </a:ext>
            </a:extLst>
          </p:cNvPr>
          <p:cNvSpPr/>
          <p:nvPr/>
        </p:nvSpPr>
        <p:spPr>
          <a:xfrm flipV="1">
            <a:off x="8747267" y="4083445"/>
            <a:ext cx="205195" cy="5974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F0F5B265-C8E4-1B14-1A36-88208EB5203B}"/>
              </a:ext>
            </a:extLst>
          </p:cNvPr>
          <p:cNvSpPr/>
          <p:nvPr/>
        </p:nvSpPr>
        <p:spPr>
          <a:xfrm flipV="1">
            <a:off x="8740427" y="3018451"/>
            <a:ext cx="212035" cy="5376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119C1D1D-D79A-44B9-860C-A639ECD74480}"/>
              </a:ext>
            </a:extLst>
          </p:cNvPr>
          <p:cNvSpPr>
            <a:spLocks noGrp="1"/>
          </p:cNvSpPr>
          <p:nvPr>
            <p:ph type="ftr" sz="quarter" idx="11"/>
          </p:nvPr>
        </p:nvSpPr>
        <p:spPr/>
        <p:txBody>
          <a:bodyPr/>
          <a:lstStyle/>
          <a:p>
            <a:r>
              <a:rPr lang="en-IN" dirty="0"/>
              <a:t>7</a:t>
            </a:r>
          </a:p>
        </p:txBody>
      </p:sp>
    </p:spTree>
    <p:extLst>
      <p:ext uri="{BB962C8B-B14F-4D97-AF65-F5344CB8AC3E}">
        <p14:creationId xmlns:p14="http://schemas.microsoft.com/office/powerpoint/2010/main" val="378013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8E47-3474-1FB3-F724-D0A405D5A2E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PARTS ANALYSED</a:t>
            </a:r>
            <a:endParaRPr lang="en-IN" dirty="0"/>
          </a:p>
        </p:txBody>
      </p:sp>
      <p:sp>
        <p:nvSpPr>
          <p:cNvPr id="3" name="Text Placeholder 2">
            <a:extLst>
              <a:ext uri="{FF2B5EF4-FFF2-40B4-BE49-F238E27FC236}">
                <a16:creationId xmlns:a16="http://schemas.microsoft.com/office/drawing/2014/main" id="{624E1DDE-1850-1E3D-4C5C-10427C930295}"/>
              </a:ext>
            </a:extLst>
          </p:cNvPr>
          <p:cNvSpPr>
            <a:spLocks noGrp="1"/>
          </p:cNvSpPr>
          <p:nvPr>
            <p:ph type="body" idx="1"/>
          </p:nvPr>
        </p:nvSpPr>
        <p:spPr>
          <a:xfrm>
            <a:off x="839789" y="1577009"/>
            <a:ext cx="3864734" cy="477078"/>
          </a:xfrm>
        </p:spPr>
        <p:txBody>
          <a:bodyPr/>
          <a:lstStyle/>
          <a:p>
            <a:pPr algn="ctr"/>
            <a:r>
              <a:rPr lang="en-US" sz="2400" b="1" dirty="0">
                <a:latin typeface="Times New Roman" pitchFamily="18" charset="0"/>
                <a:cs typeface="Times New Roman" pitchFamily="18" charset="0"/>
              </a:rPr>
              <a:t>SLEWING GEAR BOX</a:t>
            </a:r>
            <a:endParaRPr lang="en-IN" dirty="0"/>
          </a:p>
        </p:txBody>
      </p:sp>
      <p:pic>
        <p:nvPicPr>
          <p:cNvPr id="7" name="Content Placeholder 6">
            <a:extLst>
              <a:ext uri="{FF2B5EF4-FFF2-40B4-BE49-F238E27FC236}">
                <a16:creationId xmlns:a16="http://schemas.microsoft.com/office/drawing/2014/main" id="{B6F07C0E-BFF1-3796-6F65-20B8AA6BA61F}"/>
              </a:ext>
            </a:extLst>
          </p:cNvPr>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982385" y="2264604"/>
            <a:ext cx="3867911" cy="3684588"/>
          </a:xfrm>
          <a:prstGeom prst="rect">
            <a:avLst/>
          </a:prstGeom>
        </p:spPr>
      </p:pic>
      <p:sp>
        <p:nvSpPr>
          <p:cNvPr id="5" name="Text Placeholder 4">
            <a:extLst>
              <a:ext uri="{FF2B5EF4-FFF2-40B4-BE49-F238E27FC236}">
                <a16:creationId xmlns:a16="http://schemas.microsoft.com/office/drawing/2014/main" id="{23B16BFE-F51A-99A4-143C-9AA4AB583E24}"/>
              </a:ext>
            </a:extLst>
          </p:cNvPr>
          <p:cNvSpPr>
            <a:spLocks noGrp="1"/>
          </p:cNvSpPr>
          <p:nvPr>
            <p:ph type="body" sz="quarter" idx="3"/>
          </p:nvPr>
        </p:nvSpPr>
        <p:spPr>
          <a:xfrm>
            <a:off x="6172200" y="1690687"/>
            <a:ext cx="5183188" cy="814387"/>
          </a:xfrm>
        </p:spPr>
        <p:txBody>
          <a:bodyPr/>
          <a:lstStyle/>
          <a:p>
            <a:pPr algn="ctr"/>
            <a:r>
              <a:rPr lang="en-US" b="1" dirty="0">
                <a:latin typeface="Times New Roman" pitchFamily="18" charset="0"/>
                <a:cs typeface="Times New Roman" pitchFamily="18" charset="0"/>
              </a:rPr>
              <a:t>BELT DRIVE DRUM ASSEMBLY</a:t>
            </a:r>
            <a:endParaRPr lang="en-IN" b="1" dirty="0">
              <a:latin typeface="Times New Roman" pitchFamily="18" charset="0"/>
              <a:cs typeface="Times New Roman" pitchFamily="18" charset="0"/>
            </a:endParaRPr>
          </a:p>
          <a:p>
            <a:endParaRPr lang="en-IN" dirty="0"/>
          </a:p>
        </p:txBody>
      </p:sp>
      <p:pic>
        <p:nvPicPr>
          <p:cNvPr id="8" name="Content Placeholder 7">
            <a:extLst>
              <a:ext uri="{FF2B5EF4-FFF2-40B4-BE49-F238E27FC236}">
                <a16:creationId xmlns:a16="http://schemas.microsoft.com/office/drawing/2014/main" id="{D5A79572-8E22-7EFE-8E29-2AAB97AFBDF0}"/>
              </a:ext>
            </a:extLst>
          </p:cNvPr>
          <p:cNvPicPr>
            <a:picLocks noGrp="1" noChangeAspect="1"/>
          </p:cNvPicPr>
          <p:nvPr>
            <p:ph sz="quarter" idx="4"/>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745782" y="3160450"/>
            <a:ext cx="4036024" cy="2388094"/>
          </a:xfrm>
          <a:prstGeom prst="rect">
            <a:avLst/>
          </a:prstGeom>
        </p:spPr>
      </p:pic>
      <p:sp>
        <p:nvSpPr>
          <p:cNvPr id="4" name="Footer Placeholder 3">
            <a:extLst>
              <a:ext uri="{FF2B5EF4-FFF2-40B4-BE49-F238E27FC236}">
                <a16:creationId xmlns:a16="http://schemas.microsoft.com/office/drawing/2014/main" id="{C5802AED-901B-4C01-96DD-57F60D017D42}"/>
              </a:ext>
            </a:extLst>
          </p:cNvPr>
          <p:cNvSpPr>
            <a:spLocks noGrp="1"/>
          </p:cNvSpPr>
          <p:nvPr>
            <p:ph type="ftr" sz="quarter" idx="11"/>
          </p:nvPr>
        </p:nvSpPr>
        <p:spPr/>
        <p:txBody>
          <a:bodyPr/>
          <a:lstStyle/>
          <a:p>
            <a:r>
              <a:rPr lang="en-IN" dirty="0"/>
              <a:t>8</a:t>
            </a:r>
          </a:p>
        </p:txBody>
      </p:sp>
    </p:spTree>
    <p:extLst>
      <p:ext uri="{BB962C8B-B14F-4D97-AF65-F5344CB8AC3E}">
        <p14:creationId xmlns:p14="http://schemas.microsoft.com/office/powerpoint/2010/main" val="406917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AD5-51C0-106F-1A15-E47074AE6706}"/>
              </a:ext>
            </a:extLst>
          </p:cNvPr>
          <p:cNvSpPr>
            <a:spLocks noGrp="1"/>
          </p:cNvSpPr>
          <p:nvPr>
            <p:ph type="title"/>
          </p:nvPr>
        </p:nvSpPr>
        <p:spPr/>
        <p:txBody>
          <a:bodyPr/>
          <a:lstStyle/>
          <a:p>
            <a:pPr algn="ctr"/>
            <a:r>
              <a:rPr lang="en-US" sz="4400" b="1" dirty="0">
                <a:latin typeface="Times New Roman" pitchFamily="18" charset="0"/>
                <a:cs typeface="Times New Roman" pitchFamily="18" charset="0"/>
              </a:rPr>
              <a:t>WORKING OF BELT DRIVE DRUM ASSEMBLY</a:t>
            </a:r>
            <a:endParaRPr lang="en-IN" dirty="0"/>
          </a:p>
        </p:txBody>
      </p:sp>
      <p:sp>
        <p:nvSpPr>
          <p:cNvPr id="3" name="Content Placeholder 2">
            <a:extLst>
              <a:ext uri="{FF2B5EF4-FFF2-40B4-BE49-F238E27FC236}">
                <a16:creationId xmlns:a16="http://schemas.microsoft.com/office/drawing/2014/main" id="{4DE4067A-2600-0E61-918E-9F28080362AE}"/>
              </a:ext>
            </a:extLst>
          </p:cNvPr>
          <p:cNvSpPr>
            <a:spLocks noGrp="1"/>
          </p:cNvSpPr>
          <p:nvPr>
            <p:ph idx="1"/>
          </p:nvPr>
        </p:nvSpPr>
        <p:spPr/>
        <p:txBody>
          <a:bodyPr lIns="90000">
            <a:normAutofit lnSpcReduction="10000"/>
          </a:bodyPr>
          <a:lstStyle/>
          <a:p>
            <a:pPr marL="566928" indent="-457200" algn="just">
              <a:buFont typeface="Wingdings" panose="05000000000000000000" pitchFamily="2" charset="2"/>
              <a:buChar char="§"/>
            </a:pPr>
            <a:r>
              <a:rPr lang="en-US" dirty="0">
                <a:latin typeface="Times New Roman" pitchFamily="18" charset="0"/>
                <a:cs typeface="Times New Roman" pitchFamily="18" charset="0"/>
              </a:rPr>
              <a:t>The belt drum assembly is used to move the conveyor belt in the spreader.</a:t>
            </a:r>
          </a:p>
          <a:p>
            <a:pPr marL="566928" indent="-457200" algn="just">
              <a:buFont typeface="Wingdings" panose="05000000000000000000" pitchFamily="2" charset="2"/>
              <a:buChar char="§"/>
            </a:pPr>
            <a:endParaRPr lang="en-US" dirty="0">
              <a:latin typeface="Times New Roman" pitchFamily="18" charset="0"/>
              <a:cs typeface="Times New Roman" pitchFamily="18" charset="0"/>
            </a:endParaRPr>
          </a:p>
          <a:p>
            <a:pPr marL="566928" indent="-457200" algn="just">
              <a:buFont typeface="Wingdings" panose="05000000000000000000" pitchFamily="2" charset="2"/>
              <a:buChar char="§"/>
            </a:pPr>
            <a:r>
              <a:rPr lang="en-US" dirty="0">
                <a:latin typeface="Times New Roman" pitchFamily="18" charset="0"/>
                <a:cs typeface="Times New Roman" pitchFamily="18" charset="0"/>
              </a:rPr>
              <a:t>There are two types of drum in spreader.          </a:t>
            </a:r>
          </a:p>
          <a:p>
            <a:pPr marL="109728" indent="0" algn="just">
              <a:buNone/>
            </a:pPr>
            <a:r>
              <a:rPr lang="en-US" dirty="0">
                <a:latin typeface="Times New Roman" pitchFamily="18" charset="0"/>
                <a:cs typeface="Times New Roman" pitchFamily="18" charset="0"/>
              </a:rPr>
              <a:t>	           A) Driver          </a:t>
            </a:r>
          </a:p>
          <a:p>
            <a:pPr marL="109728" indent="0" algn="just">
              <a:buNone/>
            </a:pPr>
            <a:r>
              <a:rPr lang="en-US" dirty="0">
                <a:latin typeface="Times New Roman" pitchFamily="18" charset="0"/>
                <a:cs typeface="Times New Roman" pitchFamily="18" charset="0"/>
              </a:rPr>
              <a:t> 		B) Driven       </a:t>
            </a:r>
          </a:p>
          <a:p>
            <a:pPr marL="566928" indent="-457200" algn="just">
              <a:buFont typeface="Wingdings" panose="05000000000000000000" pitchFamily="2" charset="2"/>
              <a:buChar char="§"/>
            </a:pPr>
            <a:endParaRPr lang="en-US" dirty="0">
              <a:latin typeface="Times New Roman" pitchFamily="18" charset="0"/>
              <a:cs typeface="Times New Roman" pitchFamily="18" charset="0"/>
            </a:endParaRPr>
          </a:p>
          <a:p>
            <a:pPr marL="566928" indent="-457200" algn="just">
              <a:buFont typeface="Wingdings" panose="05000000000000000000" pitchFamily="2" charset="2"/>
              <a:buChar char="§"/>
            </a:pPr>
            <a:r>
              <a:rPr lang="en-US" dirty="0">
                <a:latin typeface="Times New Roman" pitchFamily="18" charset="0"/>
                <a:cs typeface="Times New Roman" pitchFamily="18" charset="0"/>
              </a:rPr>
              <a:t>From the belt drive gearbox the power is transmitted to the drum by shaft. The rotating drum results in the linear motion of the conveyor belt which help the sand to fill the area.</a:t>
            </a:r>
            <a:endParaRPr lang="en-IN"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BF192201-AF00-495C-8602-C2E12A9D6390}"/>
              </a:ext>
            </a:extLst>
          </p:cNvPr>
          <p:cNvSpPr>
            <a:spLocks noGrp="1"/>
          </p:cNvSpPr>
          <p:nvPr>
            <p:ph type="ftr" sz="quarter" idx="11"/>
          </p:nvPr>
        </p:nvSpPr>
        <p:spPr/>
        <p:txBody>
          <a:bodyPr/>
          <a:lstStyle/>
          <a:p>
            <a:r>
              <a:rPr lang="en-IN" dirty="0"/>
              <a:t>9</a:t>
            </a:r>
          </a:p>
        </p:txBody>
      </p:sp>
    </p:spTree>
    <p:extLst>
      <p:ext uri="{BB962C8B-B14F-4D97-AF65-F5344CB8AC3E}">
        <p14:creationId xmlns:p14="http://schemas.microsoft.com/office/powerpoint/2010/main" val="1242027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608</TotalTime>
  <Words>2140</Words>
  <Application>Microsoft Office PowerPoint</Application>
  <PresentationFormat>Widescreen</PresentationFormat>
  <Paragraphs>285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Times New Roman</vt:lpstr>
      <vt:lpstr>Wingdings</vt:lpstr>
      <vt:lpstr>Office Theme</vt:lpstr>
      <vt:lpstr>      FAILURE ANALYSIS OF SLEWING GEAR BOX AND BELT DRIVE DRUM ASSEMBLY OF SPREADER 116 AT NLCIL  Submitted by  LEELAVATHI S                 1812047 NIHIL MATHEW A           1812062  SANJAI RAMASAMY K  1812082  THALAPATHY S               1812105  Supervised by  Dr. J. SELWIN RAJADURAI, M.E, Ph.D., MECHANICAL DEPT, ACGCET, KARAIKUDI. &amp; Mr. J VENKATESAN, ACM/MECH/SME/MINE IA, NLC INDIA LTD, NEYVELI.      </vt:lpstr>
      <vt:lpstr>ABSTRACT</vt:lpstr>
      <vt:lpstr>INTRODUCTION</vt:lpstr>
      <vt:lpstr>SME - SPREADER</vt:lpstr>
      <vt:lpstr>VIEW OF SPREDER</vt:lpstr>
      <vt:lpstr>OBJECTIVES</vt:lpstr>
      <vt:lpstr>WORKING METHODOLOGY</vt:lpstr>
      <vt:lpstr>PARTS ANALYSED</vt:lpstr>
      <vt:lpstr>WORKING OF BELT DRIVE DRUM ASSEMBLY</vt:lpstr>
      <vt:lpstr>WORKING OF SLEWING GEAR BOX</vt:lpstr>
      <vt:lpstr>FAILURE DATA </vt:lpstr>
      <vt:lpstr>PROBLEM IDENTIFICATION</vt:lpstr>
      <vt:lpstr>RISK PRIORITY NUMBER</vt:lpstr>
      <vt:lpstr>SUGGESTIONS FOR BELT DRIVE DRUM ASSEMBLY</vt:lpstr>
      <vt:lpstr>PowerPoint Presentation</vt:lpstr>
      <vt:lpstr>SELECTION OF BEARING</vt:lpstr>
      <vt:lpstr>SOFTWARES USED</vt:lpstr>
      <vt:lpstr>PowerPoint Presentation</vt:lpstr>
      <vt:lpstr>PowerPoint Presentation</vt:lpstr>
      <vt:lpstr>SUGGESTIONS FOR SLEWING GEAR BOX</vt:lpstr>
      <vt:lpstr>PowerPoint Presentation</vt:lpstr>
      <vt:lpstr>PowerPoint Presentation</vt:lpstr>
      <vt:lpstr>FEA RESULTS </vt:lpstr>
      <vt:lpstr>COST ANALYSIS</vt:lpstr>
      <vt:lpstr>CONCLUSION</vt:lpstr>
      <vt:lpstr>REFERENCES</vt:lpstr>
      <vt:lpstr>THANK YOU.s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ANALYSIS OF SLEWING GEAR BOX AND BELT DRIVE DRUM ASSEMBLY OF SPREADER 116 AT NLCIL  Submitted by  LEELAVATHI S                 1812047 NIHIL MATHEW A           1812062  SANJAI RAMASAMY K  1812082  THALAPATHY S               1812105</dc:title>
  <dc:creator>Aswathy</dc:creator>
  <cp:lastModifiedBy>User</cp:lastModifiedBy>
  <cp:revision>80</cp:revision>
  <dcterms:created xsi:type="dcterms:W3CDTF">2022-05-28T13:02:29Z</dcterms:created>
  <dcterms:modified xsi:type="dcterms:W3CDTF">2022-05-30T03:39:28Z</dcterms:modified>
</cp:coreProperties>
</file>