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0" r:id="rId4"/>
    <p:sldId id="290" r:id="rId5"/>
    <p:sldId id="289" r:id="rId6"/>
    <p:sldId id="263" r:id="rId7"/>
    <p:sldId id="261" r:id="rId8"/>
    <p:sldId id="282" r:id="rId9"/>
    <p:sldId id="280" r:id="rId10"/>
    <p:sldId id="284" r:id="rId11"/>
    <p:sldId id="291" r:id="rId12"/>
    <p:sldId id="283" r:id="rId13"/>
    <p:sldId id="288" r:id="rId14"/>
    <p:sldId id="276" r:id="rId15"/>
    <p:sldId id="277" r:id="rId16"/>
    <p:sldId id="285" r:id="rId17"/>
    <p:sldId id="287" r:id="rId18"/>
    <p:sldId id="279" r:id="rId19"/>
    <p:sldId id="296" r:id="rId20"/>
    <p:sldId id="292" r:id="rId21"/>
    <p:sldId id="295" r:id="rId22"/>
    <p:sldId id="29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327-77D1-BF3B-CAA6-0BDCF05D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344DB-DDE7-CBC1-5CE0-A80A15C0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AFF-B34B-7AA4-2197-AF363B82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F70-7EB1-DCC8-5C3C-DE70DC19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4D91-2459-8B9D-D6F6-B3A8BF3A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5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3DB3-BB8E-A8EA-762E-68378E27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56283-626D-5772-8111-8A19E251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633F-FAE6-37AA-D3B7-E745238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E9F0-1C03-E295-C290-1471CB8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90BE-A554-2CC9-79C3-56B4F2F1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5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559E1-2DAB-876B-9FDA-F217C7353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C7A47-8868-61C4-0A2C-894858D6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3C93-60A6-AE39-0DFD-04366ABC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AF36-3533-2716-7EE6-853E29CE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9325-797D-CF7D-427B-A7983201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4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6143-E9C2-E2F5-C961-CFAF87CB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FDEB-E484-1F19-94DE-E8DF0850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4D00-7DD5-4DD0-2266-2AA45D4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BB7A0-1F7C-9E2C-6CFC-11DD3D6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9B04-E1D7-BCB7-FC9D-5E3CD4E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6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810F-1298-9722-AD6B-C218682D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00CF-3D82-DE82-72BB-0E695AA8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0091-F252-9F77-5EEF-7829861E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CD5F-4DC1-B766-53D6-4A52A150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AEE0-0B6B-EA2F-8E3B-E9F7AD5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1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F4FE-6287-0647-9766-75FB5610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C89F-3129-770D-56D8-048FCDEF9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150C-95DA-A755-0AF6-8DEA4EF9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B449-280E-D8E8-2D08-96BE9168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BE297-AAC2-A0BF-7C3A-5453367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3C4C-B181-16AB-1C20-07C68304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2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7CE5-9507-E8FD-E0D8-B0299766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B3E5-1436-E6AE-AE5E-017668C4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E1A5-0D07-E25D-E7A4-F765A8FF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5E477-B453-F306-0546-03A34D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522D-BBF0-9AD5-668F-0323B0AA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41309-B9B4-2201-3187-8740DAB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EDF86-34E8-1590-0074-F9B2380C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6B88-4B2F-8635-FDFC-F01358E2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5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7F96-1435-0077-5C45-0884455B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C3EE-3C09-FAC5-CC44-693E222B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76C1-18E5-A74C-0620-CC03D264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4F0D2-2F54-1A5A-6A77-DE398F74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00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14D79-75FE-7903-3E30-D22280F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2A77C-3281-308B-DF22-D66AC5AA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67B1F-3AAA-D051-2D1C-4E209A9F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4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CA4E-6D59-D1C7-8810-77042D90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0C90-FD9B-3EC1-C4E2-B734B7BD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D5F6-F476-D19C-9FE6-71CF11A4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40B4-0184-E37F-51D1-9F4D9FE9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0AE6-A1D1-A35B-BBE3-71B87A54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213FE-F183-0EC4-FF6A-616B16F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2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5114-F672-2283-993E-25352FA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AAD7-016C-8621-FF75-A05880A62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A0E83-4AFE-8C94-6AAE-04163D29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F46A1-0157-52F9-3D4B-39C5F99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AB67-3159-0001-787E-708B0AB4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33D7D-D87D-9FC3-B1A0-DC4C0295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1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3A038-72EC-69E8-E6AA-2E539992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6619-D32A-7A07-EDFB-C768112E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F7D8-76B2-1489-B580-69B4C70E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E5F9-FD2A-48CF-87EF-A846C1076DEE}" type="datetimeFigureOut">
              <a:rPr lang="en-SG" smtClean="0"/>
              <a:t>22/11/2022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D024-CBF4-9A8A-4630-7F8B26860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AD08-A8AF-D16F-94F2-251047709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DD4E-681B-4DC4-840B-04DCDB8E37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4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vypro.com/project/supply-chain-2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49E62-BCC6-09C3-8DE0-1CA9FD479736}"/>
              </a:ext>
            </a:extLst>
          </p:cNvPr>
          <p:cNvSpPr/>
          <p:nvPr/>
        </p:nvSpPr>
        <p:spPr>
          <a:xfrm>
            <a:off x="0" y="2379216"/>
            <a:ext cx="12192000" cy="1447060"/>
          </a:xfrm>
          <a:prstGeom prst="rect">
            <a:avLst/>
          </a:prstGeom>
          <a:solidFill>
            <a:srgbClr val="FD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88B4439-4FF0-D5D7-7269-E6B115D8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301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Supply Chain Analysis Report</a:t>
            </a:r>
            <a:endParaRPr lang="en-SG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B26E27-8B6B-A359-BBB4-ED91C17D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639845"/>
            <a:ext cx="9883498" cy="798989"/>
          </a:xfrm>
        </p:spPr>
        <p:txBody>
          <a:bodyPr>
            <a:normAutofit lnSpcReduction="10000"/>
          </a:bodyPr>
          <a:lstStyle/>
          <a:p>
            <a:pPr algn="r"/>
            <a:endParaRPr lang="en-US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2200" dirty="0">
                <a:solidFill>
                  <a:srgbClr val="666666"/>
                </a:solidFill>
                <a:latin typeface="Roboto"/>
                <a:ea typeface="Roboto"/>
              </a:rPr>
              <a:t>Thalapathy</a:t>
            </a:r>
            <a:endParaRPr lang="en-SG" sz="22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050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B30DE1-4802-1979-E277-F9551117BB69}"/>
              </a:ext>
            </a:extLst>
          </p:cNvPr>
          <p:cNvGraphicFramePr>
            <a:graphicFrameLocks noGrp="1"/>
          </p:cNvGraphicFramePr>
          <p:nvPr/>
        </p:nvGraphicFramePr>
        <p:xfrm>
          <a:off x="2362942" y="2698902"/>
          <a:ext cx="5690585" cy="146019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52581">
                  <a:extLst>
                    <a:ext uri="{9D8B030D-6E8A-4147-A177-3AD203B41FA5}">
                      <a16:colId xmlns:a16="http://schemas.microsoft.com/office/drawing/2014/main" val="3240208226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367187149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72459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33196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 Time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59.30%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86.09%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52.78%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76.51%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Ontime 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28.02%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65.91%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10616"/>
                  </a:ext>
                </a:extLst>
              </a:tr>
            </a:tbl>
          </a:graphicData>
        </a:graphic>
      </p:graphicFrame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2F30D1C-FE62-53F2-D5E4-A9298087680D}"/>
              </a:ext>
            </a:extLst>
          </p:cNvPr>
          <p:cNvSpPr txBox="1">
            <a:spLocks/>
          </p:cNvSpPr>
          <p:nvPr/>
        </p:nvSpPr>
        <p:spPr>
          <a:xfrm>
            <a:off x="2352584" y="1882715"/>
            <a:ext cx="2800588" cy="4365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 Metric</a:t>
            </a:r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Goal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0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B30DE1-4802-1979-E277-F9551117BB69}"/>
              </a:ext>
            </a:extLst>
          </p:cNvPr>
          <p:cNvGraphicFramePr>
            <a:graphicFrameLocks noGrp="1"/>
          </p:cNvGraphicFramePr>
          <p:nvPr/>
        </p:nvGraphicFramePr>
        <p:xfrm>
          <a:off x="2362942" y="2698902"/>
          <a:ext cx="5690585" cy="146019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52581">
                  <a:extLst>
                    <a:ext uri="{9D8B030D-6E8A-4147-A177-3AD203B41FA5}">
                      <a16:colId xmlns:a16="http://schemas.microsoft.com/office/drawing/2014/main" val="3240208226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367187149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72459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33196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 Time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59.30%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86.09%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52.78%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76.51%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Ontime 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28.02%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65.91%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10616"/>
                  </a:ext>
                </a:extLst>
              </a:tr>
            </a:tbl>
          </a:graphicData>
        </a:graphic>
      </p:graphicFrame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2F30D1C-FE62-53F2-D5E4-A9298087680D}"/>
              </a:ext>
            </a:extLst>
          </p:cNvPr>
          <p:cNvSpPr txBox="1">
            <a:spLocks/>
          </p:cNvSpPr>
          <p:nvPr/>
        </p:nvSpPr>
        <p:spPr>
          <a:xfrm>
            <a:off x="2352584" y="1882715"/>
            <a:ext cx="2800588" cy="4365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 Metric</a:t>
            </a:r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Goal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CEFD0434-ED02-C4EB-E6A2-9E218DE15B6C}"/>
              </a:ext>
            </a:extLst>
          </p:cNvPr>
          <p:cNvSpPr txBox="1">
            <a:spLocks/>
          </p:cNvSpPr>
          <p:nvPr/>
        </p:nvSpPr>
        <p:spPr>
          <a:xfrm>
            <a:off x="5153172" y="1914250"/>
            <a:ext cx="5195232" cy="3735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All KPI did not achieve their Target</a:t>
            </a:r>
          </a:p>
        </p:txBody>
      </p:sp>
    </p:spTree>
    <p:extLst>
      <p:ext uri="{BB962C8B-B14F-4D97-AF65-F5344CB8AC3E}">
        <p14:creationId xmlns:p14="http://schemas.microsoft.com/office/powerpoint/2010/main" val="2496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B30DE1-4802-1979-E277-F9551117BB69}"/>
              </a:ext>
            </a:extLst>
          </p:cNvPr>
          <p:cNvGraphicFramePr>
            <a:graphicFrameLocks noGrp="1"/>
          </p:cNvGraphicFramePr>
          <p:nvPr/>
        </p:nvGraphicFramePr>
        <p:xfrm>
          <a:off x="2362942" y="2698902"/>
          <a:ext cx="7217541" cy="146019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52581">
                  <a:extLst>
                    <a:ext uri="{9D8B030D-6E8A-4147-A177-3AD203B41FA5}">
                      <a16:colId xmlns:a16="http://schemas.microsoft.com/office/drawing/2014/main" val="3240208226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367187149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724595022"/>
                    </a:ext>
                  </a:extLst>
                </a:gridCol>
                <a:gridCol w="1526956">
                  <a:extLst>
                    <a:ext uri="{9D8B030D-6E8A-4147-A177-3AD203B41FA5}">
                      <a16:colId xmlns:a16="http://schemas.microsoft.com/office/drawing/2014/main" val="3449979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lag%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33196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 Time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59.30%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86.09%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26.79%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52.78%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76.51%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23.73%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Ontime in full delivery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28.02%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65.91%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37.89%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10616"/>
                  </a:ext>
                </a:extLst>
              </a:tr>
            </a:tbl>
          </a:graphicData>
        </a:graphic>
      </p:graphicFrame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2F30D1C-FE62-53F2-D5E4-A9298087680D}"/>
              </a:ext>
            </a:extLst>
          </p:cNvPr>
          <p:cNvSpPr txBox="1">
            <a:spLocks/>
          </p:cNvSpPr>
          <p:nvPr/>
        </p:nvSpPr>
        <p:spPr>
          <a:xfrm>
            <a:off x="2352584" y="1882715"/>
            <a:ext cx="2654422" cy="4698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Overall Metric</a:t>
            </a:r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Goal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CEFD0434-ED02-C4EB-E6A2-9E218DE15B6C}"/>
              </a:ext>
            </a:extLst>
          </p:cNvPr>
          <p:cNvSpPr txBox="1">
            <a:spLocks/>
          </p:cNvSpPr>
          <p:nvPr/>
        </p:nvSpPr>
        <p:spPr>
          <a:xfrm>
            <a:off x="5153172" y="1914250"/>
            <a:ext cx="5195232" cy="3735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All KPI did not achieve their Target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A9323B-EB3E-974D-7FB6-1DB657EF3D59}"/>
              </a:ext>
            </a:extLst>
          </p:cNvPr>
          <p:cNvCxnSpPr/>
          <p:nvPr/>
        </p:nvCxnSpPr>
        <p:spPr>
          <a:xfrm>
            <a:off x="5563340" y="4150220"/>
            <a:ext cx="0" cy="5638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83E8E0-8941-4A41-B4BA-FEBD0343DE76}"/>
              </a:ext>
            </a:extLst>
          </p:cNvPr>
          <p:cNvCxnSpPr/>
          <p:nvPr/>
        </p:nvCxnSpPr>
        <p:spPr>
          <a:xfrm>
            <a:off x="7208668" y="4159098"/>
            <a:ext cx="0" cy="5638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9C1E8-CD42-90FC-AFE2-10DC4E0B0237}"/>
              </a:ext>
            </a:extLst>
          </p:cNvPr>
          <p:cNvCxnSpPr>
            <a:cxnSpLocks/>
          </p:cNvCxnSpPr>
          <p:nvPr/>
        </p:nvCxnSpPr>
        <p:spPr>
          <a:xfrm flipH="1">
            <a:off x="5563340" y="4714042"/>
            <a:ext cx="16453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ADDB4-DE87-CE04-CAD6-A70B4958694E}"/>
              </a:ext>
            </a:extLst>
          </p:cNvPr>
          <p:cNvCxnSpPr>
            <a:cxnSpLocks/>
          </p:cNvCxnSpPr>
          <p:nvPr/>
        </p:nvCxnSpPr>
        <p:spPr>
          <a:xfrm>
            <a:off x="6446673" y="4714042"/>
            <a:ext cx="0" cy="39061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6D6C05A-8EDC-9C25-1F87-E3BF7E72457E}"/>
              </a:ext>
            </a:extLst>
          </p:cNvPr>
          <p:cNvSpPr txBox="1">
            <a:spLocks/>
          </p:cNvSpPr>
          <p:nvPr/>
        </p:nvSpPr>
        <p:spPr>
          <a:xfrm>
            <a:off x="3229677" y="5192515"/>
            <a:ext cx="5790031" cy="37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There is big gap between OTIF &amp; its targets</a:t>
            </a:r>
          </a:p>
        </p:txBody>
      </p:sp>
    </p:spTree>
    <p:extLst>
      <p:ext uri="{BB962C8B-B14F-4D97-AF65-F5344CB8AC3E}">
        <p14:creationId xmlns:p14="http://schemas.microsoft.com/office/powerpoint/2010/main" val="68884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6020" y="1910769"/>
            <a:ext cx="7068419" cy="3036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Roboto"/>
                <a:ea typeface="Roboto"/>
                <a:sym typeface="Arial"/>
              </a:rPr>
              <a:t>Why did the customer do not renewed their Annual contract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The above visuals clearly shows that the 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products were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Not delivered on time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Not delivered in full quantity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which could have resulted in bad customer service.</a:t>
            </a:r>
            <a:endParaRPr lang="en-US" sz="2000" dirty="0">
              <a:solidFill>
                <a:srgbClr val="666666"/>
              </a:solidFill>
              <a:latin typeface="Roboto"/>
              <a:ea typeface="Roboto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4E437-EF18-169A-1774-1C744A30900C}"/>
              </a:ext>
            </a:extLst>
          </p:cNvPr>
          <p:cNvSpPr/>
          <p:nvPr/>
        </p:nvSpPr>
        <p:spPr>
          <a:xfrm>
            <a:off x="0" y="0"/>
            <a:ext cx="351555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en-SG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3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B30DE1-4802-1979-E277-F9551117B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2132"/>
              </p:ext>
            </p:extLst>
          </p:nvPr>
        </p:nvGraphicFramePr>
        <p:xfrm>
          <a:off x="2476871" y="2698901"/>
          <a:ext cx="4595873" cy="145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09502">
                  <a:extLst>
                    <a:ext uri="{9D8B030D-6E8A-4147-A177-3AD203B41FA5}">
                      <a16:colId xmlns:a16="http://schemas.microsoft.com/office/drawing/2014/main" val="3240208226"/>
                    </a:ext>
                  </a:extLst>
                </a:gridCol>
                <a:gridCol w="1986371">
                  <a:extLst>
                    <a:ext uri="{9D8B030D-6E8A-4147-A177-3AD203B41FA5}">
                      <a16:colId xmlns:a16="http://schemas.microsoft.com/office/drawing/2014/main" val="367187149"/>
                    </a:ext>
                  </a:extLst>
                </a:gridCol>
              </a:tblGrid>
              <a:tr h="484423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33196"/>
                  </a:ext>
                </a:extLst>
              </a:tr>
              <a:tr h="483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Volume Fill Rate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sym typeface="Arial"/>
                        </a:rPr>
                        <a:t>96.59%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21106"/>
                  </a:ext>
                </a:extLst>
              </a:tr>
              <a:tr h="4844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Line Fill Rate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sym typeface="Arial"/>
                        </a:rPr>
                        <a:t>65.96%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98797"/>
                  </a:ext>
                </a:extLst>
              </a:tr>
            </a:tbl>
          </a:graphicData>
        </a:graphic>
      </p:graphicFrame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2F30D1C-FE62-53F2-D5E4-A9298087680D}"/>
              </a:ext>
            </a:extLst>
          </p:cNvPr>
          <p:cNvSpPr txBox="1">
            <a:spLocks/>
          </p:cNvSpPr>
          <p:nvPr/>
        </p:nvSpPr>
        <p:spPr>
          <a:xfrm>
            <a:off x="2476871" y="1882715"/>
            <a:ext cx="2203134" cy="436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Metric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CEFD0434-ED02-C4EB-E6A2-9E218DE15B6C}"/>
              </a:ext>
            </a:extLst>
          </p:cNvPr>
          <p:cNvSpPr txBox="1">
            <a:spLocks/>
          </p:cNvSpPr>
          <p:nvPr/>
        </p:nvSpPr>
        <p:spPr>
          <a:xfrm>
            <a:off x="5277459" y="1914250"/>
            <a:ext cx="5195232" cy="3735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AF9E0-A2E5-5982-1F81-2C2F8D5A27DF}"/>
              </a:ext>
            </a:extLst>
          </p:cNvPr>
          <p:cNvSpPr txBox="1"/>
          <p:nvPr/>
        </p:nvSpPr>
        <p:spPr>
          <a:xfrm>
            <a:off x="5151267" y="1882715"/>
            <a:ext cx="203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VOFR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VS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LIFR</a:t>
            </a:r>
            <a:endParaRPr lang="en-SG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884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B30DE1-4802-1979-E277-F9551117BB69}"/>
              </a:ext>
            </a:extLst>
          </p:cNvPr>
          <p:cNvGraphicFramePr>
            <a:graphicFrameLocks noGrp="1"/>
          </p:cNvGraphicFramePr>
          <p:nvPr/>
        </p:nvGraphicFramePr>
        <p:xfrm>
          <a:off x="2476871" y="2698901"/>
          <a:ext cx="4595873" cy="145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09502">
                  <a:extLst>
                    <a:ext uri="{9D8B030D-6E8A-4147-A177-3AD203B41FA5}">
                      <a16:colId xmlns:a16="http://schemas.microsoft.com/office/drawing/2014/main" val="3240208226"/>
                    </a:ext>
                  </a:extLst>
                </a:gridCol>
                <a:gridCol w="1986371">
                  <a:extLst>
                    <a:ext uri="{9D8B030D-6E8A-4147-A177-3AD203B41FA5}">
                      <a16:colId xmlns:a16="http://schemas.microsoft.com/office/drawing/2014/main" val="367187149"/>
                    </a:ext>
                  </a:extLst>
                </a:gridCol>
              </a:tblGrid>
              <a:tr h="484423"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Current%</a:t>
                      </a:r>
                      <a:endParaRPr lang="en-SG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33196"/>
                  </a:ext>
                </a:extLst>
              </a:tr>
              <a:tr h="4831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Volume Fill Rate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sym typeface="Arial"/>
                        </a:rPr>
                        <a:t>96.59%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21106"/>
                  </a:ext>
                </a:extLst>
              </a:tr>
              <a:tr h="4844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+mn-cs"/>
                        </a:rPr>
                        <a:t>Line Fill Rate</a:t>
                      </a:r>
                      <a:endParaRPr lang="en-SG" sz="1600" kern="1200" dirty="0">
                        <a:solidFill>
                          <a:srgbClr val="666666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latin typeface="Roboto"/>
                          <a:ea typeface="Roboto"/>
                          <a:sym typeface="Arial"/>
                        </a:rPr>
                        <a:t>65.96%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98797"/>
                  </a:ext>
                </a:extLst>
              </a:tr>
            </a:tbl>
          </a:graphicData>
        </a:graphic>
      </p:graphicFrame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2F30D1C-FE62-53F2-D5E4-A9298087680D}"/>
              </a:ext>
            </a:extLst>
          </p:cNvPr>
          <p:cNvSpPr txBox="1">
            <a:spLocks/>
          </p:cNvSpPr>
          <p:nvPr/>
        </p:nvSpPr>
        <p:spPr>
          <a:xfrm>
            <a:off x="2476871" y="1882715"/>
            <a:ext cx="2203134" cy="436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Metric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CEFD0434-ED02-C4EB-E6A2-9E218DE15B6C}"/>
              </a:ext>
            </a:extLst>
          </p:cNvPr>
          <p:cNvSpPr txBox="1">
            <a:spLocks/>
          </p:cNvSpPr>
          <p:nvPr/>
        </p:nvSpPr>
        <p:spPr>
          <a:xfrm>
            <a:off x="5277459" y="1914250"/>
            <a:ext cx="5195232" cy="3735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AF9E0-A2E5-5982-1F81-2C2F8D5A27DF}"/>
              </a:ext>
            </a:extLst>
          </p:cNvPr>
          <p:cNvSpPr txBox="1"/>
          <p:nvPr/>
        </p:nvSpPr>
        <p:spPr>
          <a:xfrm>
            <a:off x="5151267" y="1882715"/>
            <a:ext cx="203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VOFR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VS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LIFR</a:t>
            </a:r>
            <a:endParaRPr lang="en-SG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57C0A-6C0C-1AF5-D30D-91D072499916}"/>
              </a:ext>
            </a:extLst>
          </p:cNvPr>
          <p:cNvCxnSpPr>
            <a:cxnSpLocks/>
          </p:cNvCxnSpPr>
          <p:nvPr/>
        </p:nvCxnSpPr>
        <p:spPr>
          <a:xfrm flipH="1">
            <a:off x="6669662" y="3422797"/>
            <a:ext cx="90447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A2B2131-47E1-E797-C27D-1808CD61283E}"/>
              </a:ext>
            </a:extLst>
          </p:cNvPr>
          <p:cNvSpPr txBox="1">
            <a:spLocks/>
          </p:cNvSpPr>
          <p:nvPr/>
        </p:nvSpPr>
        <p:spPr>
          <a:xfrm>
            <a:off x="8561882" y="3089440"/>
            <a:ext cx="2552004" cy="111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LIFR is very low compared to VOFR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A0EAA-2D87-2A48-C2B2-37F9FB52E7B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33331" y="3648721"/>
            <a:ext cx="1028551" cy="60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09841B-175E-5ED0-CBC3-65FEC120BD1C}"/>
              </a:ext>
            </a:extLst>
          </p:cNvPr>
          <p:cNvCxnSpPr>
            <a:cxnSpLocks/>
          </p:cNvCxnSpPr>
          <p:nvPr/>
        </p:nvCxnSpPr>
        <p:spPr>
          <a:xfrm>
            <a:off x="7568843" y="3432131"/>
            <a:ext cx="3809" cy="46932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562B48-0D60-A3A5-5B36-E8664F946A47}"/>
              </a:ext>
            </a:extLst>
          </p:cNvPr>
          <p:cNvCxnSpPr>
            <a:cxnSpLocks/>
          </p:cNvCxnSpPr>
          <p:nvPr/>
        </p:nvCxnSpPr>
        <p:spPr>
          <a:xfrm flipH="1">
            <a:off x="6669662" y="3901451"/>
            <a:ext cx="90299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6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3526" y="2184928"/>
            <a:ext cx="7386222" cy="24881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Roboto"/>
                <a:ea typeface="Roboto"/>
              </a:rPr>
              <a:t>How many quantity shipped out of the total quantity ordered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96.59%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(VOFR)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Roboto"/>
              <a:ea typeface="Robot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Roboto"/>
                <a:ea typeface="Roboto"/>
              </a:rPr>
              <a:t>How many lines shipped out of the total lines ordered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65.96%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(LIFR)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4E437-EF18-169A-1774-1C744A30900C}"/>
              </a:ext>
            </a:extLst>
          </p:cNvPr>
          <p:cNvSpPr/>
          <p:nvPr/>
        </p:nvSpPr>
        <p:spPr>
          <a:xfrm>
            <a:off x="0" y="0"/>
            <a:ext cx="351555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en-SG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633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090" y="3209995"/>
            <a:ext cx="3423821" cy="4380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ustomer Insights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A3B8DF-341E-603D-08D8-10199A22DC4D}"/>
              </a:ext>
            </a:extLst>
          </p:cNvPr>
          <p:cNvSpPr txBox="1"/>
          <p:nvPr/>
        </p:nvSpPr>
        <p:spPr>
          <a:xfrm>
            <a:off x="6578352" y="2254319"/>
            <a:ext cx="4829454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Lotus Mart in all city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Coolblue in Vadodara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Acclaimed stores in Surat, Vadodara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Info Stores in Surat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Elite Mart in Vadodara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185B17-754B-A475-1A95-1C9B9434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2" y="1380412"/>
            <a:ext cx="4588629" cy="359323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9D47A36-7387-14D9-7272-5B64C56227A8}"/>
              </a:ext>
            </a:extLst>
          </p:cNvPr>
          <p:cNvSpPr/>
          <p:nvPr/>
        </p:nvSpPr>
        <p:spPr>
          <a:xfrm>
            <a:off x="2825033" y="3888419"/>
            <a:ext cx="2963207" cy="10852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22BD3-F783-684C-DDDB-3F27FA856B0E}"/>
              </a:ext>
            </a:extLst>
          </p:cNvPr>
          <p:cNvSpPr txBox="1"/>
          <p:nvPr/>
        </p:nvSpPr>
        <p:spPr>
          <a:xfrm>
            <a:off x="6518430" y="1772858"/>
            <a:ext cx="2794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Top customer to focus</a:t>
            </a:r>
            <a:endParaRPr lang="en-SG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8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CD9DA9-2989-5176-0E5A-BBA5A9F5E667}"/>
              </a:ext>
            </a:extLst>
          </p:cNvPr>
          <p:cNvSpPr txBox="1"/>
          <p:nvPr/>
        </p:nvSpPr>
        <p:spPr>
          <a:xfrm>
            <a:off x="1421907" y="2946817"/>
            <a:ext cx="9348187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More focus given to Lotus Mart in Ahmedabad because of poor delivery service in all three key metrics OT, IF, OTIF</a:t>
            </a:r>
            <a:endParaRPr lang="en-SG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80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4F583-B292-5569-2C38-AF715D0968C8}"/>
              </a:ext>
            </a:extLst>
          </p:cNvPr>
          <p:cNvSpPr txBox="1"/>
          <p:nvPr/>
        </p:nvSpPr>
        <p:spPr>
          <a:xfrm>
            <a:off x="4622635" y="1413340"/>
            <a:ext cx="5943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Atliq Mart is a growing </a:t>
            </a:r>
            <a:r>
              <a:rPr lang="en-US" sz="2000" b="1" dirty="0">
                <a:solidFill>
                  <a:srgbClr val="666666"/>
                </a:solidFill>
                <a:latin typeface="Roboto"/>
                <a:ea typeface="Roboto"/>
              </a:rPr>
              <a:t>FMCG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manufacturer.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666666"/>
              </a:solidFill>
              <a:latin typeface="Roboto"/>
              <a:ea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Currently Operating in 3 cities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666666"/>
              </a:solidFill>
              <a:latin typeface="Roboto"/>
              <a:ea typeface="Roboto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Ahmedabad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Surat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Vadodara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666666"/>
              </a:solidFill>
              <a:latin typeface="Roboto"/>
              <a:ea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Manufacturing Product categories includes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666666"/>
              </a:solidFill>
              <a:latin typeface="Roboto"/>
              <a:ea typeface="Roboto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Diary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Food &amp; Beverage</a:t>
            </a:r>
            <a:endParaRPr lang="en-SG" sz="2000" dirty="0">
              <a:solidFill>
                <a:schemeClr val="bg1">
                  <a:lumMod val="75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E83FA-7297-1F07-37DC-3212FB06E362}"/>
              </a:ext>
            </a:extLst>
          </p:cNvPr>
          <p:cNvSpPr/>
          <p:nvPr/>
        </p:nvSpPr>
        <p:spPr>
          <a:xfrm>
            <a:off x="0" y="0"/>
            <a:ext cx="351555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051" y="3188978"/>
            <a:ext cx="2112042" cy="48004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S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2437" y="3209995"/>
            <a:ext cx="2567126" cy="438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Insights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0E32B5-E1FD-6AC9-B2CB-69D9E20A012D}"/>
              </a:ext>
            </a:extLst>
          </p:cNvPr>
          <p:cNvSpPr txBox="1">
            <a:spLocks/>
          </p:cNvSpPr>
          <p:nvPr/>
        </p:nvSpPr>
        <p:spPr>
          <a:xfrm>
            <a:off x="1431103" y="1360035"/>
            <a:ext cx="2697013" cy="5486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6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3A0E9-8150-E010-7B7D-58777F9FE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" y="1133214"/>
            <a:ext cx="5218899" cy="3914178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665ED907-32C4-C617-4D2D-C9F2EEA62C8A}"/>
              </a:ext>
            </a:extLst>
          </p:cNvPr>
          <p:cNvSpPr txBox="1">
            <a:spLocks/>
          </p:cNvSpPr>
          <p:nvPr/>
        </p:nvSpPr>
        <p:spPr>
          <a:xfrm>
            <a:off x="6869808" y="931007"/>
            <a:ext cx="4449221" cy="274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This visual clearly shows that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More demand for </a:t>
            </a:r>
            <a:r>
              <a:rPr lang="en-US" sz="2000" b="1" dirty="0">
                <a:solidFill>
                  <a:srgbClr val="666666"/>
                </a:solidFill>
                <a:latin typeface="Roboto"/>
                <a:ea typeface="Roboto"/>
              </a:rPr>
              <a:t>diary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products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So the production team should increase the production quantity to meet the customer requirement.</a:t>
            </a:r>
            <a:endParaRPr lang="en-SG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71262-0574-1ABD-8FB1-A854C7A668EB}"/>
              </a:ext>
            </a:extLst>
          </p:cNvPr>
          <p:cNvSpPr/>
          <p:nvPr/>
        </p:nvSpPr>
        <p:spPr>
          <a:xfrm>
            <a:off x="853611" y="4563123"/>
            <a:ext cx="5637051" cy="3906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069176-AB43-4CAB-0A2A-8BBDAE012A8F}"/>
              </a:ext>
            </a:extLst>
          </p:cNvPr>
          <p:cNvSpPr/>
          <p:nvPr/>
        </p:nvSpPr>
        <p:spPr>
          <a:xfrm rot="479482">
            <a:off x="819404" y="1828106"/>
            <a:ext cx="5637051" cy="1313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15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3A0E9-8150-E010-7B7D-58777F9FE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" y="1133214"/>
            <a:ext cx="5218899" cy="3914178"/>
          </a:xfrm>
          <a:prstGeom prst="rect">
            <a:avLst/>
          </a:prstGeom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665ED907-32C4-C617-4D2D-C9F2EEA62C8A}"/>
              </a:ext>
            </a:extLst>
          </p:cNvPr>
          <p:cNvSpPr txBox="1">
            <a:spLocks/>
          </p:cNvSpPr>
          <p:nvPr/>
        </p:nvSpPr>
        <p:spPr>
          <a:xfrm>
            <a:off x="6869808" y="931007"/>
            <a:ext cx="4449221" cy="274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This visual clearly shows that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More demand for </a:t>
            </a:r>
            <a:r>
              <a:rPr lang="en-US" sz="2000" b="1" dirty="0">
                <a:solidFill>
                  <a:srgbClr val="666666"/>
                </a:solidFill>
                <a:latin typeface="Roboto"/>
                <a:ea typeface="Roboto"/>
              </a:rPr>
              <a:t>diary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products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So the production team should increase the production quantity to meet the customer requirement.</a:t>
            </a:r>
            <a:endParaRPr lang="en-SG" sz="2000" dirty="0">
              <a:solidFill>
                <a:srgbClr val="666666"/>
              </a:solidFill>
              <a:latin typeface="Roboto"/>
              <a:ea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9912-9C24-BC2B-6DAC-B383DAED04AC}"/>
              </a:ext>
            </a:extLst>
          </p:cNvPr>
          <p:cNvSpPr txBox="1"/>
          <p:nvPr/>
        </p:nvSpPr>
        <p:spPr>
          <a:xfrm>
            <a:off x="7995270" y="4040213"/>
            <a:ext cx="21982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6666"/>
                </a:solidFill>
                <a:latin typeface="Roboto"/>
                <a:ea typeface="Roboto"/>
              </a:rPr>
              <a:t>Diary</a:t>
            </a: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Roboto"/>
                <a:ea typeface="Roboto"/>
              </a:rPr>
              <a:t>products</a:t>
            </a:r>
          </a:p>
          <a:p>
            <a:endParaRPr lang="en-SG" sz="2000" b="1" dirty="0">
              <a:solidFill>
                <a:srgbClr val="666666"/>
              </a:solidFill>
              <a:latin typeface="Roboto"/>
              <a:ea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AM Milk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AM Curd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rgbClr val="666666"/>
                </a:solidFill>
                <a:latin typeface="Roboto"/>
                <a:ea typeface="Roboto"/>
              </a:rPr>
              <a:t>AM Butter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F71262-0574-1ABD-8FB1-A854C7A668EB}"/>
              </a:ext>
            </a:extLst>
          </p:cNvPr>
          <p:cNvSpPr/>
          <p:nvPr/>
        </p:nvSpPr>
        <p:spPr>
          <a:xfrm>
            <a:off x="853611" y="4563123"/>
            <a:ext cx="5637051" cy="3906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069176-AB43-4CAB-0A2A-8BBDAE012A8F}"/>
              </a:ext>
            </a:extLst>
          </p:cNvPr>
          <p:cNvSpPr/>
          <p:nvPr/>
        </p:nvSpPr>
        <p:spPr>
          <a:xfrm rot="479482">
            <a:off x="819404" y="1828106"/>
            <a:ext cx="5637051" cy="13133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93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EB15904-F6D2-82CE-82DD-618A940C777B}"/>
              </a:ext>
            </a:extLst>
          </p:cNvPr>
          <p:cNvSpPr txBox="1">
            <a:spLocks/>
          </p:cNvSpPr>
          <p:nvPr/>
        </p:nvSpPr>
        <p:spPr>
          <a:xfrm>
            <a:off x="5255762" y="3114666"/>
            <a:ext cx="1680476" cy="628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</a:t>
            </a:r>
            <a:r>
              <a:rPr lang="en-US" sz="2400" dirty="0">
                <a:solidFill>
                  <a:srgbClr val="C00000"/>
                </a:solidFill>
                <a:latin typeface="Roboto"/>
                <a:ea typeface="Roboto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2469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529" y="2203877"/>
            <a:ext cx="1645957" cy="46164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endParaRPr lang="en-SG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8370" y="2283130"/>
            <a:ext cx="6251669" cy="373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Key customers do not renewed their Annual contract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118841-13AF-4F28-D8CF-38916752C7FD}"/>
              </a:ext>
            </a:extLst>
          </p:cNvPr>
          <p:cNvSpPr txBox="1">
            <a:spLocks/>
          </p:cNvSpPr>
          <p:nvPr/>
        </p:nvSpPr>
        <p:spPr>
          <a:xfrm>
            <a:off x="2273529" y="2851952"/>
            <a:ext cx="1645957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REASON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EE0728B-67E9-5B73-54D8-3E182F488100}"/>
              </a:ext>
            </a:extLst>
          </p:cNvPr>
          <p:cNvSpPr txBox="1">
            <a:spLocks/>
          </p:cNvSpPr>
          <p:nvPr/>
        </p:nvSpPr>
        <p:spPr>
          <a:xfrm>
            <a:off x="4268369" y="2769834"/>
            <a:ext cx="5948349" cy="62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Poor delivery service issue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3743F54-3C3D-8D68-E576-4651582E0E39}"/>
              </a:ext>
            </a:extLst>
          </p:cNvPr>
          <p:cNvSpPr txBox="1">
            <a:spLocks/>
          </p:cNvSpPr>
          <p:nvPr/>
        </p:nvSpPr>
        <p:spPr>
          <a:xfrm>
            <a:off x="2257254" y="3474874"/>
            <a:ext cx="1746576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F538F87-E056-67FA-2C44-729327363A38}"/>
              </a:ext>
            </a:extLst>
          </p:cNvPr>
          <p:cNvSpPr txBox="1">
            <a:spLocks/>
          </p:cNvSpPr>
          <p:nvPr/>
        </p:nvSpPr>
        <p:spPr>
          <a:xfrm>
            <a:off x="4260971" y="3385448"/>
            <a:ext cx="6569785" cy="154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Developed a delivery service level tracking dashboard to track all customers that cover all key metrics, so that the management can respond customers issue swiftly.</a:t>
            </a:r>
          </a:p>
        </p:txBody>
      </p:sp>
    </p:spTree>
    <p:extLst>
      <p:ext uri="{BB962C8B-B14F-4D97-AF65-F5344CB8AC3E}">
        <p14:creationId xmlns:p14="http://schemas.microsoft.com/office/powerpoint/2010/main" val="30479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529" y="2203877"/>
            <a:ext cx="1645957" cy="461641"/>
          </a:xfrm>
        </p:spPr>
        <p:txBody>
          <a:bodyPr/>
          <a:lstStyle/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8370" y="2283130"/>
            <a:ext cx="6251669" cy="373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Key customers do not renewed their Annual contract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118841-13AF-4F28-D8CF-38916752C7FD}"/>
              </a:ext>
            </a:extLst>
          </p:cNvPr>
          <p:cNvSpPr txBox="1">
            <a:spLocks/>
          </p:cNvSpPr>
          <p:nvPr/>
        </p:nvSpPr>
        <p:spPr>
          <a:xfrm>
            <a:off x="2273529" y="2851952"/>
            <a:ext cx="1645957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REASON</a:t>
            </a:r>
            <a:endParaRPr lang="en-SG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EE0728B-67E9-5B73-54D8-3E182F488100}"/>
              </a:ext>
            </a:extLst>
          </p:cNvPr>
          <p:cNvSpPr txBox="1">
            <a:spLocks/>
          </p:cNvSpPr>
          <p:nvPr/>
        </p:nvSpPr>
        <p:spPr>
          <a:xfrm>
            <a:off x="4268369" y="2769834"/>
            <a:ext cx="5948349" cy="62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Poor delivery service issue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3743F54-3C3D-8D68-E576-4651582E0E39}"/>
              </a:ext>
            </a:extLst>
          </p:cNvPr>
          <p:cNvSpPr txBox="1">
            <a:spLocks/>
          </p:cNvSpPr>
          <p:nvPr/>
        </p:nvSpPr>
        <p:spPr>
          <a:xfrm>
            <a:off x="2257254" y="3474874"/>
            <a:ext cx="1746576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F538F87-E056-67FA-2C44-729327363A38}"/>
              </a:ext>
            </a:extLst>
          </p:cNvPr>
          <p:cNvSpPr txBox="1">
            <a:spLocks/>
          </p:cNvSpPr>
          <p:nvPr/>
        </p:nvSpPr>
        <p:spPr>
          <a:xfrm>
            <a:off x="4260971" y="3385448"/>
            <a:ext cx="6569785" cy="154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Developed a delivery service level tracking dashboard to track all customers that cover all key metrics, so that the management can respond customers issue swiftly.</a:t>
            </a:r>
          </a:p>
        </p:txBody>
      </p:sp>
    </p:spTree>
    <p:extLst>
      <p:ext uri="{BB962C8B-B14F-4D97-AF65-F5344CB8AC3E}">
        <p14:creationId xmlns:p14="http://schemas.microsoft.com/office/powerpoint/2010/main" val="23701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529" y="2203877"/>
            <a:ext cx="1645957" cy="461641"/>
          </a:xfrm>
        </p:spPr>
        <p:txBody>
          <a:bodyPr/>
          <a:lstStyle/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8370" y="2283130"/>
            <a:ext cx="6251669" cy="373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Key customers do not renewed their Annual contract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118841-13AF-4F28-D8CF-38916752C7FD}"/>
              </a:ext>
            </a:extLst>
          </p:cNvPr>
          <p:cNvSpPr txBox="1">
            <a:spLocks/>
          </p:cNvSpPr>
          <p:nvPr/>
        </p:nvSpPr>
        <p:spPr>
          <a:xfrm>
            <a:off x="2273529" y="2851952"/>
            <a:ext cx="1645957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DD5D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REASON</a:t>
            </a:r>
            <a:endParaRPr lang="en-SG" dirty="0">
              <a:solidFill>
                <a:srgbClr val="FDD5D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EE0728B-67E9-5B73-54D8-3E182F488100}"/>
              </a:ext>
            </a:extLst>
          </p:cNvPr>
          <p:cNvSpPr txBox="1">
            <a:spLocks/>
          </p:cNvSpPr>
          <p:nvPr/>
        </p:nvSpPr>
        <p:spPr>
          <a:xfrm>
            <a:off x="4268369" y="2769834"/>
            <a:ext cx="5948349" cy="62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Poor delivery service issue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3743F54-3C3D-8D68-E576-4651582E0E39}"/>
              </a:ext>
            </a:extLst>
          </p:cNvPr>
          <p:cNvSpPr txBox="1">
            <a:spLocks/>
          </p:cNvSpPr>
          <p:nvPr/>
        </p:nvSpPr>
        <p:spPr>
          <a:xfrm>
            <a:off x="2257254" y="3474874"/>
            <a:ext cx="1746576" cy="46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</a:t>
            </a:r>
            <a:endParaRPr lang="en-SG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F538F87-E056-67FA-2C44-729327363A38}"/>
              </a:ext>
            </a:extLst>
          </p:cNvPr>
          <p:cNvSpPr txBox="1">
            <a:spLocks/>
          </p:cNvSpPr>
          <p:nvPr/>
        </p:nvSpPr>
        <p:spPr>
          <a:xfrm>
            <a:off x="4260971" y="3385448"/>
            <a:ext cx="6569785" cy="1541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Developed a delivery service level tracking dashboard to track all customers that cover all key metrics, so that the management can respond customers issue swiftly.</a:t>
            </a:r>
          </a:p>
        </p:txBody>
      </p:sp>
    </p:spTree>
    <p:extLst>
      <p:ext uri="{BB962C8B-B14F-4D97-AF65-F5344CB8AC3E}">
        <p14:creationId xmlns:p14="http://schemas.microsoft.com/office/powerpoint/2010/main" val="31274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D4E437-EF18-169A-1774-1C744A30900C}"/>
              </a:ext>
            </a:extLst>
          </p:cNvPr>
          <p:cNvSpPr/>
          <p:nvPr/>
        </p:nvSpPr>
        <p:spPr>
          <a:xfrm>
            <a:off x="8878" y="0"/>
            <a:ext cx="351555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Metrics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28568A2A-A470-A6AA-3253-E348DC93994B}"/>
              </a:ext>
            </a:extLst>
          </p:cNvPr>
          <p:cNvSpPr txBox="1">
            <a:spLocks/>
          </p:cNvSpPr>
          <p:nvPr/>
        </p:nvSpPr>
        <p:spPr>
          <a:xfrm>
            <a:off x="5610891" y="1863039"/>
            <a:ext cx="3491475" cy="3131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On-time delivery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</a:rPr>
              <a:t>(OT)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In-full delivery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</a:rPr>
              <a:t>(IF)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On Time in full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</a:rPr>
              <a:t>(OTIF)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Volume Fill Rate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</a:rPr>
              <a:t>(VOFR)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</a:rPr>
              <a:t>Line Fill Rate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</a:rPr>
              <a:t>(LIFR)</a:t>
            </a:r>
          </a:p>
        </p:txBody>
      </p:sp>
    </p:spTree>
    <p:extLst>
      <p:ext uri="{BB962C8B-B14F-4D97-AF65-F5344CB8AC3E}">
        <p14:creationId xmlns:p14="http://schemas.microsoft.com/office/powerpoint/2010/main" val="16639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483" y="3184239"/>
            <a:ext cx="2530835" cy="4603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Dashboard link  -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1ADFFC-2071-6118-EE59-50B6BC75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5929" y="3222283"/>
            <a:ext cx="5974672" cy="431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666666"/>
                </a:solidFill>
                <a:latin typeface="Roboto"/>
                <a:ea typeface="Roboto"/>
                <a:sym typeface="Arial"/>
                <a:hlinkClick r:id="rId2"/>
              </a:rPr>
              <a:t>https://www.novypro.com/project/supply-chain-2</a:t>
            </a:r>
            <a:endParaRPr lang="en-US" sz="2000" i="1" dirty="0">
              <a:solidFill>
                <a:srgbClr val="666666"/>
              </a:solidFill>
              <a:latin typeface="Roboto"/>
              <a:ea typeface="Roboto"/>
              <a:sym typeface="Arial"/>
            </a:endParaRPr>
          </a:p>
          <a:p>
            <a:pPr marL="0" indent="0">
              <a:buNone/>
            </a:pPr>
            <a:endParaRPr lang="en-US" sz="2000" i="1" dirty="0">
              <a:solidFill>
                <a:srgbClr val="666666"/>
              </a:solidFill>
              <a:latin typeface="Roboto"/>
              <a:ea typeface="Robot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0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44623-9969-6FB8-91C2-73A9BB68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090" y="3209995"/>
            <a:ext cx="3423821" cy="43801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Insights from data</a:t>
            </a:r>
            <a:endParaRPr lang="en-S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5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EAB19A-4FE2-9B59-CE5E-6D65D6F1C1E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5886524" y="2907038"/>
            <a:ext cx="102855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62F9F6-9E0F-6972-37DA-B5A697845FCA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5717219" y="3471018"/>
            <a:ext cx="1197856" cy="51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D7903F-05E4-B38D-8BC4-8CAB3A13BBE9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3897297" y="4022911"/>
            <a:ext cx="3017777" cy="219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9E4BAFF4-CEF6-B3CB-4AC3-5D4CE16FB15C}"/>
              </a:ext>
            </a:extLst>
          </p:cNvPr>
          <p:cNvSpPr txBox="1">
            <a:spLocks/>
          </p:cNvSpPr>
          <p:nvPr/>
        </p:nvSpPr>
        <p:spPr>
          <a:xfrm>
            <a:off x="6915076" y="2635418"/>
            <a:ext cx="4138483" cy="54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Total Ordered quantity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2F24662-FDA9-4043-2997-6E7BC4999EB4}"/>
              </a:ext>
            </a:extLst>
          </p:cNvPr>
          <p:cNvSpPr txBox="1">
            <a:spLocks/>
          </p:cNvSpPr>
          <p:nvPr/>
        </p:nvSpPr>
        <p:spPr>
          <a:xfrm>
            <a:off x="6915075" y="3196419"/>
            <a:ext cx="4138483" cy="54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Total Delivered quantity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(96.59%)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79C7B1-F7C1-117B-A5FC-844D1B3D5921}"/>
              </a:ext>
            </a:extLst>
          </p:cNvPr>
          <p:cNvSpPr txBox="1">
            <a:spLocks/>
          </p:cNvSpPr>
          <p:nvPr/>
        </p:nvSpPr>
        <p:spPr>
          <a:xfrm>
            <a:off x="6915074" y="3748312"/>
            <a:ext cx="4138483" cy="54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Total Undelivered quantity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sym typeface="Arial"/>
              </a:rPr>
              <a:t>(3.41%)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770903C-CF68-7918-6269-3624022F7FC3}"/>
              </a:ext>
            </a:extLst>
          </p:cNvPr>
          <p:cNvSpPr txBox="1">
            <a:spLocks/>
          </p:cNvSpPr>
          <p:nvPr/>
        </p:nvSpPr>
        <p:spPr>
          <a:xfrm>
            <a:off x="1590901" y="1315647"/>
            <a:ext cx="2697013" cy="5486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Quantity Metrics</a:t>
            </a:r>
            <a:endParaRPr lang="en-SG" sz="24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300C9-04FF-070D-6C83-37A031494993}"/>
              </a:ext>
            </a:extLst>
          </p:cNvPr>
          <p:cNvSpPr/>
          <p:nvPr/>
        </p:nvSpPr>
        <p:spPr>
          <a:xfrm>
            <a:off x="1651245" y="2663301"/>
            <a:ext cx="4235279" cy="4874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13427k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B645D-8855-2B26-1434-F5A62BA79D48}"/>
              </a:ext>
            </a:extLst>
          </p:cNvPr>
          <p:cNvSpPr/>
          <p:nvPr/>
        </p:nvSpPr>
        <p:spPr>
          <a:xfrm>
            <a:off x="1811045" y="3232479"/>
            <a:ext cx="3906174" cy="4874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12969k</a:t>
            </a:r>
            <a:endParaRPr lang="en-SG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048E8-C41D-22F7-E6E4-D6F72C464289}"/>
              </a:ext>
            </a:extLst>
          </p:cNvPr>
          <p:cNvSpPr/>
          <p:nvPr/>
        </p:nvSpPr>
        <p:spPr>
          <a:xfrm>
            <a:off x="3701988" y="3801157"/>
            <a:ext cx="195309" cy="4874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E9FD9169-1C6C-AD5B-CBF8-6F499D4FE46F}"/>
              </a:ext>
            </a:extLst>
          </p:cNvPr>
          <p:cNvSpPr txBox="1">
            <a:spLocks/>
          </p:cNvSpPr>
          <p:nvPr/>
        </p:nvSpPr>
        <p:spPr>
          <a:xfrm>
            <a:off x="3207899" y="3878775"/>
            <a:ext cx="579907" cy="355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458k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6098B3-4679-60C2-CCCF-70B6CC84A9AA}"/>
              </a:ext>
            </a:extLst>
          </p:cNvPr>
          <p:cNvGrpSpPr/>
          <p:nvPr/>
        </p:nvGrpSpPr>
        <p:grpSpPr>
          <a:xfrm>
            <a:off x="1651245" y="2331466"/>
            <a:ext cx="4236136" cy="171704"/>
            <a:chOff x="1651245" y="2331466"/>
            <a:chExt cx="4236136" cy="17170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1CBEA1-2361-0174-2BD0-658D23784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1245" y="2411368"/>
              <a:ext cx="4235279" cy="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4C437A-6122-D18A-6478-025E4ED797D7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45" y="2331466"/>
              <a:ext cx="0" cy="170229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935A1A-6B60-A2F4-9E6B-ADF34F04AC04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81" y="2332941"/>
              <a:ext cx="0" cy="170229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CCCE70-A3EF-51CE-D72B-B58301FABF07}"/>
              </a:ext>
            </a:extLst>
          </p:cNvPr>
          <p:cNvGrpSpPr/>
          <p:nvPr/>
        </p:nvGrpSpPr>
        <p:grpSpPr>
          <a:xfrm>
            <a:off x="3701988" y="4410755"/>
            <a:ext cx="195309" cy="180834"/>
            <a:chOff x="1651245" y="2331466"/>
            <a:chExt cx="4236136" cy="17170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B79E18-321A-094F-FDA6-15E157ADD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1245" y="2411368"/>
              <a:ext cx="4235279" cy="0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EFE83E-600E-D29E-81D5-3984B4DAF3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45" y="2331466"/>
              <a:ext cx="0" cy="170229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67B42F-3D1A-0B04-533E-777BB04705C0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81" y="2332941"/>
              <a:ext cx="0" cy="170229"/>
            </a:xfrm>
            <a:prstGeom prst="line">
              <a:avLst/>
            </a:prstGeom>
            <a:ln w="31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62909A7E-C169-B56D-CE01-001516C1DEF1}"/>
              </a:ext>
            </a:extLst>
          </p:cNvPr>
          <p:cNvSpPr txBox="1">
            <a:spLocks/>
          </p:cNvSpPr>
          <p:nvPr/>
        </p:nvSpPr>
        <p:spPr>
          <a:xfrm>
            <a:off x="3537863" y="2014644"/>
            <a:ext cx="579907" cy="355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100%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C6E2EA82-0795-9060-B4D1-1193197CA8FC}"/>
              </a:ext>
            </a:extLst>
          </p:cNvPr>
          <p:cNvSpPr txBox="1">
            <a:spLocks/>
          </p:cNvSpPr>
          <p:nvPr/>
        </p:nvSpPr>
        <p:spPr>
          <a:xfrm>
            <a:off x="3589660" y="4563230"/>
            <a:ext cx="579907" cy="355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666666"/>
                </a:solidFill>
                <a:latin typeface="Roboto"/>
                <a:ea typeface="Roboto"/>
                <a:sym typeface="Arial"/>
              </a:rPr>
              <a:t>3.4%</a:t>
            </a:r>
          </a:p>
        </p:txBody>
      </p:sp>
    </p:spTree>
    <p:extLst>
      <p:ext uri="{BB962C8B-B14F-4D97-AF65-F5344CB8AC3E}">
        <p14:creationId xmlns:p14="http://schemas.microsoft.com/office/powerpoint/2010/main" val="8742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571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Office Theme</vt:lpstr>
      <vt:lpstr>Supply Chain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Analysis Report</dc:title>
  <dc:creator>User</dc:creator>
  <cp:lastModifiedBy>User</cp:lastModifiedBy>
  <cp:revision>14</cp:revision>
  <dcterms:created xsi:type="dcterms:W3CDTF">2022-11-18T13:48:54Z</dcterms:created>
  <dcterms:modified xsi:type="dcterms:W3CDTF">2022-11-22T04:46:43Z</dcterms:modified>
</cp:coreProperties>
</file>