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13004800" cy="9753600"/>
  <p:notesSz cx="6858000" cy="9144000"/>
  <p:defaultTextStyle>
    <a:lvl1pPr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1pPr>
    <a:lvl2pPr indent="228600"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2pPr>
    <a:lvl3pPr indent="457200"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3pPr>
    <a:lvl4pPr indent="685800"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4pPr>
    <a:lvl5pPr indent="914400"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5pPr>
    <a:lvl6pPr indent="1143000"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6pPr>
    <a:lvl7pPr indent="1371600"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7pPr>
    <a:lvl8pPr indent="1600200"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8pPr>
    <a:lvl9pPr indent="1828800"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B0564E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7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firstRow>
  </a:tblStyle>
  <a:tblStyle styleId="{EEE7283C-3CF3-47DC-8721-378D4A62B22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39D60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C7C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rgbClr val="A8C3DF"/>
              </a:solidFill>
              <a:prstDash val="solid"/>
              <a:miter lim="400000"/>
            </a:ln>
          </a:left>
          <a:right>
            <a:ln w="12700" cap="flat">
              <a:solidFill>
                <a:srgbClr val="A8C3DF"/>
              </a:solidFill>
              <a:prstDash val="solid"/>
              <a:miter lim="400000"/>
            </a:ln>
          </a:right>
          <a:top>
            <a:ln w="12700" cap="flat">
              <a:solidFill>
                <a:srgbClr val="A8C3DF"/>
              </a:solidFill>
              <a:prstDash val="solid"/>
              <a:miter lim="400000"/>
            </a:ln>
          </a:top>
          <a:bottom>
            <a:ln w="12700" cap="flat">
              <a:solidFill>
                <a:srgbClr val="A8C3DF"/>
              </a:solidFill>
              <a:prstDash val="solid"/>
              <a:miter lim="400000"/>
            </a:ln>
          </a:bottom>
          <a:insideH>
            <a:ln w="12700" cap="flat">
              <a:solidFill>
                <a:srgbClr val="A8C3DF"/>
              </a:solidFill>
              <a:prstDash val="solid"/>
              <a:miter lim="400000"/>
            </a:ln>
          </a:insideH>
          <a:insideV>
            <a:ln w="12700" cap="flat">
              <a:solidFill>
                <a:srgbClr val="A8C3D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8C3DF">
              <a:alpha val="3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38AA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A8C3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14975"/>
          </a:solidFill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A8C3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9639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rgbClr val="C9C3BA"/>
              </a:solidFill>
              <a:prstDash val="solid"/>
              <a:miter lim="400000"/>
            </a:ln>
          </a:left>
          <a:right>
            <a:ln w="12700" cap="flat">
              <a:solidFill>
                <a:srgbClr val="C9C3BA"/>
              </a:solidFill>
              <a:prstDash val="solid"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solidFill>
                <a:srgbClr val="C9C3B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6635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3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41" name="Shape 4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/>
          <p:nvPr/>
        </p:nvSpPr>
        <p:spPr>
          <a:xfrm>
            <a:off x="508000" y="6591300"/>
            <a:ext cx="11999453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8" name="Shape 8"/>
          <p:cNvSpPr/>
          <p:nvPr/>
        </p:nvSpPr>
        <p:spPr>
          <a:xfrm>
            <a:off x="508000" y="4089400"/>
            <a:ext cx="12000019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9" name="Shape 9"/>
          <p:cNvSpPr/>
          <p:nvPr/>
        </p:nvSpPr>
        <p:spPr>
          <a:xfrm rot="16200000">
            <a:off x="7172923" y="5347634"/>
            <a:ext cx="1642759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0" name="Shape 10"/>
          <p:cNvSpPr/>
          <p:nvPr>
            <p:ph type="title"/>
          </p:nvPr>
        </p:nvSpPr>
        <p:spPr>
          <a:xfrm>
            <a:off x="508000" y="414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Title Text</a:t>
            </a:r>
          </a:p>
        </p:txBody>
      </p:sp>
      <p:sp>
        <p:nvSpPr>
          <p:cNvPr id="11" name="Shape 11"/>
          <p:cNvSpPr/>
          <p:nvPr>
            <p:ph type="body" idx="1"/>
          </p:nvPr>
        </p:nvSpPr>
        <p:spPr>
          <a:xfrm>
            <a:off x="8280400" y="414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One</a:t>
            </a:r>
            <a:endParaRPr sz="2400">
              <a:solidFill>
                <a:srgbClr val="414141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Two</a:t>
            </a:r>
            <a:endParaRPr sz="2400">
              <a:solidFill>
                <a:srgbClr val="414141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Three</a:t>
            </a:r>
            <a:endParaRPr sz="2400">
              <a:solidFill>
                <a:srgbClr val="414141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Four</a:t>
            </a:r>
            <a:endParaRPr sz="2400">
              <a:solidFill>
                <a:srgbClr val="414141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 rot="16200000">
            <a:off x="7172923" y="7874934"/>
            <a:ext cx="1642759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" name="Shape 14"/>
          <p:cNvSpPr/>
          <p:nvPr/>
        </p:nvSpPr>
        <p:spPr>
          <a:xfrm>
            <a:off x="508000" y="9131300"/>
            <a:ext cx="11999453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5" name="Shape 15"/>
          <p:cNvSpPr/>
          <p:nvPr/>
        </p:nvSpPr>
        <p:spPr>
          <a:xfrm>
            <a:off x="508000" y="6629400"/>
            <a:ext cx="12000019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6" name="Shape 16"/>
          <p:cNvSpPr/>
          <p:nvPr/>
        </p:nvSpPr>
        <p:spPr>
          <a:xfrm rot="16200000">
            <a:off x="7172923" y="7874934"/>
            <a:ext cx="1642759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7" name="Shape 17"/>
          <p:cNvSpPr/>
          <p:nvPr>
            <p:ph type="title"/>
          </p:nvPr>
        </p:nvSpPr>
        <p:spPr>
          <a:xfrm>
            <a:off x="508000" y="668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Title Text</a:t>
            </a:r>
          </a:p>
        </p:txBody>
      </p:sp>
      <p:sp>
        <p:nvSpPr>
          <p:cNvPr id="18" name="Shape 18"/>
          <p:cNvSpPr/>
          <p:nvPr>
            <p:ph type="body" idx="1"/>
          </p:nvPr>
        </p:nvSpPr>
        <p:spPr>
          <a:xfrm>
            <a:off x="8280400" y="668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One</a:t>
            </a:r>
            <a:endParaRPr sz="2400">
              <a:solidFill>
                <a:srgbClr val="414141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Two</a:t>
            </a:r>
            <a:endParaRPr sz="2400">
              <a:solidFill>
                <a:srgbClr val="414141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Three</a:t>
            </a:r>
            <a:endParaRPr sz="2400">
              <a:solidFill>
                <a:srgbClr val="414141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Four</a:t>
            </a:r>
            <a:endParaRPr sz="2400">
              <a:solidFill>
                <a:srgbClr val="414141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title"/>
          </p:nvPr>
        </p:nvSpPr>
        <p:spPr>
          <a:xfrm>
            <a:off x="508000" y="3670300"/>
            <a:ext cx="11988800" cy="2413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508000" y="4876800"/>
            <a:ext cx="5676374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3" name="Shape 23"/>
          <p:cNvSpPr/>
          <p:nvPr/>
        </p:nvSpPr>
        <p:spPr>
          <a:xfrm>
            <a:off x="508000" y="2768600"/>
            <a:ext cx="5676316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Shape 24"/>
          <p:cNvSpPr/>
          <p:nvPr>
            <p:ph type="title"/>
          </p:nvPr>
        </p:nvSpPr>
        <p:spPr>
          <a:xfrm>
            <a:off x="508000" y="2806700"/>
            <a:ext cx="5676900" cy="2032000"/>
          </a:xfrm>
          <a:prstGeom prst="rect">
            <a:avLst/>
          </a:prstGeom>
        </p:spPr>
        <p:txBody>
          <a:bodyPr/>
          <a:lstStyle>
            <a:lvl1pPr algn="l">
              <a:defRPr sz="5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600">
                <a:solidFill>
                  <a:srgbClr val="D93E2B"/>
                </a:solidFill>
              </a:rPr>
              <a:t>Title Text</a:t>
            </a:r>
          </a:p>
        </p:txBody>
      </p:sp>
      <p:sp>
        <p:nvSpPr>
          <p:cNvPr id="25" name="Shape 25"/>
          <p:cNvSpPr/>
          <p:nvPr>
            <p:ph type="body" idx="1"/>
          </p:nvPr>
        </p:nvSpPr>
        <p:spPr>
          <a:xfrm>
            <a:off x="508000" y="5029200"/>
            <a:ext cx="5676900" cy="40132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One</a:t>
            </a:r>
            <a:endParaRPr sz="2400">
              <a:solidFill>
                <a:srgbClr val="414141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Two</a:t>
            </a:r>
            <a:endParaRPr sz="2400">
              <a:solidFill>
                <a:srgbClr val="414141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Three</a:t>
            </a:r>
            <a:endParaRPr sz="2400">
              <a:solidFill>
                <a:srgbClr val="414141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Four</a:t>
            </a:r>
            <a:endParaRPr sz="2400">
              <a:solidFill>
                <a:srgbClr val="414141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Title Text</a:t>
            </a:r>
          </a:p>
        </p:txBody>
      </p:sp>
      <p:sp>
        <p:nvSpPr>
          <p:cNvPr id="30" name="Shape 3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One</a:t>
            </a:r>
            <a:endParaRPr sz="3600">
              <a:solidFill>
                <a:srgbClr val="414141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Two</a:t>
            </a:r>
            <a:endParaRPr sz="3600">
              <a:solidFill>
                <a:srgbClr val="414141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Three</a:t>
            </a:r>
            <a:endParaRPr sz="3600">
              <a:solidFill>
                <a:srgbClr val="414141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Four</a:t>
            </a:r>
            <a:endParaRPr sz="3600">
              <a:solidFill>
                <a:srgbClr val="414141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Title Text</a:t>
            </a: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xfrm>
            <a:off x="508000" y="2730500"/>
            <a:ext cx="5816600" cy="6350000"/>
          </a:xfrm>
          <a:prstGeom prst="rect">
            <a:avLst/>
          </a:prstGeom>
        </p:spPr>
        <p:txBody>
          <a:bodyPr/>
          <a:lstStyle>
            <a:lvl1pPr marL="393700" indent="-393700">
              <a:spcBef>
                <a:spcPts val="1800"/>
              </a:spcBef>
              <a:buSzPct val="65000"/>
              <a:defRPr sz="3000"/>
            </a:lvl1pPr>
            <a:lvl2pPr marL="787400" indent="-393700">
              <a:spcBef>
                <a:spcPts val="1800"/>
              </a:spcBef>
              <a:buSzPct val="65000"/>
              <a:defRPr sz="3000"/>
            </a:lvl2pPr>
            <a:lvl3pPr marL="1181100" indent="-393700">
              <a:spcBef>
                <a:spcPts val="1800"/>
              </a:spcBef>
              <a:buSzPct val="65000"/>
              <a:defRPr sz="3000"/>
            </a:lvl3pPr>
            <a:lvl4pPr marL="1574800" indent="-393700">
              <a:spcBef>
                <a:spcPts val="1800"/>
              </a:spcBef>
              <a:buSzPct val="65000"/>
              <a:defRPr sz="3000"/>
            </a:lvl4pPr>
            <a:lvl5pPr marL="1968500" indent="-393700">
              <a:spcBef>
                <a:spcPts val="1800"/>
              </a:spcBef>
              <a:buSzPct val="65000"/>
              <a:defRPr sz="30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414141"/>
                </a:solidFill>
              </a:rPr>
              <a:t>Body Level One</a:t>
            </a:r>
            <a:endParaRPr sz="3000">
              <a:solidFill>
                <a:srgbClr val="414141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414141"/>
                </a:solidFill>
              </a:rPr>
              <a:t>Body Level Two</a:t>
            </a:r>
            <a:endParaRPr sz="3000">
              <a:solidFill>
                <a:srgbClr val="414141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414141"/>
                </a:solidFill>
              </a:rPr>
              <a:t>Body Level Three</a:t>
            </a:r>
            <a:endParaRPr sz="3000">
              <a:solidFill>
                <a:srgbClr val="414141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414141"/>
                </a:solidFill>
              </a:rPr>
              <a:t>Body Level Four</a:t>
            </a:r>
            <a:endParaRPr sz="3000">
              <a:solidFill>
                <a:srgbClr val="414141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414141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body" idx="1"/>
          </p:nvPr>
        </p:nvSpPr>
        <p:spPr>
          <a:xfrm>
            <a:off x="508000" y="1270000"/>
            <a:ext cx="11988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One</a:t>
            </a:r>
            <a:endParaRPr sz="3600">
              <a:solidFill>
                <a:srgbClr val="414141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Two</a:t>
            </a:r>
            <a:endParaRPr sz="3600">
              <a:solidFill>
                <a:srgbClr val="414141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Three</a:t>
            </a:r>
            <a:endParaRPr sz="3600">
              <a:solidFill>
                <a:srgbClr val="414141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Four</a:t>
            </a:r>
            <a:endParaRPr sz="3600">
              <a:solidFill>
                <a:srgbClr val="414141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508000" y="2171700"/>
            <a:ext cx="11997292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Shape 3"/>
          <p:cNvSpPr/>
          <p:nvPr/>
        </p:nvSpPr>
        <p:spPr>
          <a:xfrm>
            <a:off x="508000" y="635000"/>
            <a:ext cx="11997292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" name="Shape 4"/>
          <p:cNvSpPr/>
          <p:nvPr>
            <p:ph type="title"/>
          </p:nvPr>
        </p:nvSpPr>
        <p:spPr>
          <a:xfrm>
            <a:off x="508000" y="800100"/>
            <a:ext cx="11988800" cy="121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Title Text</a:t>
            </a:r>
          </a:p>
        </p:txBody>
      </p:sp>
      <p:sp>
        <p:nvSpPr>
          <p:cNvPr id="5" name="Shape 5"/>
          <p:cNvSpPr/>
          <p:nvPr>
            <p:ph type="body" idx="1"/>
          </p:nvPr>
        </p:nvSpPr>
        <p:spPr>
          <a:xfrm>
            <a:off x="508000" y="2628900"/>
            <a:ext cx="11988800" cy="609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One</a:t>
            </a:r>
            <a:endParaRPr sz="3600">
              <a:solidFill>
                <a:srgbClr val="414141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Two</a:t>
            </a:r>
            <a:endParaRPr sz="3600">
              <a:solidFill>
                <a:srgbClr val="414141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Three</a:t>
            </a:r>
            <a:endParaRPr sz="3600">
              <a:solidFill>
                <a:srgbClr val="414141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Four</a:t>
            </a:r>
            <a:endParaRPr sz="3600">
              <a:solidFill>
                <a:srgbClr val="414141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spd="med" advClick="1"/>
  <p:txStyles>
    <p:titleStyle>
      <a:lvl1pPr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1pPr>
      <a:lvl2pPr indent="228600"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2pPr>
      <a:lvl3pPr indent="457200"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3pPr>
      <a:lvl4pPr indent="685800"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4pPr>
      <a:lvl5pPr indent="914400"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5pPr>
      <a:lvl6pPr indent="1143000"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6pPr>
      <a:lvl7pPr indent="1371600"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7pPr>
      <a:lvl8pPr indent="1600200"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8pPr>
      <a:lvl9pPr indent="1828800"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9pPr>
    </p:titleStyle>
    <p:bodyStyle>
      <a:lvl1pPr marL="4699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1pPr>
      <a:lvl2pPr marL="9398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2pPr>
      <a:lvl3pPr marL="14097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3pPr>
      <a:lvl4pPr marL="18796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4pPr>
      <a:lvl5pPr marL="23495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5pPr>
      <a:lvl6pPr marL="28194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6pPr>
      <a:lvl7pPr marL="32893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7pPr>
      <a:lvl8pPr marL="37592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8pPr>
      <a:lvl9pPr marL="42291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www.madserve.org/" TargetMode="Externa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ithub.com/cmti95035/cmtiads" TargetMode="Externa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mailto:ubuntu@52.4.145.155" TargetMode="External"/><Relationship Id="rId3" Type="http://schemas.openxmlformats.org/officeDocument/2006/relationships/hyperlink" Target="http://52.4.145.155/phpmyadmin/" TargetMode="Externa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508000" y="3505200"/>
            <a:ext cx="7200900" cy="50800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spAutoFit/>
          </a:bodyPr>
          <a:lstStyle/>
          <a:p>
            <a:pPr lvl="0" algn="l">
              <a:lnSpc>
                <a:spcPct val="110000"/>
              </a:lnSpc>
              <a:defRPr i="1"/>
            </a:pPr>
          </a:p>
        </p:txBody>
      </p:sp>
      <p:sp>
        <p:nvSpPr>
          <p:cNvPr id="44" name="Shape 4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66674">
              <a:spcBef>
                <a:spcPts val="1500"/>
              </a:spcBef>
              <a:defRPr sz="679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790">
                <a:solidFill>
                  <a:srgbClr val="D93E2B"/>
                </a:solidFill>
              </a:rPr>
              <a:t>移动广告平台开发更新</a:t>
            </a:r>
          </a:p>
        </p:txBody>
      </p:sp>
      <p:sp>
        <p:nvSpPr>
          <p:cNvPr id="45" name="Shape 4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Zhimin He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 indent="205739" defTabSz="525779">
              <a:spcBef>
                <a:spcPts val="1400"/>
              </a:spcBef>
              <a:defRPr sz="1800">
                <a:solidFill>
                  <a:srgbClr val="000000"/>
                </a:solidFill>
              </a:defRPr>
            </a:pPr>
            <a:r>
              <a:rPr sz="6300">
                <a:solidFill>
                  <a:srgbClr val="D93E2B"/>
                </a:solidFill>
              </a:rPr>
              <a:t>基本构架</a:t>
            </a:r>
          </a:p>
        </p:txBody>
      </p:sp>
      <p:sp>
        <p:nvSpPr>
          <p:cNvPr id="48" name="Shape 4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基于madserve 开发, </a:t>
            </a:r>
            <a:r>
              <a:rPr sz="3600" u="sng">
                <a:solidFill>
                  <a:srgbClr val="414141"/>
                </a:solidFill>
                <a:hlinkClick r:id="rId2" invalidUrl="" action="" tgtFrame="" tooltip="" history="1" highlightClick="0" endSnd="0"/>
              </a:rPr>
              <a:t>http://www.madserve.org/</a:t>
            </a:r>
            <a:r>
              <a:rPr sz="3600">
                <a:solidFill>
                  <a:srgbClr val="414141"/>
                </a:solidFill>
              </a:rPr>
              <a:t>, 是mobfox 的前身</a:t>
            </a:r>
            <a:endParaRPr sz="3600">
              <a:solidFill>
                <a:srgbClr val="414141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php  + mysql </a:t>
            </a:r>
            <a:endParaRPr sz="3600">
              <a:solidFill>
                <a:srgbClr val="414141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开发基于 XAMPP  5.6.3 带的apache + mysql </a:t>
            </a:r>
            <a:endParaRPr sz="3600">
              <a:solidFill>
                <a:srgbClr val="414141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php 5.6.3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 indent="205739" defTabSz="525779">
              <a:spcBef>
                <a:spcPts val="1400"/>
              </a:spcBef>
              <a:defRPr sz="1800">
                <a:solidFill>
                  <a:srgbClr val="000000"/>
                </a:solidFill>
              </a:defRPr>
            </a:pPr>
            <a:r>
              <a:rPr sz="6300">
                <a:solidFill>
                  <a:srgbClr val="D93E2B"/>
                </a:solidFill>
              </a:rPr>
              <a:t>基本构架</a:t>
            </a:r>
          </a:p>
        </p:txBody>
      </p:sp>
      <p:pic>
        <p:nvPicPr>
          <p:cNvPr id="51" name="image8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3227" y="3151559"/>
            <a:ext cx="1356750" cy="1356750"/>
          </a:xfrm>
          <a:prstGeom prst="rect">
            <a:avLst/>
          </a:prstGeom>
          <a:ln w="12700">
            <a:miter lim="400000"/>
          </a:ln>
        </p:spPr>
      </p:pic>
      <p:pic>
        <p:nvPicPr>
          <p:cNvPr id="52" name="image8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42159" y="5702879"/>
            <a:ext cx="1356750" cy="1356749"/>
          </a:xfrm>
          <a:prstGeom prst="rect">
            <a:avLst/>
          </a:prstGeom>
          <a:ln w="12700">
            <a:miter lim="400000"/>
          </a:ln>
        </p:spPr>
      </p:pic>
      <p:pic>
        <p:nvPicPr>
          <p:cNvPr id="53" name="image9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31285" y="2955176"/>
            <a:ext cx="1778499" cy="1778498"/>
          </a:xfrm>
          <a:prstGeom prst="rect">
            <a:avLst/>
          </a:prstGeom>
          <a:ln w="12700">
            <a:miter lim="400000"/>
          </a:ln>
        </p:spPr>
      </p:pic>
      <p:pic>
        <p:nvPicPr>
          <p:cNvPr id="54" name="image10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774813" y="5941329"/>
            <a:ext cx="1374380" cy="1374380"/>
          </a:xfrm>
          <a:prstGeom prst="rect">
            <a:avLst/>
          </a:prstGeom>
          <a:ln w="12700">
            <a:miter lim="400000"/>
          </a:ln>
        </p:spPr>
      </p:pic>
      <p:sp>
        <p:nvSpPr>
          <p:cNvPr id="55" name="Shape 55"/>
          <p:cNvSpPr/>
          <p:nvPr/>
        </p:nvSpPr>
        <p:spPr>
          <a:xfrm>
            <a:off x="5462003" y="4602318"/>
            <a:ext cx="2" cy="854571"/>
          </a:xfrm>
          <a:prstGeom prst="line">
            <a:avLst/>
          </a:prstGeom>
          <a:ln w="25400">
            <a:solidFill>
              <a:srgbClr val="414141"/>
            </a:solidFill>
            <a:miter lim="400000"/>
            <a:headEnd type="triangle"/>
            <a:tailEnd type="triangle"/>
          </a:ln>
        </p:spPr>
        <p:txBody>
          <a:bodyPr lIns="45718" tIns="45718" rIns="45718" bIns="45718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6" name="Shape 56"/>
          <p:cNvSpPr/>
          <p:nvPr/>
        </p:nvSpPr>
        <p:spPr>
          <a:xfrm>
            <a:off x="2128384" y="7302974"/>
            <a:ext cx="1384301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1800">
                <a:solidFill>
                  <a:srgbClr val="000000"/>
                </a:solidFill>
              </a:defRPr>
            </a:lvl1pPr>
          </a:lstStyle>
          <a:p>
            <a:pPr lvl="0"/>
            <a:r>
              <a:t>静态用户数据</a:t>
            </a:r>
          </a:p>
        </p:txBody>
      </p:sp>
      <p:sp>
        <p:nvSpPr>
          <p:cNvPr id="57" name="Shape 57"/>
          <p:cNvSpPr/>
          <p:nvPr/>
        </p:nvSpPr>
        <p:spPr>
          <a:xfrm flipH="1">
            <a:off x="3472152" y="6381251"/>
            <a:ext cx="1193802" cy="2"/>
          </a:xfrm>
          <a:prstGeom prst="line">
            <a:avLst/>
          </a:prstGeom>
          <a:ln w="25400">
            <a:solidFill>
              <a:srgbClr val="414141"/>
            </a:solidFill>
            <a:miter lim="400000"/>
            <a:headEnd type="triangle"/>
            <a:tailEnd type="triangle"/>
          </a:ln>
        </p:spPr>
        <p:txBody>
          <a:bodyPr lIns="45718" tIns="45718" rIns="45718" bIns="45718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pic>
        <p:nvPicPr>
          <p:cNvPr id="58" name="image10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918243" y="3157234"/>
            <a:ext cx="1374380" cy="1374381"/>
          </a:xfrm>
          <a:prstGeom prst="rect">
            <a:avLst/>
          </a:prstGeom>
          <a:ln w="12700">
            <a:miter lim="400000"/>
          </a:ln>
        </p:spPr>
      </p:pic>
      <p:sp>
        <p:nvSpPr>
          <p:cNvPr id="59" name="Shape 59"/>
          <p:cNvSpPr/>
          <p:nvPr/>
        </p:nvSpPr>
        <p:spPr>
          <a:xfrm>
            <a:off x="7341484" y="4652307"/>
            <a:ext cx="1294223" cy="3191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1800">
                <a:solidFill>
                  <a:srgbClr val="000000"/>
                </a:solidFill>
              </a:defRPr>
            </a:lvl1pPr>
          </a:lstStyle>
          <a:p>
            <a:pPr lvl="0"/>
            <a:r>
              <a:t>广告/发布库</a:t>
            </a:r>
          </a:p>
        </p:txBody>
      </p:sp>
      <p:sp>
        <p:nvSpPr>
          <p:cNvPr id="60" name="Shape 60"/>
          <p:cNvSpPr/>
          <p:nvPr/>
        </p:nvSpPr>
        <p:spPr>
          <a:xfrm>
            <a:off x="4655553" y="5609413"/>
            <a:ext cx="1612901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1800">
                <a:solidFill>
                  <a:srgbClr val="000000"/>
                </a:solidFill>
              </a:defRPr>
            </a:lvl1pPr>
          </a:lstStyle>
          <a:p>
            <a:pPr lvl="0"/>
            <a:r>
              <a:t>用户模型服务器</a:t>
            </a:r>
          </a:p>
        </p:txBody>
      </p:sp>
      <p:sp>
        <p:nvSpPr>
          <p:cNvPr id="61" name="Shape 61"/>
          <p:cNvSpPr/>
          <p:nvPr/>
        </p:nvSpPr>
        <p:spPr>
          <a:xfrm flipH="1">
            <a:off x="6193945" y="3850739"/>
            <a:ext cx="1057131" cy="3"/>
          </a:xfrm>
          <a:prstGeom prst="line">
            <a:avLst/>
          </a:prstGeom>
          <a:ln w="25400">
            <a:solidFill>
              <a:srgbClr val="414141"/>
            </a:solidFill>
            <a:miter lim="400000"/>
            <a:headEnd type="triangle"/>
            <a:tailEnd type="triangle"/>
          </a:ln>
        </p:spPr>
        <p:txBody>
          <a:bodyPr lIns="45718" tIns="45718" rIns="45718" bIns="45718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pic>
        <p:nvPicPr>
          <p:cNvPr id="62" name="image11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0071445" y="3052673"/>
            <a:ext cx="1193802" cy="1270002"/>
          </a:xfrm>
          <a:prstGeom prst="rect">
            <a:avLst/>
          </a:prstGeom>
          <a:ln w="12700">
            <a:miter lim="400000"/>
          </a:ln>
        </p:spPr>
      </p:pic>
      <p:pic>
        <p:nvPicPr>
          <p:cNvPr id="63" name="image11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0071445" y="4949647"/>
            <a:ext cx="1193802" cy="1270002"/>
          </a:xfrm>
          <a:prstGeom prst="rect">
            <a:avLst/>
          </a:prstGeom>
          <a:ln w="12700">
            <a:miter lim="400000"/>
          </a:ln>
        </p:spPr>
      </p:pic>
      <p:sp>
        <p:nvSpPr>
          <p:cNvPr id="64" name="Shape 64"/>
          <p:cNvSpPr/>
          <p:nvPr/>
        </p:nvSpPr>
        <p:spPr>
          <a:xfrm flipH="1">
            <a:off x="8712127" y="3850739"/>
            <a:ext cx="1057132" cy="3"/>
          </a:xfrm>
          <a:prstGeom prst="line">
            <a:avLst/>
          </a:prstGeom>
          <a:ln w="25400">
            <a:solidFill>
              <a:srgbClr val="414141"/>
            </a:solidFill>
            <a:miter lim="400000"/>
            <a:headEnd type="triangle"/>
            <a:tailEnd type="triangle"/>
          </a:ln>
        </p:spPr>
        <p:txBody>
          <a:bodyPr lIns="45718" tIns="45718" rIns="45718" bIns="45718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5" name="Shape 65"/>
          <p:cNvSpPr/>
          <p:nvPr/>
        </p:nvSpPr>
        <p:spPr>
          <a:xfrm flipH="1">
            <a:off x="3457602" y="3850740"/>
            <a:ext cx="1222899" cy="2"/>
          </a:xfrm>
          <a:prstGeom prst="line">
            <a:avLst/>
          </a:prstGeom>
          <a:ln w="25400">
            <a:solidFill>
              <a:srgbClr val="414141"/>
            </a:solidFill>
            <a:miter lim="400000"/>
            <a:headEnd type="triangle"/>
            <a:tailEnd type="triangle"/>
          </a:ln>
        </p:spPr>
        <p:txBody>
          <a:bodyPr lIns="45718" tIns="45718" rIns="45718" bIns="45718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6" name="Shape 66"/>
          <p:cNvSpPr/>
          <p:nvPr/>
        </p:nvSpPr>
        <p:spPr>
          <a:xfrm flipH="1" flipV="1">
            <a:off x="8761356" y="4366838"/>
            <a:ext cx="880903" cy="880904"/>
          </a:xfrm>
          <a:prstGeom prst="line">
            <a:avLst/>
          </a:prstGeom>
          <a:ln w="25400">
            <a:solidFill>
              <a:srgbClr val="414141"/>
            </a:solidFill>
            <a:miter lim="400000"/>
            <a:headEnd type="triangle"/>
            <a:tailEnd type="triangle"/>
          </a:ln>
        </p:spPr>
        <p:txBody>
          <a:bodyPr lIns="45718" tIns="45718" rIns="45718" bIns="45718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7" name="Shape 67"/>
          <p:cNvSpPr/>
          <p:nvPr/>
        </p:nvSpPr>
        <p:spPr>
          <a:xfrm>
            <a:off x="9748449" y="4426610"/>
            <a:ext cx="125730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1800"/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14141"/>
                </a:solidFill>
              </a:rPr>
              <a:t>广告商界面</a:t>
            </a:r>
          </a:p>
        </p:txBody>
      </p:sp>
      <p:sp>
        <p:nvSpPr>
          <p:cNvPr id="68" name="Shape 68"/>
          <p:cNvSpPr/>
          <p:nvPr/>
        </p:nvSpPr>
        <p:spPr>
          <a:xfrm>
            <a:off x="9888111" y="6320292"/>
            <a:ext cx="125730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1800"/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14141"/>
                </a:solidFill>
              </a:rPr>
              <a:t>发布商界面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type="title"/>
          </p:nvPr>
        </p:nvSpPr>
        <p:spPr>
          <a:xfrm>
            <a:off x="508000" y="787400"/>
            <a:ext cx="11988800" cy="1219200"/>
          </a:xfrm>
          <a:prstGeom prst="rect">
            <a:avLst/>
          </a:prstGeom>
        </p:spPr>
        <p:txBody>
          <a:bodyPr/>
          <a:lstStyle>
            <a:lvl1pPr defTabSz="525779">
              <a:spcBef>
                <a:spcPts val="1400"/>
              </a:spcBef>
              <a:defRPr sz="63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300">
                <a:solidFill>
                  <a:srgbClr val="D93E2B"/>
                </a:solidFill>
              </a:rPr>
              <a:t>主要数据模块</a:t>
            </a:r>
          </a:p>
        </p:txBody>
      </p:sp>
      <p:sp>
        <p:nvSpPr>
          <p:cNvPr id="71" name="Shape 7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277240" indent="-277240" defTabSz="344677">
              <a:spcBef>
                <a:spcPts val="1400"/>
              </a:spcBef>
              <a:defRPr sz="1800">
                <a:solidFill>
                  <a:srgbClr val="000000"/>
                </a:solidFill>
              </a:defRPr>
            </a:pPr>
            <a:r>
              <a:rPr sz="2124">
                <a:solidFill>
                  <a:srgbClr val="414141"/>
                </a:solidFill>
              </a:rPr>
              <a:t>目前用户数据库和广告数据库是co-located </a:t>
            </a:r>
            <a:endParaRPr sz="2124">
              <a:solidFill>
                <a:srgbClr val="414141"/>
              </a:solidFill>
            </a:endParaRPr>
          </a:p>
          <a:p>
            <a:pPr lvl="0" marL="277240" indent="-277240" defTabSz="344677">
              <a:spcBef>
                <a:spcPts val="1400"/>
              </a:spcBef>
              <a:defRPr sz="1800">
                <a:solidFill>
                  <a:srgbClr val="000000"/>
                </a:solidFill>
              </a:defRPr>
            </a:pPr>
            <a:r>
              <a:rPr b="1" sz="2124">
                <a:solidFill>
                  <a:srgbClr val="87312B"/>
                </a:solidFill>
              </a:rPr>
              <a:t>如果对数据有改动，要export 到 cmtiads.sql</a:t>
            </a:r>
            <a:endParaRPr b="1" sz="2124">
              <a:solidFill>
                <a:srgbClr val="87312B"/>
              </a:solidFill>
            </a:endParaRPr>
          </a:p>
          <a:p>
            <a:pPr lvl="0" marL="277240" indent="-277240" defTabSz="344677">
              <a:spcBef>
                <a:spcPts val="1400"/>
              </a:spcBef>
              <a:defRPr sz="1800">
                <a:solidFill>
                  <a:srgbClr val="000000"/>
                </a:solidFill>
              </a:defRPr>
            </a:pPr>
            <a:r>
              <a:rPr sz="2124">
                <a:solidFill>
                  <a:srgbClr val="414141"/>
                </a:solidFill>
              </a:rPr>
              <a:t>md_mobile_users －用户数据库</a:t>
            </a:r>
            <a:endParaRPr sz="2124">
              <a:solidFill>
                <a:srgbClr val="414141"/>
              </a:solidFill>
            </a:endParaRPr>
          </a:p>
          <a:p>
            <a:pPr lvl="0" marL="277240" indent="-277240" defTabSz="344677">
              <a:spcBef>
                <a:spcPts val="1400"/>
              </a:spcBef>
              <a:defRPr sz="1800">
                <a:solidFill>
                  <a:srgbClr val="000000"/>
                </a:solidFill>
              </a:defRPr>
            </a:pPr>
            <a:r>
              <a:rPr sz="2124">
                <a:solidFill>
                  <a:srgbClr val="414141"/>
                </a:solidFill>
              </a:rPr>
              <a:t>md_ad_units - 广告单位</a:t>
            </a:r>
            <a:endParaRPr sz="2124">
              <a:solidFill>
                <a:srgbClr val="414141"/>
              </a:solidFill>
            </a:endParaRPr>
          </a:p>
          <a:p>
            <a:pPr lvl="0" marL="277240" indent="-277240" defTabSz="344677">
              <a:spcBef>
                <a:spcPts val="1400"/>
              </a:spcBef>
              <a:defRPr sz="1800">
                <a:solidFill>
                  <a:srgbClr val="000000"/>
                </a:solidFill>
              </a:defRPr>
            </a:pPr>
            <a:r>
              <a:rPr sz="2124">
                <a:solidFill>
                  <a:srgbClr val="414141"/>
                </a:solidFill>
              </a:rPr>
              <a:t>md_campaign_limit - 投放限制, md_campaign_priorities －投放优先级</a:t>
            </a:r>
            <a:endParaRPr sz="2124">
              <a:solidFill>
                <a:srgbClr val="414141"/>
              </a:solidFill>
            </a:endParaRPr>
          </a:p>
          <a:p>
            <a:pPr lvl="0" marL="277240" indent="-277240" defTabSz="344677">
              <a:spcBef>
                <a:spcPts val="1400"/>
              </a:spcBef>
              <a:defRPr sz="1800">
                <a:solidFill>
                  <a:srgbClr val="000000"/>
                </a:solidFill>
              </a:defRPr>
            </a:pPr>
            <a:r>
              <a:rPr sz="2124">
                <a:solidFill>
                  <a:srgbClr val="414141"/>
                </a:solidFill>
              </a:rPr>
              <a:t>md_campaign_targeting －投放条件, md_campaign － 广告活动</a:t>
            </a:r>
            <a:endParaRPr sz="2124">
              <a:solidFill>
                <a:srgbClr val="414141"/>
              </a:solidFill>
            </a:endParaRPr>
          </a:p>
          <a:p>
            <a:pPr lvl="0" marL="277240" indent="-277240" defTabSz="344677">
              <a:spcBef>
                <a:spcPts val="1400"/>
              </a:spcBef>
              <a:defRPr sz="1800">
                <a:solidFill>
                  <a:srgbClr val="000000"/>
                </a:solidFill>
              </a:defRPr>
            </a:pPr>
            <a:r>
              <a:rPr sz="2124">
                <a:solidFill>
                  <a:srgbClr val="414141"/>
                </a:solidFill>
              </a:rPr>
              <a:t>md_channels - 投放渠道, md_ages - 投放年龄</a:t>
            </a:r>
            <a:endParaRPr sz="2124">
              <a:solidFill>
                <a:srgbClr val="414141"/>
              </a:solidFill>
            </a:endParaRPr>
          </a:p>
          <a:p>
            <a:pPr lvl="0" marL="277240" indent="-277240" defTabSz="344677">
              <a:spcBef>
                <a:spcPts val="1400"/>
              </a:spcBef>
              <a:defRPr sz="1800">
                <a:solidFill>
                  <a:srgbClr val="000000"/>
                </a:solidFill>
              </a:defRPr>
            </a:pPr>
            <a:r>
              <a:rPr sz="2124">
                <a:solidFill>
                  <a:srgbClr val="414141"/>
                </a:solidFill>
              </a:rPr>
              <a:t>md_genders - 投放性别, md_incomes - 投放收入</a:t>
            </a:r>
            <a:endParaRPr sz="2124">
              <a:solidFill>
                <a:srgbClr val="414141"/>
              </a:solidFill>
            </a:endParaRPr>
          </a:p>
          <a:p>
            <a:pPr lvl="0" marL="277240" indent="-277240" defTabSz="344677">
              <a:spcBef>
                <a:spcPts val="1400"/>
              </a:spcBef>
              <a:defRPr sz="1800">
                <a:solidFill>
                  <a:srgbClr val="000000"/>
                </a:solidFill>
              </a:defRPr>
            </a:pPr>
            <a:r>
              <a:rPr sz="2124">
                <a:solidFill>
                  <a:srgbClr val="414141"/>
                </a:solidFill>
              </a:rPr>
              <a:t>md_interests - 投放兴趣, md_locations - 投放位置</a:t>
            </a:r>
            <a:endParaRPr sz="2124">
              <a:solidFill>
                <a:srgbClr val="414141"/>
              </a:solidFill>
            </a:endParaRPr>
          </a:p>
          <a:p>
            <a:pPr lvl="0" marL="277240" indent="-277240" defTabSz="344677">
              <a:spcBef>
                <a:spcPts val="1400"/>
              </a:spcBef>
              <a:defRPr sz="1800">
                <a:solidFill>
                  <a:srgbClr val="000000"/>
                </a:solidFill>
              </a:defRPr>
            </a:pPr>
            <a:r>
              <a:rPr sz="2124">
                <a:solidFill>
                  <a:srgbClr val="414141"/>
                </a:solidFill>
              </a:rPr>
              <a:t>md_chroniccondition - 投放慢性病</a:t>
            </a:r>
            <a:endParaRPr sz="2124">
              <a:solidFill>
                <a:srgbClr val="414141"/>
              </a:solidFill>
            </a:endParaRP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spcBef>
                <a:spcPts val="1400"/>
              </a:spcBef>
              <a:defRPr sz="63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300">
                <a:solidFill>
                  <a:srgbClr val="D93E2B"/>
                </a:solidFill>
              </a:rPr>
              <a:t>新增功能</a:t>
            </a:r>
          </a:p>
        </p:txBody>
      </p:sp>
      <p:sp>
        <p:nvSpPr>
          <p:cNvPr id="74" name="Shape 7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基于年龄的投放</a:t>
            </a:r>
            <a:endParaRPr sz="3600">
              <a:solidFill>
                <a:srgbClr val="414141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基于性别的投放</a:t>
            </a:r>
            <a:endParaRPr sz="3600">
              <a:solidFill>
                <a:srgbClr val="414141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基于收入的投放</a:t>
            </a:r>
            <a:endParaRPr sz="3600">
              <a:solidFill>
                <a:srgbClr val="414141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基于兴趣的投放</a:t>
            </a:r>
            <a:endParaRPr sz="3600">
              <a:solidFill>
                <a:srgbClr val="414141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基于位置的投放</a:t>
            </a:r>
            <a:endParaRPr sz="3600">
              <a:solidFill>
                <a:srgbClr val="414141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u="sng">
                <a:solidFill>
                  <a:srgbClr val="414141"/>
                </a:solidFill>
                <a:hlinkClick r:id="rId2" invalidUrl="" action="" tgtFrame="" tooltip="" history="1" highlightClick="0" endSnd="0"/>
              </a:rPr>
              <a:t>https://github.com/cmti95035/cmtiads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spcBef>
                <a:spcPts val="1400"/>
              </a:spcBef>
              <a:defRPr sz="63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300">
                <a:solidFill>
                  <a:srgbClr val="D93E2B"/>
                </a:solidFill>
              </a:rPr>
              <a:t>AWS部署步骤</a:t>
            </a:r>
          </a:p>
        </p:txBody>
      </p:sp>
      <p:sp>
        <p:nvSpPr>
          <p:cNvPr id="77" name="Shape 7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432308" indent="-432308" defTabSz="537463">
              <a:spcBef>
                <a:spcPts val="2200"/>
              </a:spcBef>
              <a:defRPr sz="1800">
                <a:solidFill>
                  <a:srgbClr val="000000"/>
                </a:solidFill>
              </a:defRPr>
            </a:pPr>
            <a:r>
              <a:rPr sz="3312">
                <a:solidFill>
                  <a:srgbClr val="414141"/>
                </a:solidFill>
              </a:rPr>
              <a:t>现在的服务器的部署IP为52.4.145.155, 假设不变</a:t>
            </a:r>
            <a:endParaRPr sz="3312">
              <a:solidFill>
                <a:srgbClr val="414141"/>
              </a:solidFill>
            </a:endParaRPr>
          </a:p>
          <a:p>
            <a:pPr lvl="0" marL="432308" indent="-432308" defTabSz="537463">
              <a:spcBef>
                <a:spcPts val="2200"/>
              </a:spcBef>
              <a:defRPr sz="1800">
                <a:solidFill>
                  <a:srgbClr val="000000"/>
                </a:solidFill>
              </a:defRPr>
            </a:pPr>
            <a:r>
              <a:rPr sz="3312">
                <a:solidFill>
                  <a:srgbClr val="414141"/>
                </a:solidFill>
              </a:rPr>
              <a:t>参看 http://docs.aws.amazon.com/AWSEC2/latest/UserGuide/AccessingInstancesLinux.html， 确定ssh 可用</a:t>
            </a:r>
            <a:endParaRPr sz="3312">
              <a:solidFill>
                <a:srgbClr val="414141"/>
              </a:solidFill>
            </a:endParaRPr>
          </a:p>
          <a:p>
            <a:pPr lvl="0" marL="432308" indent="-432308" defTabSz="537463">
              <a:spcBef>
                <a:spcPts val="2200"/>
              </a:spcBef>
              <a:defRPr sz="1800">
                <a:solidFill>
                  <a:srgbClr val="000000"/>
                </a:solidFill>
              </a:defRPr>
            </a:pPr>
            <a:r>
              <a:rPr sz="3312">
                <a:solidFill>
                  <a:srgbClr val="414141"/>
                </a:solidFill>
              </a:rPr>
              <a:t>ssh </a:t>
            </a:r>
            <a:r>
              <a:rPr sz="3312" u="sng">
                <a:solidFill>
                  <a:srgbClr val="414141"/>
                </a:solidFill>
                <a:hlinkClick r:id="rId2" invalidUrl="" action="" tgtFrame="" tooltip="" history="1" highlightClick="0" endSnd="0"/>
              </a:rPr>
              <a:t>ubuntu@52.4.145.155</a:t>
            </a:r>
            <a:endParaRPr sz="3312">
              <a:solidFill>
                <a:srgbClr val="414141"/>
              </a:solidFill>
            </a:endParaRPr>
          </a:p>
          <a:p>
            <a:pPr lvl="0" marL="432308" indent="-432308" defTabSz="537463">
              <a:spcBef>
                <a:spcPts val="2200"/>
              </a:spcBef>
              <a:defRPr sz="1800">
                <a:solidFill>
                  <a:srgbClr val="000000"/>
                </a:solidFill>
              </a:defRPr>
            </a:pPr>
            <a:r>
              <a:rPr sz="3312">
                <a:solidFill>
                  <a:srgbClr val="414141"/>
                </a:solidFill>
              </a:rPr>
              <a:t>cd /var/www/html/cmtiads</a:t>
            </a:r>
            <a:endParaRPr sz="3312">
              <a:solidFill>
                <a:srgbClr val="414141"/>
              </a:solidFill>
            </a:endParaRPr>
          </a:p>
          <a:p>
            <a:pPr lvl="0" marL="432308" indent="-432308" defTabSz="537463">
              <a:spcBef>
                <a:spcPts val="2200"/>
              </a:spcBef>
              <a:defRPr sz="1800">
                <a:solidFill>
                  <a:srgbClr val="000000"/>
                </a:solidFill>
              </a:defRPr>
            </a:pPr>
            <a:r>
              <a:rPr sz="3312">
                <a:solidFill>
                  <a:srgbClr val="414141"/>
                </a:solidFill>
              </a:rPr>
              <a:t>git pull </a:t>
            </a:r>
            <a:endParaRPr sz="3312">
              <a:solidFill>
                <a:srgbClr val="414141"/>
              </a:solidFill>
            </a:endParaRPr>
          </a:p>
          <a:p>
            <a:pPr lvl="0" marL="432308" indent="-432308" defTabSz="537463">
              <a:spcBef>
                <a:spcPts val="2200"/>
              </a:spcBef>
              <a:defRPr sz="1800">
                <a:solidFill>
                  <a:srgbClr val="000000"/>
                </a:solidFill>
              </a:defRPr>
            </a:pPr>
            <a:r>
              <a:rPr sz="3312">
                <a:solidFill>
                  <a:srgbClr val="414141"/>
                </a:solidFill>
              </a:rPr>
              <a:t>如果有数据库变动， 访问</a:t>
            </a:r>
            <a:r>
              <a:rPr sz="3312" u="sng">
                <a:solidFill>
                  <a:srgbClr val="414141"/>
                </a:solidFill>
                <a:hlinkClick r:id="rId3" invalidUrl="" action="" tgtFrame="" tooltip="" history="1" highlightClick="0" endSnd="0"/>
              </a:rPr>
              <a:t>http://52.4.145.155/phpmyadmin/</a:t>
            </a:r>
            <a:r>
              <a:rPr sz="3312">
                <a:solidFill>
                  <a:srgbClr val="414141"/>
                </a:solidFill>
              </a:rPr>
              <a:t>,  import cmtiads.sql 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type="title"/>
          </p:nvPr>
        </p:nvSpPr>
        <p:spPr>
          <a:xfrm>
            <a:off x="508000" y="793750"/>
            <a:ext cx="11988800" cy="1219200"/>
          </a:xfrm>
          <a:prstGeom prst="rect">
            <a:avLst/>
          </a:prstGeom>
        </p:spPr>
        <p:txBody>
          <a:bodyPr/>
          <a:lstStyle>
            <a:lvl1pPr defTabSz="525779">
              <a:spcBef>
                <a:spcPts val="1400"/>
              </a:spcBef>
              <a:defRPr sz="63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300">
                <a:solidFill>
                  <a:srgbClr val="D93E2B"/>
                </a:solidFill>
              </a:rPr>
              <a:t>可能合作单位</a:t>
            </a:r>
          </a:p>
        </p:txBody>
      </p:sp>
      <p:sp>
        <p:nvSpPr>
          <p:cNvPr id="80" name="Shape 8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大数据所， DMP平台集成</a:t>
            </a:r>
            <a:endParaRPr sz="3600">
              <a:solidFill>
                <a:srgbClr val="414141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杭研， 和聚会应用集成</a:t>
            </a:r>
            <a:endParaRPr sz="3600">
              <a:solidFill>
                <a:srgbClr val="414141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国际公司， 漫游应用集成</a:t>
            </a:r>
            <a:endParaRPr sz="3600">
              <a:solidFill>
                <a:srgbClr val="414141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政企， 医疗应用集成， 春雨医生</a:t>
            </a:r>
            <a:endParaRPr sz="3600">
              <a:solidFill>
                <a:srgbClr val="414141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香港公司， 媒体播放应用集成</a:t>
            </a:r>
            <a:endParaRPr sz="3600">
              <a:solidFill>
                <a:srgbClr val="414141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上海， DSP 平台运营</a:t>
            </a:r>
          </a:p>
        </p:txBody>
      </p:sp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New_Template4">
  <a:themeElements>
    <a:clrScheme name="New_Template4">
      <a:dk1>
        <a:srgbClr val="414141"/>
      </a:dk1>
      <a:lt1>
        <a:srgbClr val="FFFFFF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33948" dir="270000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4">
  <a:themeElements>
    <a:clrScheme name="New_Template4">
      <a:dk1>
        <a:srgbClr val="000000"/>
      </a:dk1>
      <a:lt1>
        <a:srgbClr val="FFFFFF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33948" dir="270000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