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20104100" cy="11309350"/>
  <p:notesSz cx="9998075" cy="6865938"/>
  <p:embeddedFontLst>
    <p:embeddedFont>
      <p:font typeface="Montserrat" pitchFamily="2" charset="0"/>
      <p:regular r:id="rId46"/>
      <p:bold r:id="rId47"/>
      <p:italic r:id="rId48"/>
      <p:boldItalic r:id="rId49"/>
    </p:embeddedFont>
    <p:embeddedFont>
      <p:font typeface="Montserrat ExtraBold" pitchFamily="2" charset="0"/>
      <p:bold r:id="rId50"/>
      <p:boldItalic r:id="rId51"/>
    </p:embeddedFont>
    <p:embeddedFont>
      <p:font typeface="Montserrat Light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3228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62613" y="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21450"/>
            <a:ext cx="433228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11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1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4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p15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5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1" name="Google Shape;1061;p16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6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8" name="Google Shape;1138;p17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17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5" name="Google Shape;1215;p18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8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19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19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8" name="Google Shape;1368;p20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0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5" name="Google Shape;1445;p21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1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2" name="Google Shape;1522;p22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2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9" name="Google Shape;1599;p23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23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6" name="Google Shape;1676;p24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24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2" name="Google Shape;1752;p25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25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9" name="Google Shape;1829;p26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26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6" name="Google Shape;1906;p27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27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4" name="Google Shape;1984;p28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28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1" name="Google Shape;2061;p29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29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8" name="Google Shape;2138;p30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30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5" name="Google Shape;2215;p31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32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33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4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35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36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37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38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39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40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41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42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43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 txBox="1">
            <a:spLocks noGrp="1"/>
          </p:cNvSpPr>
          <p:nvPr>
            <p:ph type="sldNum" idx="12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:notes"/>
          <p:cNvSpPr txBox="1">
            <a:spLocks noGrp="1"/>
          </p:cNvSpPr>
          <p:nvPr>
            <p:ph type="body" idx="1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8350" cy="2574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 extrusionOk="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 extrusionOk="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 extrusionOk="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 extrusionOk="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 extrusionOk="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 extrusionOk="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 extrusionOk="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 extrusionOk="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 extrusionOk="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 extrusionOk="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 extrusionOk="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 extrusionOk="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 extrusionOk="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 extrusionOk="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 extrusionOk="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 extrusionOk="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57" name="Google Shape;57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7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 extrusionOk="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 extrusionOk="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 extrusionOk="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 extrusionOk="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 extrusionOk="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 extrusionOk="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 extrusionOk="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 extrusionOk="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 extrusionOk="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 extrusionOk="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 extrusionOk="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 extrusionOk="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 extrusionOk="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 extrusionOk="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 extrusionOk="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 extrusionOk="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6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6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6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6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6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6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6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6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6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6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6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6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6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6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6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6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6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6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6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6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6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6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6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6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6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6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6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6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6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6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6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6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16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6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6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6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5 - Cópias de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74" name="Google Shape;674;p16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675" name="Google Shape;675;p16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16"/>
          <p:cNvSpPr txBox="1"/>
          <p:nvPr/>
        </p:nvSpPr>
        <p:spPr>
          <a:xfrm>
            <a:off x="1509064" y="2745690"/>
            <a:ext cx="17024753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Tentativa de copiar listas.</a:t>
            </a:r>
            <a:endParaRPr/>
          </a:p>
        </p:txBody>
      </p:sp>
      <p:pic>
        <p:nvPicPr>
          <p:cNvPr id="678" name="Google Shape;6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948" y="4208029"/>
            <a:ext cx="14386204" cy="520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7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7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7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7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7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7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7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7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7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7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7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7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7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7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17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17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1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7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7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7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7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7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7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7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7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7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7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7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7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7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7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7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17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7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7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1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17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7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7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7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7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17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7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7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7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7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7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7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7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7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7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7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7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Cópia de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51" name="Google Shape;751;p17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52" name="Google Shape;752;p17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17"/>
          <p:cNvSpPr txBox="1"/>
          <p:nvPr/>
        </p:nvSpPr>
        <p:spPr>
          <a:xfrm>
            <a:off x="1509064" y="2904418"/>
            <a:ext cx="17286526" cy="53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lista 	em Python é um objeto.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Atribuição de objeto: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 = L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Copia a mesma referência da lista na memória e não os seus dados.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Duas variáveis (V e L) referenciam a mesma lista na memória.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5" name="Google Shape;7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2346" y="8805765"/>
            <a:ext cx="5279961" cy="129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8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8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8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1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18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18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8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8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18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18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8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8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8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18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18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8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8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8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8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18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1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8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18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8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8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8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8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8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8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8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8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8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8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8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8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8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8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8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8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8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8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8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8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8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8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8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8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8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8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8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18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18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8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8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Cópia de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27" name="Google Shape;827;p18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828" name="Google Shape;828;p18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0" name="Google Shape;830;p18"/>
          <p:cNvSpPr txBox="1"/>
          <p:nvPr/>
        </p:nvSpPr>
        <p:spPr>
          <a:xfrm>
            <a:off x="1509064" y="2447220"/>
            <a:ext cx="17024753" cy="384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Alteração de valor.</a:t>
            </a:r>
            <a:endParaRPr/>
          </a:p>
          <a:p>
            <a:pPr marL="698500" marR="0" lvl="0" indent="-371475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950"/>
              <a:buFont typeface="Montserrat Light"/>
              <a:buNone/>
            </a:pPr>
            <a:endParaRPr sz="495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98500" marR="0" lvl="0" indent="-685800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Courier New"/>
              <a:buChar char="-"/>
            </a:pPr>
            <a:r>
              <a:rPr lang="pt-BR" sz="4950"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V[0] = 6</a:t>
            </a:r>
            <a:endParaRPr/>
          </a:p>
          <a:p>
            <a:pPr marL="698500" marR="0" lvl="0" indent="-685800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Courier New"/>
              <a:buChar char="-"/>
            </a:pPr>
            <a:r>
              <a:rPr lang="pt-BR" sz="4950"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L[0] = 6</a:t>
            </a:r>
            <a:endParaRPr/>
          </a:p>
          <a:p>
            <a:pPr marL="698500" marR="0" lvl="0" indent="-371475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950"/>
              <a:buFont typeface="Montserrat Light"/>
              <a:buNone/>
            </a:pPr>
            <a:endParaRPr sz="495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1" name="Google Shape;8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035" y="6375198"/>
            <a:ext cx="7840030" cy="201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9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9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9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9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9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9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9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9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9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9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19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9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19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9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9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19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19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1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9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9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19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9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9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19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9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9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9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9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19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19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9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19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9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9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9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9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9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9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9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9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9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1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9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9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19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9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1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19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19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19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9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9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9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6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03" name="Google Shape;903;p19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904" name="Google Shape;904;p19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6" name="Google Shape;9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065" y="3061859"/>
            <a:ext cx="13003503" cy="57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0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0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0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0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0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0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0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0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0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0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0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0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0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0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0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0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0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0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0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0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0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0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0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0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0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0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0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0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0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0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0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0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0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0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0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0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0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0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0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0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0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0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0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0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0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0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0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0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0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0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0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6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78" name="Google Shape;978;p20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979" name="Google Shape;979;p20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1" name="Google Shape;98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065" y="2911475"/>
            <a:ext cx="14379986" cy="568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1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1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1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1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1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1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1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1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1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1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1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1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1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1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1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1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1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1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1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1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1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1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1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1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2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21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1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1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1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1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1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1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21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1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1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1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1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1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1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1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1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1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1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1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1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1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1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1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1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1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1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1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1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1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1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1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7 - Fatiamento de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54" name="Google Shape;1054;p21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055" name="Google Shape;1055;p21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21"/>
          <p:cNvSpPr txBox="1"/>
          <p:nvPr/>
        </p:nvSpPr>
        <p:spPr>
          <a:xfrm>
            <a:off x="1509064" y="2904418"/>
            <a:ext cx="17286526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 de como usar o fatiamento de listas: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8" name="Google Shape;10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01" y="4582246"/>
            <a:ext cx="18432827" cy="523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2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2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2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2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2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2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2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2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2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2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2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2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2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2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2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2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2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2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2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2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2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2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2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2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2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2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2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2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2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2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2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2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2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2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2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2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2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2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2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2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2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2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2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2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2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2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2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2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2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2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2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2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2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8 - Tamanho de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31" name="Google Shape;1131;p22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132" name="Google Shape;1132;p22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22"/>
          <p:cNvSpPr txBox="1"/>
          <p:nvPr/>
        </p:nvSpPr>
        <p:spPr>
          <a:xfrm>
            <a:off x="1509064" y="2904418"/>
            <a:ext cx="17286526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 de como verificar o tamanho de listas: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5" name="Google Shape;11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4250" y="4438306"/>
            <a:ext cx="5435600" cy="285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3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3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3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3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3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3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3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3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3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3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3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3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3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3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3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3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3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3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3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3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3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3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3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3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23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2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3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3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3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3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3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23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23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23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23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23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23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23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2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23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23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23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3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2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23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23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23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23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2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23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3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23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23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2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23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23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23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23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9 - Tamanho de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208" name="Google Shape;1208;p23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209" name="Google Shape;1209;p23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1" name="Google Shape;1211;p23"/>
          <p:cNvSpPr txBox="1"/>
          <p:nvPr/>
        </p:nvSpPr>
        <p:spPr>
          <a:xfrm>
            <a:off x="1509064" y="2904418"/>
            <a:ext cx="17286526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Repetição com o tamanho de listas usando a função len():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2" name="Google Shape;1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202" y="5050154"/>
            <a:ext cx="6125695" cy="332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4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24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2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24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24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24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24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4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24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4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4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24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4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24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24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4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4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24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4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2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24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24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24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24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2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24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4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24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24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2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24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4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24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4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2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4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24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4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24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2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24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4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24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24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2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24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24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24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24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2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24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24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24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24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2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4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24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24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24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2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24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4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4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4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10 – Adição de elementos nas 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285" name="Google Shape;1285;p24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286" name="Google Shape;1286;p2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8" name="Google Shape;12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5203" y="3483588"/>
            <a:ext cx="5793694" cy="593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5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25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25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2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25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25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5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5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25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5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25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25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2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25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25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25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25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25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25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25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25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2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25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25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25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25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25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5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5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5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25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25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25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25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2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25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25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25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25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2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25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25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25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25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2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25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25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25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25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25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25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25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25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2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25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25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25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25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2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25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25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25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11 – Adicionando elementos à lista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61" name="Google Shape;1361;p25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362" name="Google Shape;1362;p25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4" name="Google Shape;1364;p25"/>
          <p:cNvSpPr txBox="1"/>
          <p:nvPr/>
        </p:nvSpPr>
        <p:spPr>
          <a:xfrm>
            <a:off x="1509064" y="2904418"/>
            <a:ext cx="17286526" cy="150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Adicionando elementos em uma lista até que seja digitado zero: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5" name="Google Shape;13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7574" y="4804645"/>
            <a:ext cx="12289506" cy="491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66" name="Google Shape;6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8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PROGRAMAÇÃO PYTHON - Listas</a:t>
            </a: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</a:rPr>
              <a:t>Prof. Cristiano Marçal Toniolo</a:t>
            </a:r>
            <a:endParaRPr sz="2800" b="1">
              <a:solidFill>
                <a:schemeClr val="lt1"/>
              </a:solidFill>
            </a:endParaRPr>
          </a:p>
        </p:txBody>
      </p:sp>
      <p:pic>
        <p:nvPicPr>
          <p:cNvPr id="70" name="Google Shape;70;p8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6026" y="709130"/>
            <a:ext cx="3704918" cy="370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6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26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26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26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2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26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26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26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26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2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26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26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26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26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2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26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26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26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26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26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26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26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26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2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26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26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26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26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6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6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6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26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2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26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26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26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26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2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26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26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26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26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2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26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26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26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26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2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6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26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26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26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2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26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26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26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26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2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26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26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26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26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26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2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26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12 – Adicionando elementos à lista - extend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38" name="Google Shape;1438;p26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439" name="Google Shape;1439;p26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1" name="Google Shape;1441;p26"/>
          <p:cNvSpPr txBox="1"/>
          <p:nvPr/>
        </p:nvSpPr>
        <p:spPr>
          <a:xfrm>
            <a:off x="1509064" y="2904418"/>
            <a:ext cx="17286526" cy="150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 extend(), prolonga a lista adicionando no final da lista, todos os elementos passados como argumento.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2" name="Google Shape;14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6501" y="4934418"/>
            <a:ext cx="7971097" cy="54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27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27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27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27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2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27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27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27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27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2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27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27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27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27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2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27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27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27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27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27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27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27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27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2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27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27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27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27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2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27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27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27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27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2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27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27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27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27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2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27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27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27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7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2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7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7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7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27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2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27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27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27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27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2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27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27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27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27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2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27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27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27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27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27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13 – Removendo elementos à lista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15" name="Google Shape;1515;p27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516" name="Google Shape;1516;p27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8" name="Google Shape;1518;p27"/>
          <p:cNvSpPr txBox="1"/>
          <p:nvPr/>
        </p:nvSpPr>
        <p:spPr>
          <a:xfrm>
            <a:off x="1509064" y="2904418"/>
            <a:ext cx="17286526" cy="150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instrução del é usada para remover elementos de uma lista.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9" name="Google Shape;15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5463" y="5446353"/>
            <a:ext cx="6733173" cy="320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8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2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28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28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28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28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2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28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28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28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28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2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28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28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28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28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2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28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28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28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28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28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28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28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28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2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8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8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28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28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2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28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28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28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28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2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28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28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28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28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2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28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28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28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28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2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28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28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28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28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2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28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28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28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28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2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28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28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28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28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2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28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28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28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28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28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15 – Usando o for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92" name="Google Shape;1592;p28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593" name="Google Shape;1593;p28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5" name="Google Shape;1595;p28"/>
          <p:cNvSpPr txBox="1"/>
          <p:nvPr/>
        </p:nvSpPr>
        <p:spPr>
          <a:xfrm>
            <a:off x="1509064" y="2904418"/>
            <a:ext cx="17286526" cy="301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instrução de repetição especialmente projetada para percorrer listas. A cada repetição, utiliza um elemento diferente da lista.</a:t>
            </a:r>
            <a:r>
              <a:rPr lang="pt-BR" sz="4400"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Ex: impressão de todos os elementos da lista.</a:t>
            </a: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6" name="Google Shape;15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237" y="6837548"/>
            <a:ext cx="5957625" cy="210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9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29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2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29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29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29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29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2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29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29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29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29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2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29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29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29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29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2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29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29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29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29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29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29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29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29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2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29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29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29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29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2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29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29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29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29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2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29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29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29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29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2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29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29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29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29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2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29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29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29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29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2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29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29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29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29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2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29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29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29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29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2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29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2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2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29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Ordenação de Lista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669" name="Google Shape;1669;p29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670" name="Google Shape;1670;p29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2" name="Google Shape;1672;p29"/>
          <p:cNvSpPr txBox="1"/>
          <p:nvPr/>
        </p:nvSpPr>
        <p:spPr>
          <a:xfrm>
            <a:off x="1509064" y="2904418"/>
            <a:ext cx="17286526" cy="224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 </a:t>
            </a:r>
            <a:r>
              <a:rPr lang="pt-BR" sz="4400" b="1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sort</a:t>
            </a: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() pode ser utilizado para ordenar listas de valores numéricos ou de strings</a:t>
            </a:r>
            <a:r>
              <a:rPr lang="pt-BR" sz="4400"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3" name="Google Shape;16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7" y="5511134"/>
            <a:ext cx="18786445" cy="344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0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30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30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3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30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30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30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30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3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30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30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30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30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3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30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30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30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30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3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30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30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30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30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30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30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30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30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3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30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30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30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30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3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30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30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30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30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3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30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30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30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30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3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0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30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30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30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3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30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30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30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30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3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30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30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30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30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3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30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30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30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30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3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30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3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30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746" name="Google Shape;1746;p30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747" name="Google Shape;1747;p30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9" name="Google Shape;1749;p30"/>
          <p:cNvSpPr txBox="1"/>
          <p:nvPr/>
        </p:nvSpPr>
        <p:spPr>
          <a:xfrm>
            <a:off x="1509064" y="2904418"/>
            <a:ext cx="17286526" cy="60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Consistem em uma estrutura de dados similar às listas, mas com propriedades de acesso diferentes.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criados com a utilização de chaves ({}).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dicionário é composto por rum conjunto de chaves e valores.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Utilizam suas chaves como índices e não números como as listas.</a:t>
            </a: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1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31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31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31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3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31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31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31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31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3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31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31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31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31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3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31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31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31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31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3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31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31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31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31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31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31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31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31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3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31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31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31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31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3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31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31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31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31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3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31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31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31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31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3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31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31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31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31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3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31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31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31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31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3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31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31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31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31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3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31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31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31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31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31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31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31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22" name="Google Shape;1822;p31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823" name="Google Shape;1823;p31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5" name="Google Shape;1825;p31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Criação de um dicionário com preço de mercadorias.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6" name="Google Shape;18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341" y="5025702"/>
            <a:ext cx="10871971" cy="338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32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32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32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32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3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32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32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32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32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3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32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32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32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32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3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32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p32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32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32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p3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32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32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32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32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32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32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32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32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3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32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32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32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32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3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32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32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32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32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p3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32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32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32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32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3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32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32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32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32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3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32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32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32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32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3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32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32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32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32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3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32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32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32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3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32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32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99" name="Google Shape;1899;p32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900" name="Google Shape;1900;p32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2" name="Google Shape;1902;p32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Funcionamento do dicionário: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3" name="Google Shape;19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126" y="4033413"/>
            <a:ext cx="7959847" cy="675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3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3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33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33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33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33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3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33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33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33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33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3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33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33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33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33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3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33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33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33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33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3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33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33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33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33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33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33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33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33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3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33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33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33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33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3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33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33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33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33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3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33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33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33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33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3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33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33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Google Shape;1958;p33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33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3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33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33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33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33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3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33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33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33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33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3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33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33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33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3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33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976" name="Google Shape;1976;p33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977" name="Google Shape;1977;p33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9" name="Google Shape;1979;p33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Acesso a uma chave inexistente: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0" name="Google Shape;198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2330" y="3970059"/>
            <a:ext cx="8319440" cy="385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9290" y="8523741"/>
            <a:ext cx="16424527" cy="19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4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34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3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34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34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34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34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3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34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34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34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34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3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34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34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34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34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3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34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34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34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34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3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34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34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34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34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34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34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34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34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3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34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34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34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34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3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34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Google Shape;2026;p34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34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34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3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34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34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34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34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3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34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34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34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34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3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34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34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34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34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3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34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34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34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34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3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34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34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34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34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54" name="Google Shape;2054;p34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055" name="Google Shape;2055;p3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7" name="Google Shape;2057;p34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Verificação da existência de uma chave: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8" name="Google Shape;20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3952" y="4104258"/>
            <a:ext cx="12036195" cy="626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5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35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35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3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35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p35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35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35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3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35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35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35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35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3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35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35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35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35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3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35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35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35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35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3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35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35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35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35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35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35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35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35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3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35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35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35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35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3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35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Google Shape;2104;p35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p35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35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3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35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35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35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35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3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35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35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35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35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3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35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35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35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35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3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35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35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35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35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7" name="Google Shape;2127;p3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35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35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35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131" name="Google Shape;2131;p35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132" name="Google Shape;2132;p35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4" name="Google Shape;2134;p35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Obtenção de uma lista de chaves e valores.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5" name="Google Shape;213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926" y="4604707"/>
            <a:ext cx="9246247" cy="505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 aprenderemos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143" name="Google Shape;143;p9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9"/>
          <p:cNvSpPr txBox="1"/>
          <p:nvPr/>
        </p:nvSpPr>
        <p:spPr>
          <a:xfrm>
            <a:off x="1509064" y="2904418"/>
            <a:ext cx="17024753" cy="30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Listas;</a:t>
            </a:r>
            <a:endParaRPr/>
          </a:p>
          <a:p>
            <a:pPr marL="698500" marR="0" lvl="0" indent="-685800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Dicionários;</a:t>
            </a:r>
            <a:endParaRPr/>
          </a:p>
          <a:p>
            <a:pPr marL="698500" marR="0" lvl="0" indent="-685800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Exemplos;</a:t>
            </a:r>
            <a:endParaRPr/>
          </a:p>
          <a:p>
            <a:pPr marL="698500" marR="0" lvl="0" indent="-685800" algn="just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Exercícios.</a:t>
            </a:r>
            <a:endParaRPr sz="4950" b="0" i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36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36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36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36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3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36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36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36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36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3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36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36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36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36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3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36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36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36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36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3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36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36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36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36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3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36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36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36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36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36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36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36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36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3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36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36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36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36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3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36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36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36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36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3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36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36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36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36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3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36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36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36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36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3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36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p36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36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p36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p3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36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36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36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36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36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3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36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08" name="Google Shape;2208;p36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209" name="Google Shape;2209;p36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1" name="Google Shape;2211;p36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Obtenção do preço com dicionário.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2" name="Google Shape;22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171" y="4420100"/>
            <a:ext cx="15366311" cy="565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3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37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37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37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37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3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37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37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37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37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3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37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37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37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37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3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37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37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37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37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p3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37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37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37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37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3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37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37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Google Shape;2246;p37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37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Google Shape;2248;p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37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37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37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37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3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37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37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37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37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3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37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37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37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37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3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37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37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37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37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3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37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37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37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37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3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37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37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37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37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3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Google Shape;2279;p37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37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37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37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37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37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Dicionários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85" name="Google Shape;2285;p37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286" name="Google Shape;2286;p37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8" name="Google Shape;2288;p37"/>
          <p:cNvSpPr txBox="1"/>
          <p:nvPr/>
        </p:nvSpPr>
        <p:spPr>
          <a:xfrm>
            <a:off x="1509064" y="2904418"/>
            <a:ext cx="17286526" cy="225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Exclusão de uma associação do dicionário:</a:t>
            </a:r>
            <a:endParaRPr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9" name="Google Shape;22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3786" y="4306377"/>
            <a:ext cx="8696528" cy="522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8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Exercícios</a:t>
            </a:r>
            <a:endParaRPr/>
          </a:p>
        </p:txBody>
      </p:sp>
      <p:sp>
        <p:nvSpPr>
          <p:cNvPr id="2295" name="Google Shape;2295;p38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39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39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3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39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39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39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39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3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39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39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39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39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3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39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39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39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39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3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39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39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39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39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3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39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39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39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39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39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39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39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39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3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39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39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39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3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39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39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39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3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39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39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39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39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3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39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39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39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39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7" name="Google Shape;2357;p3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39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39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39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39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3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39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3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3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39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67" name="Google Shape;2367;p39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368" name="Google Shape;2368;p39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0" name="Google Shape;2370;p39"/>
          <p:cNvSpPr txBox="1"/>
          <p:nvPr/>
        </p:nvSpPr>
        <p:spPr>
          <a:xfrm>
            <a:off x="1047088" y="2638603"/>
            <a:ext cx="17904664" cy="605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leia um vetor de 5 números inteiros e mostre-os na tela.</a:t>
            </a:r>
            <a:endParaRPr/>
          </a:p>
          <a:p>
            <a:pPr marL="755650" marR="0" lvl="0" indent="-74295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leia um vetor de 10 números inteiros e mostre-os na tela na ordem inversa.</a:t>
            </a:r>
            <a:endParaRPr/>
          </a:p>
          <a:p>
            <a:pPr marL="755650" marR="0" lvl="0" indent="-74295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leia 4 notas, armazene em um vetor e mostre as notas e a média na tela.</a:t>
            </a:r>
            <a:endParaRPr/>
          </a:p>
          <a:p>
            <a:pPr marL="755650" marR="0" lvl="0" indent="-74295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leia um vetor de 10 caracteres minúsculos e diga quantas consoantes foram lidas.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40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40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40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4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40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40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40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40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4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40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40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40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40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4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40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40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40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40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Google Shape;2393;p4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40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40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40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40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4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40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40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40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40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4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40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40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40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40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40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40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40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40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4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40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40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40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40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Google Shape;2418;p4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40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40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40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40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4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40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40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40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40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4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40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40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40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40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4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40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Google Shape;2435;p40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40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40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4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40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4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Google Shape;2441;p40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42" name="Google Shape;2442;p40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443" name="Google Shape;2443;p40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5" name="Google Shape;2445;p40"/>
          <p:cNvSpPr txBox="1"/>
          <p:nvPr/>
        </p:nvSpPr>
        <p:spPr>
          <a:xfrm>
            <a:off x="1309932" y="1984677"/>
            <a:ext cx="17851962" cy="831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5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percorra duas listas e gere uma terceira com elementos das duas primeiras.</a:t>
            </a:r>
            <a:endParaRPr/>
          </a:p>
          <a:p>
            <a:pPr marL="755650" marR="0" lvl="0" indent="-74295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5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lista de temperaturas de Mons, na Bélgica, foi armazenada na lista T = [-10, -8, 0 1, 2, 5, -2, -4]. Faça um programa que imprima a maior e a menor temperatura, assim como a temperatura média.</a:t>
            </a:r>
            <a:endParaRPr/>
          </a:p>
          <a:p>
            <a:pPr marL="755650" marR="0" lvl="0" indent="-74295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5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para selecionar os elementos de uma lista, de forma a copiá-los para outras duas listas. Nesse caso,  considere que, inicialmente, os valores estão na lista V = [9, 8, 7, 12, 0, 13 , 21], mas que devem ser copiados para a P, se forem pares; ou para I, se forem ímpares.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41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41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41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41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4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41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41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41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41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4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41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41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41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41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4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41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41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41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41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4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41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41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41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41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4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5" name="Google Shape;2475;p41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41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41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p41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4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41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41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41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41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41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41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Google Shape;2487;p41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41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4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41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41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41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41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Google Shape;2494;p4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Google Shape;2495;p41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41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p41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Google Shape;2498;p41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4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41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41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41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41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4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41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41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41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41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4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41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41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41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41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41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41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41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7" name="Google Shape;2517;p41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518" name="Google Shape;2518;p41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41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0" name="Google Shape;2520;p41"/>
          <p:cNvSpPr txBox="1"/>
          <p:nvPr/>
        </p:nvSpPr>
        <p:spPr>
          <a:xfrm>
            <a:off x="1099793" y="2638604"/>
            <a:ext cx="17904666" cy="223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8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peça a idade e a altura de 5 pessoas, armazene cada informação no seu respectivo vetor. Imprima a idade e a altura na ordem inversa à ordem lida.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4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42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42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42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42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4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42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42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42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42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4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42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42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42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42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4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42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42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42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42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4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42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Google Shape;2547;p42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42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42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4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42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42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42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42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4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42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42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42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Google Shape;2559;p42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42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42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42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42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4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42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42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42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Google Shape;2569;p42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Google Shape;2570;p4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Google Shape;2571;p42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p42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3" name="Google Shape;2573;p42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Google Shape;2574;p42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Google Shape;2575;p4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42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Google Shape;2577;p42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42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42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0" name="Google Shape;2580;p4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42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2" name="Google Shape;2582;p42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3" name="Google Shape;2583;p42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4" name="Google Shape;2584;p42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4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Google Shape;2586;p42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42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Google Shape;2588;p42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9" name="Google Shape;2589;p4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0" name="Google Shape;2590;p42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p42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92" name="Google Shape;2592;p42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593" name="Google Shape;2593;p42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5" name="Google Shape;2595;p42"/>
          <p:cNvSpPr txBox="1"/>
          <p:nvPr/>
        </p:nvSpPr>
        <p:spPr>
          <a:xfrm>
            <a:off x="1047088" y="2638604"/>
            <a:ext cx="18008520" cy="223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9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peça as 4 notas de 10 alunos, calcule a armazene em um vetor a média de cada aluno, imprima o número de alunos com média maior ou igual a 7.0.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43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4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43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Google Shape;2603;p43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Google Shape;2604;p43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p43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4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43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43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43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p43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4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43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43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43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43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4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43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43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9" name="Google Shape;2619;p43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0" name="Google Shape;2620;p43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p4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43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3" name="Google Shape;2623;p43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4" name="Google Shape;2624;p43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5" name="Google Shape;2625;p43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6" name="Google Shape;2626;p4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7" name="Google Shape;2627;p43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43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43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43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4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43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43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43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43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p43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43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9" name="Google Shape;2639;p43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43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4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43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43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4" name="Google Shape;2644;p43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43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4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43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43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43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p43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4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43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43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43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43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4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43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43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9" name="Google Shape;2659;p43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0" name="Google Shape;2660;p43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1" name="Google Shape;2661;p4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43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3" name="Google Shape;2663;p43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43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5" name="Google Shape;2665;p4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6" name="Google Shape;2666;p43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67" name="Google Shape;2667;p43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668" name="Google Shape;2668;p43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43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0" name="Google Shape;2670;p43"/>
          <p:cNvSpPr txBox="1"/>
          <p:nvPr/>
        </p:nvSpPr>
        <p:spPr>
          <a:xfrm>
            <a:off x="1205201" y="2638603"/>
            <a:ext cx="17746752" cy="147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10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Faça um programa que imprima a lista L = [9, 8, 7, 12, 0, 13, 21].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44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6" name="Google Shape;2676;p44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4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44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44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44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44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4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3" name="Google Shape;2683;p44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4" name="Google Shape;2684;p44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5" name="Google Shape;2685;p44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6" name="Google Shape;2686;p44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7" name="Google Shape;2687;p4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8" name="Google Shape;2688;p44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9" name="Google Shape;2689;p44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0" name="Google Shape;2690;p44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1" name="Google Shape;2691;p44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4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44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Google Shape;2694;p44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44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6" name="Google Shape;2696;p44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4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8" name="Google Shape;2698;p44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9" name="Google Shape;2699;p44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0" name="Google Shape;2700;p44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1" name="Google Shape;2701;p44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2" name="Google Shape;2702;p4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3" name="Google Shape;2703;p44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4" name="Google Shape;2704;p44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Google Shape;2705;p44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44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4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44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44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44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44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44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44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5" name="Google Shape;2715;p44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44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4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44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44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p44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1" name="Google Shape;2721;p44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4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44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44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44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44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4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44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9" name="Google Shape;2729;p44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0" name="Google Shape;2730;p44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1" name="Google Shape;2731;p44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2" name="Google Shape;2732;p4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3" name="Google Shape;2733;p44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4" name="Google Shape;2734;p44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5" name="Google Shape;2735;p44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p44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4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8" name="Google Shape;2738;p44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44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44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44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42" name="Google Shape;2742;p44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743" name="Google Shape;2743;p4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5" name="Google Shape;2745;p44"/>
          <p:cNvSpPr txBox="1"/>
          <p:nvPr/>
        </p:nvSpPr>
        <p:spPr>
          <a:xfrm>
            <a:off x="1152496" y="2638604"/>
            <a:ext cx="17904667" cy="223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6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Desenvolva um programa que leia seis números inteiros e mostre a soma apenas daqueles que forem pares. Se o valor digitado for ímpar, desconsidere-o.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p45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p45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2" name="Google Shape;2752;p45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3" name="Google Shape;2753;p4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4" name="Google Shape;2754;p45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5" name="Google Shape;2755;p45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6" name="Google Shape;2756;p45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45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4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45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45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45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45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4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45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p45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6" name="Google Shape;2766;p45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7" name="Google Shape;2767;p45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8" name="Google Shape;2768;p4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9" name="Google Shape;2769;p45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0" name="Google Shape;2770;p45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45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2" name="Google Shape;2772;p45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3" name="Google Shape;2773;p4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4" name="Google Shape;2774;p45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5" name="Google Shape;2775;p45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6" name="Google Shape;2776;p45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7" name="Google Shape;2777;p45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Google Shape;2778;p4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9" name="Google Shape;2779;p45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0" name="Google Shape;2780;p45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1" name="Google Shape;2781;p45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2" name="Google Shape;2782;p45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3" name="Google Shape;2783;p4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4" name="Google Shape;2784;p45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p45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6" name="Google Shape;2786;p45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7" name="Google Shape;2787;p45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8" name="Google Shape;2788;p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9" name="Google Shape;2789;p45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0" name="Google Shape;2790;p45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1" name="Google Shape;2791;p45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2" name="Google Shape;2792;p45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3" name="Google Shape;2793;p4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4" name="Google Shape;2794;p45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5" name="Google Shape;2795;p45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6" name="Google Shape;2796;p45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7" name="Google Shape;2797;p45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p4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9" name="Google Shape;2799;p45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0" name="Google Shape;2800;p45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1" name="Google Shape;2801;p45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2" name="Google Shape;2802;p45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3" name="Google Shape;2803;p4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4" name="Google Shape;2804;p45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5" name="Google Shape;2805;p45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6" name="Google Shape;2806;p45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7" name="Google Shape;2807;p45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8" name="Google Shape;2808;p4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9" name="Google Shape;2809;p45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0" name="Google Shape;2810;p45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1" name="Google Shape;2811;p45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45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4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4" name="Google Shape;2814;p45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5" name="Google Shape;2815;p45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6" name="Google Shape;2816;p45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17" name="Google Shape;2817;p45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818" name="Google Shape;2818;p45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4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0" name="Google Shape;2820;p45"/>
          <p:cNvSpPr txBox="1"/>
          <p:nvPr/>
        </p:nvSpPr>
        <p:spPr>
          <a:xfrm>
            <a:off x="1047088" y="2638604"/>
            <a:ext cx="17957370" cy="147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7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leia o peso de cinco pessoas. No final, mostre qual foi o maior e o menor peso lidos.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18" name="Google Shape;218;p10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19" name="Google Shape;219;p10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0"/>
          <p:cNvSpPr txBox="1"/>
          <p:nvPr/>
        </p:nvSpPr>
        <p:spPr>
          <a:xfrm>
            <a:off x="1509064" y="2904418"/>
            <a:ext cx="17286526" cy="452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 de variável que permite o armazenamento de vários valores, acessados por um índice.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 conter zero ou mais elementos de um mesmo tipo ou de tipos diversos, inclusive outras listas.</a:t>
            </a:r>
            <a:endParaRPr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Possui tamanho igual a quantidade de elementos que ela contém.</a:t>
            </a:r>
            <a:endParaRPr sz="4400" b="0" i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46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6" name="Google Shape;2826;p46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7" name="Google Shape;2827;p46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p46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p4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46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1" name="Google Shape;2831;p46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2" name="Google Shape;2832;p46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3" name="Google Shape;2833;p46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4" name="Google Shape;2834;p4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46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46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46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p46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4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46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1" name="Google Shape;2841;p46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2" name="Google Shape;2842;p46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p46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4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46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6" name="Google Shape;2846;p46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46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46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4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46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1" name="Google Shape;2851;p46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2" name="Google Shape;2852;p46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3" name="Google Shape;2853;p46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4" name="Google Shape;2854;p4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5" name="Google Shape;2855;p46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6" name="Google Shape;2856;p46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7" name="Google Shape;2857;p46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8" name="Google Shape;2858;p46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9" name="Google Shape;2859;p4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46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1" name="Google Shape;2861;p46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2" name="Google Shape;2862;p46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3" name="Google Shape;2863;p46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4" name="Google Shape;2864;p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5" name="Google Shape;2865;p46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6" name="Google Shape;2866;p46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7" name="Google Shape;2867;p46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" name="Google Shape;2868;p46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9" name="Google Shape;2869;p4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0" name="Google Shape;2870;p46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46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2" name="Google Shape;2872;p46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3" name="Google Shape;2873;p46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4" name="Google Shape;2874;p4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5" name="Google Shape;2875;p46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p46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7" name="Google Shape;2877;p46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8" name="Google Shape;2878;p46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9" name="Google Shape;2879;p4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0" name="Google Shape;2880;p46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p46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2" name="Google Shape;2882;p46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3" name="Google Shape;2883;p46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4" name="Google Shape;2884;p4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5" name="Google Shape;2885;p46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6" name="Google Shape;2886;p46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7" name="Google Shape;2887;p46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8" name="Google Shape;2888;p46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9" name="Google Shape;2889;p46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0" name="Google Shape;2890;p4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1" name="Google Shape;2891;p46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92" name="Google Shape;2892;p46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893" name="Google Shape;2893;p46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46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5" name="Google Shape;2895;p46"/>
          <p:cNvSpPr txBox="1"/>
          <p:nvPr/>
        </p:nvSpPr>
        <p:spPr>
          <a:xfrm>
            <a:off x="1047088" y="2638604"/>
            <a:ext cx="17957370" cy="838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8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Crie um programa que leia dois valores e mostre um menu na tela: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[1] somar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[2] multiplicar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[3] maior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[4] menor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[5] dividir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[6] subtrair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[7] sair do programa</a:t>
            </a:r>
            <a:endParaRPr/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Seu programa deverá realizar a operação solicitada em cada caso.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4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47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47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47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p47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5" name="Google Shape;2905;p4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6" name="Google Shape;2906;p47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7" name="Google Shape;2907;p47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p47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47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4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47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47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47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47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4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p47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47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8" name="Google Shape;2918;p47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9" name="Google Shape;2919;p47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0" name="Google Shape;2920;p4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1" name="Google Shape;2921;p47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2" name="Google Shape;2922;p47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47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4" name="Google Shape;2924;p47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5" name="Google Shape;2925;p4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6" name="Google Shape;2926;p47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7" name="Google Shape;2927;p47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8" name="Google Shape;2928;p47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9" name="Google Shape;2929;p47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0" name="Google Shape;2930;p4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1" name="Google Shape;2931;p47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p47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3" name="Google Shape;2933;p47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4" name="Google Shape;2934;p47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5" name="Google Shape;2935;p4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6" name="Google Shape;2936;p47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7" name="Google Shape;2937;p47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8" name="Google Shape;2938;p47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9" name="Google Shape;2939;p47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0" name="Google Shape;2940;p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1" name="Google Shape;2941;p47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2" name="Google Shape;2942;p47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3" name="Google Shape;2943;p47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4" name="Google Shape;2944;p47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5" name="Google Shape;2945;p4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6" name="Google Shape;2946;p47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7" name="Google Shape;2947;p47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8" name="Google Shape;2948;p47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9" name="Google Shape;2949;p47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0" name="Google Shape;2950;p4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1" name="Google Shape;2951;p47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2" name="Google Shape;2952;p47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3" name="Google Shape;2953;p47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4" name="Google Shape;2954;p47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5" name="Google Shape;2955;p4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6" name="Google Shape;2956;p47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7" name="Google Shape;2957;p47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8" name="Google Shape;2958;p47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9" name="Google Shape;2959;p47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0" name="Google Shape;2960;p4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1" name="Google Shape;2961;p47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2" name="Google Shape;2962;p47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3" name="Google Shape;2963;p47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4" name="Google Shape;2964;p47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5" name="Google Shape;2965;p47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6" name="Google Shape;2966;p47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67" name="Google Shape;2967;p47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968" name="Google Shape;2968;p47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0" name="Google Shape;2970;p47"/>
          <p:cNvSpPr txBox="1"/>
          <p:nvPr/>
        </p:nvSpPr>
        <p:spPr>
          <a:xfrm>
            <a:off x="1047088" y="2638604"/>
            <a:ext cx="17957568" cy="301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9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leia um número qualquer e mostre seu fatorial.</a:t>
            </a:r>
            <a:endParaRPr/>
          </a:p>
          <a:p>
            <a:pPr marL="755650" marR="0" lvl="0" indent="-46355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Calibri"/>
              <a:buNone/>
            </a:pPr>
            <a:endParaRPr sz="4400" b="0" i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marR="0" lvl="0" indent="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Ex: 5! = 5 x 4 x 3 x 2 x 1 = 120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48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6" name="Google Shape;2976;p4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p48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8" name="Google Shape;2978;p48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9" name="Google Shape;2979;p48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0" name="Google Shape;2980;p48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1" name="Google Shape;2981;p4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p48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3" name="Google Shape;2983;p48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4" name="Google Shape;2984;p48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5" name="Google Shape;2985;p48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6" name="Google Shape;2986;p4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7" name="Google Shape;2987;p48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8" name="Google Shape;2988;p48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9" name="Google Shape;2989;p48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0" name="Google Shape;2990;p48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p4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p48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3" name="Google Shape;2993;p48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4" name="Google Shape;2994;p48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5" name="Google Shape;2995;p48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4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p48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48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9" name="Google Shape;2999;p48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0" name="Google Shape;3000;p48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1" name="Google Shape;3001;p4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2" name="Google Shape;3002;p48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3" name="Google Shape;3003;p48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4" name="Google Shape;3004;p48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5" name="Google Shape;3005;p48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6" name="Google Shape;3006;p4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7" name="Google Shape;3007;p48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8" name="Google Shape;3008;p48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9" name="Google Shape;3009;p48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0" name="Google Shape;3010;p48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1" name="Google Shape;3011;p4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2" name="Google Shape;3012;p48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3" name="Google Shape;3013;p48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4" name="Google Shape;3014;p48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5" name="Google Shape;3015;p48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6" name="Google Shape;3016;p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7" name="Google Shape;3017;p48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8" name="Google Shape;3018;p48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9" name="Google Shape;3019;p48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0" name="Google Shape;3020;p48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1" name="Google Shape;3021;p4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2" name="Google Shape;3022;p48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3" name="Google Shape;3023;p48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4" name="Google Shape;3024;p48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5" name="Google Shape;3025;p48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6" name="Google Shape;3026;p4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7" name="Google Shape;3027;p48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8" name="Google Shape;3028;p48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9" name="Google Shape;3029;p48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0" name="Google Shape;3030;p48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1" name="Google Shape;3031;p4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2" name="Google Shape;3032;p48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3" name="Google Shape;3033;p48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4" name="Google Shape;3034;p48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5" name="Google Shape;3035;p48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6" name="Google Shape;3036;p4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7" name="Google Shape;3037;p48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8" name="Google Shape;3038;p48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9" name="Google Shape;3039;p48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0" name="Google Shape;3040;p48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1" name="Google Shape;3041;p48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42" name="Google Shape;3042;p48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3043" name="Google Shape;3043;p48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4" name="Google Shape;3044;p48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5" name="Google Shape;3045;p48"/>
          <p:cNvSpPr txBox="1"/>
          <p:nvPr/>
        </p:nvSpPr>
        <p:spPr>
          <a:xfrm>
            <a:off x="271852" y="2638604"/>
            <a:ext cx="19621428" cy="374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55650" marR="0" lvl="0" indent="-7429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AutoNum type="arabicPeriod" startAt="10"/>
            </a:pPr>
            <a:r>
              <a:rPr lang="pt-BR" sz="440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Faça um programa em Python que receba um valor de uma compra. Testar se o cliente gastou até R$ 100,00, deve pagar em dinheiro. Se gastou entre R$ 100,00 e R$ 300,00, deve pagar no cartão de débito. Se gastou acima de R$ 300,00, pode pagar no cartão de crédito.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0" name="Google Shape;3050;p49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051" name="Google Shape;3051;p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2" name="Google Shape;3052;p49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 extrusionOk="0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 extrusionOk="0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 extrusionOk="0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 extrusionOk="0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 extrusionOk="0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 extrusionOk="0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 extrusionOk="0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 extrusionOk="0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 extrusionOk="0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 extrusionOk="0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 extrusionOk="0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 extrusionOk="0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 extrusionOk="0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 extrusionOk="0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 extrusionOk="0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 extrusionOk="0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4" name="Google Shape;3054;p49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3055" name="Google Shape;3055;p4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w="120000" h="3001009" extrusionOk="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w="278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7" name="Google Shape;3057;p49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1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94" name="Google Shape;294;p11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295" name="Google Shape;295;p11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1"/>
          <p:cNvSpPr txBox="1"/>
          <p:nvPr/>
        </p:nvSpPr>
        <p:spPr>
          <a:xfrm>
            <a:off x="1509064" y="2904418"/>
            <a:ext cx="17286525" cy="74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Lista de um prédio de 6 andares:</a:t>
            </a:r>
            <a:endParaRPr dirty="0"/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98500" marR="0" lvl="0" indent="-4064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Montserrat Light"/>
              <a:buNone/>
            </a:pPr>
            <a:endParaRPr sz="4400" b="0" i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Onde: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Predio</a:t>
            </a: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– nome da lista.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Índice – número entre colchetes ([0], [1] ... [5]).</a:t>
            </a:r>
            <a:endParaRPr sz="4400" b="0" i="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822" y="3822117"/>
            <a:ext cx="14080455" cy="378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2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Listas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71" name="Google Shape;371;p12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372" name="Google Shape;372;p12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2"/>
          <p:cNvSpPr txBox="1"/>
          <p:nvPr/>
        </p:nvSpPr>
        <p:spPr>
          <a:xfrm>
            <a:off x="1456359" y="2085686"/>
            <a:ext cx="17286526" cy="834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Lista vazia – </a:t>
            </a: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 = [].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Lista com três elementos – </a:t>
            </a: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 = [10, 8, 5]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Acesso a uma lista: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urier New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print(L[0])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urier New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print(L[1])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urier New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print(L[2])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urier New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Print(L</a:t>
            </a:r>
            <a:r>
              <a:rPr lang="pt-BR" sz="4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Modificação de uma Lista:</a:t>
            </a:r>
            <a:endParaRPr dirty="0"/>
          </a:p>
          <a:p>
            <a:pPr marL="698500" marR="0" lvl="0" indent="-685800" algn="just" rtl="0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urier New"/>
              <a:buChar char="-"/>
            </a:pPr>
            <a:r>
              <a:rPr lang="pt-BR" sz="4400" b="0" i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L[0] = 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3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3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2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46" name="Google Shape;446;p13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447" name="Google Shape;447;p13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13"/>
          <p:cNvSpPr txBox="1"/>
          <p:nvPr/>
        </p:nvSpPr>
        <p:spPr>
          <a:xfrm>
            <a:off x="1509064" y="2904418"/>
            <a:ext cx="17024753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Courier New"/>
              <a:buChar char="-"/>
            </a:pPr>
            <a:r>
              <a:rPr lang="pt-BR" sz="4950"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Cálculo da média aritmética de 5 notas de um aluno:</a:t>
            </a:r>
            <a:endParaRPr/>
          </a:p>
        </p:txBody>
      </p:sp>
      <p:pic>
        <p:nvPicPr>
          <p:cNvPr id="450" name="Google Shape;45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2068" y="4583714"/>
            <a:ext cx="8059964" cy="53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4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4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4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4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4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4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4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4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4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4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4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4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4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4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4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4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4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4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4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4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4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4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4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4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4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4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4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4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4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4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4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4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4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4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4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4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3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22" name="Google Shape;522;p14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523" name="Google Shape;523;p1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14"/>
          <p:cNvSpPr txBox="1"/>
          <p:nvPr/>
        </p:nvSpPr>
        <p:spPr>
          <a:xfrm>
            <a:off x="1509064" y="2904418"/>
            <a:ext cx="17024753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Cálculo da Média Aritmética com as notas digitadas pelo usuário:</a:t>
            </a:r>
            <a:endParaRPr/>
          </a:p>
        </p:txBody>
      </p:sp>
      <p:pic>
        <p:nvPicPr>
          <p:cNvPr id="526" name="Google Shape;5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263" y="4744116"/>
            <a:ext cx="9327573" cy="607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5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5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5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5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5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5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5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5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5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5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5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5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5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5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5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5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5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5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5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5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5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5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5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5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5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5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5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5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5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5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5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5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5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5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5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5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5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5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5"/>
          <p:cNvSpPr txBox="1">
            <a:spLocks noGrp="1"/>
          </p:cNvSpPr>
          <p:nvPr>
            <p:ph type="title"/>
          </p:nvPr>
        </p:nvSpPr>
        <p:spPr>
          <a:xfrm>
            <a:off x="1509065" y="984549"/>
            <a:ext cx="10328275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5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Exemplo 4</a:t>
            </a:r>
            <a:endParaRPr sz="49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98" name="Google Shape;598;p15"/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599" name="Google Shape;599;p15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15"/>
          <p:cNvSpPr txBox="1"/>
          <p:nvPr/>
        </p:nvSpPr>
        <p:spPr>
          <a:xfrm>
            <a:off x="1509064" y="2904418"/>
            <a:ext cx="17024753" cy="228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Montserrat"/>
              <a:buChar char="-"/>
            </a:pPr>
            <a:r>
              <a:rPr lang="pt-BR" sz="4950" b="0" i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Programa que lê 5 números, armazena-os em uma lista e depois solicita ao usuário que escolha um número para mostrar.</a:t>
            </a:r>
            <a:endParaRPr/>
          </a:p>
        </p:txBody>
      </p:sp>
      <p:pic>
        <p:nvPicPr>
          <p:cNvPr id="602" name="Google Shape;6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9594" y="5574566"/>
            <a:ext cx="16643691" cy="504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Personalizar</PresentationFormat>
  <Paragraphs>145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Calibri</vt:lpstr>
      <vt:lpstr>Arial</vt:lpstr>
      <vt:lpstr>Montserrat ExtraBold</vt:lpstr>
      <vt:lpstr>Montserrat</vt:lpstr>
      <vt:lpstr>Montserrat Light</vt:lpstr>
      <vt:lpstr>Courier New</vt:lpstr>
      <vt:lpstr>Office Theme</vt:lpstr>
      <vt:lpstr>Apresentação do PowerPoint</vt:lpstr>
      <vt:lpstr>PROGRAMAÇÃO PYTHON - Listas</vt:lpstr>
      <vt:lpstr>O que aprenderemos</vt:lpstr>
      <vt:lpstr>Listas</vt:lpstr>
      <vt:lpstr>Exemplo 1</vt:lpstr>
      <vt:lpstr>Listas</vt:lpstr>
      <vt:lpstr>Exemplo 2</vt:lpstr>
      <vt:lpstr>Exemplo 3</vt:lpstr>
      <vt:lpstr>Exemplo 4</vt:lpstr>
      <vt:lpstr>Exemplo 5 - Cópias de Listas</vt:lpstr>
      <vt:lpstr>Cópia de Listas</vt:lpstr>
      <vt:lpstr>Cópia de Listas</vt:lpstr>
      <vt:lpstr>Exemplo 6</vt:lpstr>
      <vt:lpstr>Exemplo 6</vt:lpstr>
      <vt:lpstr>Exemplo 7 - Fatiamento de Listas</vt:lpstr>
      <vt:lpstr>Exemplo 8 - Tamanho de Listas</vt:lpstr>
      <vt:lpstr>Exemplo 9 - Tamanho de Listas</vt:lpstr>
      <vt:lpstr>Exemplo 10 – Adição de elementos nas Listas</vt:lpstr>
      <vt:lpstr>Exemplo 11 – Adicionando elementos à lista</vt:lpstr>
      <vt:lpstr>Exemplo 12 – Adicionando elementos à lista - extend</vt:lpstr>
      <vt:lpstr>Exemplo 13 – Removendo elementos à lista</vt:lpstr>
      <vt:lpstr>Exemplo 15 – Usando o for</vt:lpstr>
      <vt:lpstr>Ordenação de Lista</vt:lpstr>
      <vt:lpstr>Dicionários</vt:lpstr>
      <vt:lpstr>Dicionários</vt:lpstr>
      <vt:lpstr>Dicionários</vt:lpstr>
      <vt:lpstr>Dicionários</vt:lpstr>
      <vt:lpstr>Dicionários</vt:lpstr>
      <vt:lpstr>Dicionários</vt:lpstr>
      <vt:lpstr>Dicionários</vt:lpstr>
      <vt:lpstr>Dicionários</vt:lpstr>
      <vt:lpstr>Exercícios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Cristiano Marcal Toniolo</cp:lastModifiedBy>
  <cp:revision>1</cp:revision>
  <dcterms:modified xsi:type="dcterms:W3CDTF">2024-05-20T20:19:17Z</dcterms:modified>
</cp:coreProperties>
</file>