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ef44908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ef44908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ef44908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ef44908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ef44908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ef44908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ef44908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ef44908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f44908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f44908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f15a6b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15a6b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f15a6ba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15a6ba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f15a6ba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15a6ba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dfc1002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dfc100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eac8bd8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eac8bd8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dfc1002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dfc1002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dfc1002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dfc1002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eac8bd8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eac8bd8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dfc1002c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dfc1002c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ef4490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ef4490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dfc1002c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dfc1002c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 Gross Domestic </a:t>
            </a:r>
            <a:br>
              <a:rPr lang="en"/>
            </a:br>
            <a:r>
              <a:rPr lang="en"/>
              <a:t>Product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Elijah Taber | Caleb Trimble | Michael Speer</a:t>
            </a:r>
            <a:endParaRPr/>
          </a:p>
          <a:p>
            <a:pPr indent="0" lvl="0" marL="0" rtl="0" algn="ctr">
              <a:spcBef>
                <a:spcPts val="0"/>
              </a:spcBef>
              <a:spcAft>
                <a:spcPts val="0"/>
              </a:spcAft>
              <a:buNone/>
            </a:pPr>
            <a:r>
              <a:rPr lang="en"/>
              <a:t>DSC450 - Applied Data Science</a:t>
            </a:r>
            <a:endParaRPr/>
          </a:p>
          <a:p>
            <a:pPr indent="0" lvl="0" marL="0" rtl="0" algn="ctr">
              <a:spcBef>
                <a:spcPts val="0"/>
              </a:spcBef>
              <a:spcAft>
                <a:spcPts val="0"/>
              </a:spcAft>
              <a:buNone/>
            </a:pPr>
            <a:r>
              <a:rPr lang="en"/>
              <a:t>Professor Fadi Alsaleem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High-Growth Investment Opportunities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Social Assistance leads growth projections at 73.3%, driven by demographic shifts toward an aging population and increased demand for support services.</a:t>
            </a:r>
            <a:endParaRPr/>
          </a:p>
          <a:p>
            <a:pPr indent="-342900" lvl="0" marL="457200" rtl="0" algn="l">
              <a:spcBef>
                <a:spcPts val="0"/>
              </a:spcBef>
              <a:spcAft>
                <a:spcPts val="0"/>
              </a:spcAft>
              <a:buSzPts val="1800"/>
              <a:buChar char="●"/>
            </a:pPr>
            <a:r>
              <a:rPr lang="en"/>
              <a:t>Data Processing &amp; Internet Services shows 58.2% projected growth, reflecting continued digital transformation and technology adoption across all economic sectors.</a:t>
            </a:r>
            <a:endParaRPr/>
          </a:p>
          <a:p>
            <a:pPr indent="-342900" lvl="0" marL="457200" rtl="0" algn="l">
              <a:spcBef>
                <a:spcPts val="0"/>
              </a:spcBef>
              <a:spcAft>
                <a:spcPts val="0"/>
              </a:spcAft>
              <a:buSzPts val="1800"/>
              <a:buChar char="●"/>
            </a:pPr>
            <a:r>
              <a:rPr lang="en"/>
              <a:t>Ambulatory Health Care demonstrates 50.8% growth potential, combining the stability of essential services with expanding technological capabilities and service delivery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Investment Strategy Framework</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Optimal portfolio allocation should balance 30-40% in high-growth emerging sectors like Social Assistance, Data Processing, and Healthcare to capture substantial upside potential.</a:t>
            </a:r>
            <a:endParaRPr/>
          </a:p>
          <a:p>
            <a:pPr indent="-342900" lvl="0" marL="457200" rtl="0" algn="l">
              <a:spcBef>
                <a:spcPts val="0"/>
              </a:spcBef>
              <a:spcAft>
                <a:spcPts val="0"/>
              </a:spcAft>
              <a:buSzPts val="1800"/>
              <a:buChar char="●"/>
            </a:pPr>
            <a:r>
              <a:rPr lang="en"/>
              <a:t>The remaining 60-70% should be allocated to stability sectors including Real Estate, Educational Services, and established Manufacturing to provide consistent returns and reduce overall volatility.</a:t>
            </a:r>
            <a:endParaRPr/>
          </a:p>
          <a:p>
            <a:pPr indent="-342900" lvl="0" marL="457200" rtl="0" algn="l">
              <a:spcBef>
                <a:spcPts val="0"/>
              </a:spcBef>
              <a:spcAft>
                <a:spcPts val="0"/>
              </a:spcAft>
              <a:buSzPts val="1800"/>
              <a:buChar char="●"/>
            </a:pPr>
            <a:r>
              <a:rPr lang="en"/>
              <a:t>Risk management through diversification across both model predictions and industry sectors helps mitigate the uncertainty inherent in any single forecasting approach.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Deep Dive - Healthcare Sector</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Healthcare represents a unique convergence of high growth potential and economic stability, with multiple sub-sectors showing strong projected performance across our models.</a:t>
            </a:r>
            <a:endParaRPr/>
          </a:p>
          <a:p>
            <a:pPr indent="-342900" lvl="0" marL="457200" rtl="0" algn="l">
              <a:spcBef>
                <a:spcPts val="0"/>
              </a:spcBef>
              <a:spcAft>
                <a:spcPts val="0"/>
              </a:spcAft>
              <a:buSzPts val="1800"/>
              <a:buChar char="●"/>
            </a:pPr>
            <a:r>
              <a:rPr lang="en"/>
              <a:t>Demographic trends including an aging population, increased health consciousness, and technological integration create sustained demand drivers that transcend economic cycles.</a:t>
            </a:r>
            <a:endParaRPr/>
          </a:p>
          <a:p>
            <a:pPr indent="-342900" lvl="0" marL="457200" rtl="0" algn="l">
              <a:spcBef>
                <a:spcPts val="0"/>
              </a:spcBef>
              <a:spcAft>
                <a:spcPts val="0"/>
              </a:spcAft>
              <a:buSzPts val="1800"/>
              <a:buChar char="●"/>
            </a:pPr>
            <a:r>
              <a:rPr lang="en"/>
              <a:t>The sector's essential nature provides recession resistance while innovation opportunities in telemedicine, personalized medicine, and health technology offer significant growth potential.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 &amp; Limitations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forecasting models are based on historical patterns from 2005-2024 and cannot account for unprecedented events, major policy changes, or technological disruptions that fall outside historical precedent.</a:t>
            </a:r>
            <a:endParaRPr/>
          </a:p>
          <a:p>
            <a:pPr indent="-342900" lvl="0" marL="457200" rtl="0" algn="l">
              <a:spcBef>
                <a:spcPts val="0"/>
              </a:spcBef>
              <a:spcAft>
                <a:spcPts val="0"/>
              </a:spcAft>
              <a:buSzPts val="1800"/>
              <a:buChar char="●"/>
            </a:pPr>
            <a:r>
              <a:rPr lang="en"/>
              <a:t>Model divergence between MultiOutput and ARIMA approaches demonstrates the inherent uncertainty in economic forecasting and the importance of considering multiple analytical perspectives.</a:t>
            </a:r>
            <a:endParaRPr/>
          </a:p>
          <a:p>
            <a:pPr indent="-342900" lvl="0" marL="457200" rtl="0" algn="l">
              <a:spcBef>
                <a:spcPts val="0"/>
              </a:spcBef>
              <a:spcAft>
                <a:spcPts val="0"/>
              </a:spcAft>
              <a:buSzPts val="1800"/>
              <a:buChar char="●"/>
            </a:pPr>
            <a:r>
              <a:rPr lang="en"/>
              <a:t>Risk mitigation strategies include regular forecast updates with new data, diversified investment approaches across sectors and time horizons, and continuous monitoring of model performance against actual outcomes.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Strategic Recommendations &amp; Next Steps</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Immediate portfolio reallocation should target 30-40% allocation to high-growth sectors including Healthcare, Technology, and Social Services while maintaining 60-70% in stability sectors.</a:t>
            </a:r>
            <a:endParaRPr/>
          </a:p>
          <a:p>
            <a:pPr indent="-342900" lvl="0" marL="457200" rtl="0" algn="l">
              <a:spcBef>
                <a:spcPts val="0"/>
              </a:spcBef>
              <a:spcAft>
                <a:spcPts val="0"/>
              </a:spcAft>
              <a:buSzPts val="1800"/>
              <a:buChar char="●"/>
            </a:pPr>
            <a:r>
              <a:rPr lang="en"/>
              <a:t>Implement quarterly forecast model updates to capture new economic data and adjust investment allocations based on evolving trends and model performance validation.</a:t>
            </a:r>
            <a:endParaRPr/>
          </a:p>
          <a:p>
            <a:pPr indent="-342900" lvl="0" marL="457200" rtl="0" algn="l">
              <a:spcBef>
                <a:spcPts val="0"/>
              </a:spcBef>
              <a:spcAft>
                <a:spcPts val="0"/>
              </a:spcAft>
              <a:buSzPts val="1800"/>
              <a:buChar char="●"/>
            </a:pPr>
            <a:r>
              <a:rPr lang="en"/>
              <a:t>Transform investment decision-making from speculation-based approaches to systematic, data-driven strategies that leverage quantitative economic forecasting for superior risk-adjusted returns.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Libraries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Python</a:t>
            </a:r>
            <a:endParaRPr/>
          </a:p>
          <a:p>
            <a:pPr indent="-342900" lvl="0" marL="457200" rtl="0" algn="l">
              <a:lnSpc>
                <a:spcPct val="100000"/>
              </a:lnSpc>
              <a:spcBef>
                <a:spcPts val="1200"/>
              </a:spcBef>
              <a:spcAft>
                <a:spcPts val="0"/>
              </a:spcAft>
              <a:buSzPts val="1800"/>
              <a:buChar char="●"/>
            </a:pPr>
            <a:r>
              <a:rPr lang="en"/>
              <a:t>matplotlib</a:t>
            </a:r>
            <a:endParaRPr/>
          </a:p>
          <a:p>
            <a:pPr indent="-342900" lvl="0" marL="457200" rtl="0" algn="l">
              <a:lnSpc>
                <a:spcPct val="100000"/>
              </a:lnSpc>
              <a:spcBef>
                <a:spcPts val="0"/>
              </a:spcBef>
              <a:spcAft>
                <a:spcPts val="0"/>
              </a:spcAft>
              <a:buSzPts val="1800"/>
              <a:buChar char="●"/>
            </a:pPr>
            <a:r>
              <a:rPr lang="en"/>
              <a:t>seaborn</a:t>
            </a:r>
            <a:endParaRPr/>
          </a:p>
          <a:p>
            <a:pPr indent="-342900" lvl="0" marL="457200" rtl="0" algn="l">
              <a:lnSpc>
                <a:spcPct val="100000"/>
              </a:lnSpc>
              <a:spcBef>
                <a:spcPts val="0"/>
              </a:spcBef>
              <a:spcAft>
                <a:spcPts val="0"/>
              </a:spcAft>
              <a:buSzPts val="1800"/>
              <a:buChar char="●"/>
            </a:pPr>
            <a:r>
              <a:rPr lang="en"/>
              <a:t>pandas</a:t>
            </a:r>
            <a:endParaRPr/>
          </a:p>
          <a:p>
            <a:pPr indent="-342900" lvl="0" marL="457200" rtl="0" algn="l">
              <a:lnSpc>
                <a:spcPct val="100000"/>
              </a:lnSpc>
              <a:spcBef>
                <a:spcPts val="0"/>
              </a:spcBef>
              <a:spcAft>
                <a:spcPts val="0"/>
              </a:spcAft>
              <a:buSzPts val="1800"/>
              <a:buChar char="●"/>
            </a:pPr>
            <a:r>
              <a:rPr lang="en"/>
              <a:t>numpy </a:t>
            </a:r>
            <a:endParaRPr/>
          </a:p>
          <a:p>
            <a:pPr indent="-342900" lvl="0" marL="457200" rtl="0" algn="l">
              <a:lnSpc>
                <a:spcPct val="100000"/>
              </a:lnSpc>
              <a:spcBef>
                <a:spcPts val="0"/>
              </a:spcBef>
              <a:spcAft>
                <a:spcPts val="0"/>
              </a:spcAft>
              <a:buSzPts val="1800"/>
              <a:buChar char="●"/>
            </a:pPr>
            <a:r>
              <a:rPr lang="en"/>
              <a:t>s</a:t>
            </a:r>
            <a:r>
              <a:rPr lang="en"/>
              <a:t>tatsmodels</a:t>
            </a:r>
            <a:endParaRPr/>
          </a:p>
          <a:p>
            <a:pPr indent="-342900" lvl="0" marL="457200" rtl="0" algn="l">
              <a:lnSpc>
                <a:spcPct val="100000"/>
              </a:lnSpc>
              <a:spcBef>
                <a:spcPts val="0"/>
              </a:spcBef>
              <a:spcAft>
                <a:spcPts val="0"/>
              </a:spcAft>
              <a:buSzPts val="1800"/>
              <a:buChar char="●"/>
            </a:pPr>
            <a:r>
              <a:rPr lang="en"/>
              <a:t>Sklearn</a:t>
            </a:r>
            <a:endParaRPr/>
          </a:p>
          <a:p>
            <a:pPr indent="0" lvl="0" marL="0" rtl="0" algn="l">
              <a:lnSpc>
                <a:spcPct val="100000"/>
              </a:lnSpc>
              <a:spcBef>
                <a:spcPts val="1200"/>
              </a:spcBef>
              <a:spcAft>
                <a:spcPts val="0"/>
              </a:spcAft>
              <a:buNone/>
            </a:pPr>
            <a:r>
              <a:rPr lang="en"/>
              <a:t>Jupyter Notebook</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54" name="Google Shape;154;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GDPbyIndustry:</a:t>
            </a:r>
            <a:endParaRPr/>
          </a:p>
          <a:p>
            <a:pPr indent="-317500" lvl="0" marL="457200" rtl="0" algn="l">
              <a:spcBef>
                <a:spcPts val="1200"/>
              </a:spcBef>
              <a:spcAft>
                <a:spcPts val="0"/>
              </a:spcAft>
              <a:buSzPts val="1400"/>
              <a:buChar char="●"/>
            </a:pPr>
            <a:r>
              <a:rPr lang="en"/>
              <a:t>Access Date: May 30, 2025</a:t>
            </a:r>
            <a:endParaRPr/>
          </a:p>
          <a:p>
            <a:pPr indent="0" lvl="0" marL="0" rtl="0" algn="l">
              <a:spcBef>
                <a:spcPts val="1200"/>
              </a:spcBef>
              <a:spcAft>
                <a:spcPts val="0"/>
              </a:spcAft>
              <a:buNone/>
            </a:pPr>
            <a:r>
              <a:rPr lang="en"/>
              <a:t>Regional:</a:t>
            </a:r>
            <a:endParaRPr/>
          </a:p>
          <a:p>
            <a:pPr indent="-317500" lvl="0" marL="457200" rtl="0" algn="l">
              <a:spcBef>
                <a:spcPts val="1200"/>
              </a:spcBef>
              <a:spcAft>
                <a:spcPts val="0"/>
              </a:spcAft>
              <a:buSzPts val="1400"/>
              <a:buChar char="●"/>
            </a:pPr>
            <a:r>
              <a:rPr lang="en"/>
              <a:t>Access Date: May 30, 2025</a:t>
            </a:r>
            <a:endParaRPr/>
          </a:p>
          <a:p>
            <a:pPr indent="0" lvl="0" marL="0" rtl="0" algn="l">
              <a:spcBef>
                <a:spcPts val="1200"/>
              </a:spcBef>
              <a:spcAft>
                <a:spcPts val="0"/>
              </a:spcAft>
              <a:buNone/>
            </a:pPr>
            <a:r>
              <a:rPr lang="en"/>
              <a:t>NIPA Table: T20200A </a:t>
            </a:r>
            <a:endParaRPr/>
          </a:p>
          <a:p>
            <a:pPr indent="-317500" lvl="0" marL="457200" rtl="0" algn="l">
              <a:spcBef>
                <a:spcPts val="1200"/>
              </a:spcBef>
              <a:spcAft>
                <a:spcPts val="0"/>
              </a:spcAft>
              <a:buSzPts val="1400"/>
              <a:buChar char="●"/>
            </a:pPr>
            <a:r>
              <a:rPr lang="en"/>
              <a:t>Access Date: May 30, 2025</a:t>
            </a:r>
            <a:endParaRPr/>
          </a:p>
          <a:p>
            <a:pPr indent="0" lvl="0" marL="0" rtl="0" algn="l">
              <a:spcBef>
                <a:spcPts val="1200"/>
              </a:spcBef>
              <a:spcAft>
                <a:spcPts val="1200"/>
              </a:spcAft>
              <a:buNone/>
            </a:pPr>
            <a:r>
              <a:rPr lang="en"/>
              <a:t>All tables available at http://apps.bea.gov/api/data</a:t>
            </a:r>
            <a:endParaRPr/>
          </a:p>
        </p:txBody>
      </p:sp>
      <p:sp>
        <p:nvSpPr>
          <p:cNvPr id="155" name="Google Shape;155;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Industry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Year and Quarter</a:t>
            </a:r>
            <a:endParaRPr/>
          </a:p>
        </p:txBody>
      </p:sp>
      <p:sp>
        <p:nvSpPr>
          <p:cNvPr id="156" name="Google Shape;156;p28"/>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(current US$) - United States. World Bank Open Data. (n.d.). https://data.worldbank.org/indicator/NY.GDP.MKTP.CD?locations=US</a:t>
            </a:r>
            <a:endParaRPr/>
          </a:p>
          <a:p>
            <a:pPr indent="0" lvl="0" marL="0" rtl="0" algn="l">
              <a:spcBef>
                <a:spcPts val="1200"/>
              </a:spcBef>
              <a:spcAft>
                <a:spcPts val="0"/>
              </a:spcAft>
              <a:buNone/>
            </a:pPr>
            <a:r>
              <a:rPr lang="en"/>
              <a:t>U.S. Bureau of Economic Analysis, "Value Added by Industry" (accessed Sunday, May 18, 2025).</a:t>
            </a:r>
            <a:endParaRPr/>
          </a:p>
          <a:p>
            <a:pPr indent="0" lvl="0" marL="0" rtl="0" algn="l">
              <a:spcBef>
                <a:spcPts val="1200"/>
              </a:spcBef>
              <a:spcAft>
                <a:spcPts val="1200"/>
              </a:spcAft>
              <a:buNone/>
            </a:pPr>
            <a:r>
              <a:rPr lang="en"/>
              <a:t>U.S. Bureau of Economic Analysis, "Table 6.3A. Wages and Salaries by Industry" (accessed Sunday, May 18,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Gross Domestic Product:</a:t>
            </a:r>
            <a:endParaRPr>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Per the Bureau of Economic Analysis, GDP is a comprehensive measure of U.S. economic activity. GDP measures the value of the final goods and services produced in the United States. Changes in GDP are the most popular indicator of the nation's overall economic health.</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GDP is an excellent bellwether for when to invest and expand, or divest and withdraw.</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Investment Challenge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Traditional investment strategies rely heavily on historical performance and subjective market insights, which often fail to capture emerging macroeconomic trends and industry shifts.</a:t>
            </a:r>
            <a:endParaRPr/>
          </a:p>
          <a:p>
            <a:pPr indent="-342900" lvl="0" marL="457200" rtl="0" algn="l">
              <a:spcBef>
                <a:spcPts val="0"/>
              </a:spcBef>
              <a:spcAft>
                <a:spcPts val="0"/>
              </a:spcAft>
              <a:buSzPts val="1800"/>
              <a:buChar char="●"/>
            </a:pPr>
            <a:r>
              <a:rPr lang="en"/>
              <a:t>Without reliable economic forecasting models, investors face unnecessary risks including capital allocation to declining industries and increased portfolio volatility.</a:t>
            </a:r>
            <a:endParaRPr/>
          </a:p>
          <a:p>
            <a:pPr indent="-342900" lvl="0" marL="457200" rtl="0" algn="l">
              <a:spcBef>
                <a:spcPts val="0"/>
              </a:spcBef>
              <a:spcAft>
                <a:spcPts val="0"/>
              </a:spcAft>
              <a:buSzPts val="1800"/>
              <a:buChar char="●"/>
            </a:pPr>
            <a:r>
              <a:rPr lang="en"/>
              <a:t>The absence of data-driven investment frameworks leads to speculation-based decisions that consistently underperform compared to systematic approaches.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GDP by industry,</a:t>
            </a:r>
            <a:br>
              <a:rPr lang="en">
                <a:solidFill>
                  <a:schemeClr val="dk1"/>
                </a:solidFill>
              </a:rPr>
            </a:br>
            <a:r>
              <a:rPr lang="en">
                <a:solidFill>
                  <a:schemeClr val="dk1"/>
                </a:solidFill>
              </a:rPr>
              <a:t>w</a:t>
            </a:r>
            <a:r>
              <a:rPr lang="en">
                <a:solidFill>
                  <a:schemeClr val="dk1"/>
                </a:solidFill>
              </a:rPr>
              <a:t>ages and salaries by industry.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Total GDP by state and region.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analysis uses 20 years of quarterly U.S. GDP data from the Bureau of Economic Analysis, covering 83 distinct industries from all 50 states from 2005 to 2024.</a:t>
            </a:r>
            <a:endParaRPr>
              <a:solidFill>
                <a:schemeClr val="dk1"/>
              </a:solidFill>
            </a:endParaRPr>
          </a:p>
        </p:txBody>
      </p:sp>
      <p:pic>
        <p:nvPicPr>
          <p:cNvPr id="79" name="Google Shape;79;p16"/>
          <p:cNvPicPr preferRelativeResize="0"/>
          <p:nvPr/>
        </p:nvPicPr>
        <p:blipFill rotWithShape="1">
          <a:blip r:embed="rId3">
            <a:alphaModFix/>
          </a:blip>
          <a:srcRect b="30644" l="0" r="0" t="30648"/>
          <a:stretch/>
        </p:blipFill>
        <p:spPr>
          <a:xfrm>
            <a:off x="4572000" y="1152475"/>
            <a:ext cx="4260300" cy="1035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7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Economic Growth Overview</a:t>
            </a:r>
            <a:endParaRPr/>
          </a:p>
        </p:txBody>
      </p:sp>
      <p:sp>
        <p:nvSpPr>
          <p:cNvPr id="85" name="Google Shape;85;p17"/>
          <p:cNvSpPr txBox="1"/>
          <p:nvPr>
            <p:ph idx="1" type="body"/>
          </p:nvPr>
        </p:nvSpPr>
        <p:spPr>
          <a:xfrm>
            <a:off x="311700" y="796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 GDP has demonstrated consistent upward growth trajectory from 2005-2023, with quarterly distributions remaining remarkably stable across all four quarters.</a:t>
            </a:r>
            <a:endParaRPr/>
          </a:p>
          <a:p>
            <a:pPr indent="-342900" lvl="0" marL="457200" rtl="0" algn="l">
              <a:spcBef>
                <a:spcPts val="0"/>
              </a:spcBef>
              <a:spcAft>
                <a:spcPts val="0"/>
              </a:spcAft>
              <a:buSzPts val="1800"/>
              <a:buChar char="●"/>
            </a:pPr>
            <a:r>
              <a:rPr lang="en"/>
              <a:t>Economic recovery patterns following major shocks like the 2008 financial crisis and 2020 pandemic provide valuable insights for predicting future resilience.</a:t>
            </a:r>
            <a:endParaRPr/>
          </a:p>
        </p:txBody>
      </p:sp>
      <p:pic>
        <p:nvPicPr>
          <p:cNvPr id="86" name="Google Shape;86;p17"/>
          <p:cNvPicPr preferRelativeResize="0"/>
          <p:nvPr/>
        </p:nvPicPr>
        <p:blipFill>
          <a:blip r:embed="rId3">
            <a:alphaModFix/>
          </a:blip>
          <a:stretch>
            <a:fillRect/>
          </a:stretch>
        </p:blipFill>
        <p:spPr>
          <a:xfrm>
            <a:off x="584462" y="2243850"/>
            <a:ext cx="7975075" cy="274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Overview</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employed multiple forecasting approaches, including ARIMA models for capturing long-term trends and cyclical patterns, and Linear Regression for aggregate growth analysis.</a:t>
            </a:r>
            <a:endParaRPr/>
          </a:p>
          <a:p>
            <a:pPr indent="-342900" lvl="0" marL="457200" rtl="0" algn="l">
              <a:spcBef>
                <a:spcPts val="0"/>
              </a:spcBef>
              <a:spcAft>
                <a:spcPts val="0"/>
              </a:spcAft>
              <a:buSzPts val="1800"/>
              <a:buChar char="●"/>
            </a:pPr>
            <a:r>
              <a:rPr lang="en"/>
              <a:t>Industry-level predictions used MultiOutput Regression techniques alongside individual ARIMA models to account for sector-specific characteristics and dependencies.</a:t>
            </a:r>
            <a:endParaRPr/>
          </a:p>
          <a:p>
            <a:pPr indent="-342900" lvl="0" marL="457200" rtl="0" algn="l">
              <a:spcBef>
                <a:spcPts val="0"/>
              </a:spcBef>
              <a:spcAft>
                <a:spcPts val="0"/>
              </a:spcAft>
              <a:buSzPts val="1800"/>
              <a:buChar char="●"/>
            </a:pPr>
            <a:r>
              <a:rPr lang="en"/>
              <a:t>Our validation methodology included walk-forward testing and Mean Absolute Percentage Error calculations to ensure model reliability and predictive accuracy.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10-Year U.S. GDP Forecast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forecasting models successfully account for economic anomalies like the 2020 downturn, providing more nuanced predictions than traditional high-bias, low-variance architectures.</a:t>
            </a:r>
            <a:endParaRPr/>
          </a:p>
        </p:txBody>
      </p:sp>
      <p:pic>
        <p:nvPicPr>
          <p:cNvPr id="99" name="Google Shape;99;p19" title="Screenshot 2025-05-25 104052.png"/>
          <p:cNvPicPr preferRelativeResize="0"/>
          <p:nvPr/>
        </p:nvPicPr>
        <p:blipFill>
          <a:blip r:embed="rId3">
            <a:alphaModFix/>
          </a:blip>
          <a:stretch>
            <a:fillRect/>
          </a:stretch>
        </p:blipFill>
        <p:spPr>
          <a:xfrm>
            <a:off x="3146100" y="2277200"/>
            <a:ext cx="5686201" cy="2566775"/>
          </a:xfrm>
          <a:prstGeom prst="rect">
            <a:avLst/>
          </a:prstGeom>
          <a:noFill/>
          <a:ln>
            <a:noFill/>
          </a:ln>
        </p:spPr>
      </p:pic>
      <p:sp>
        <p:nvSpPr>
          <p:cNvPr id="100" name="Google Shape;100;p19"/>
          <p:cNvSpPr txBox="1"/>
          <p:nvPr/>
        </p:nvSpPr>
        <p:spPr>
          <a:xfrm>
            <a:off x="311700" y="2535500"/>
            <a:ext cx="3056700" cy="24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ARIMA model projects sustained U.S. economic expansion through 2035</a:t>
            </a:r>
            <a:endParaRPr sz="18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GDP Forecasting Insights</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MultiOutput Regressor projects significant contractions in major sectors including Real Estate (from $3.91T to $2.81T) and Manufacturing (from $2.88T to $2.22T).</a:t>
            </a:r>
            <a:endParaRPr/>
          </a:p>
          <a:p>
            <a:pPr indent="-342900" lvl="0" marL="457200" rtl="0" algn="l">
              <a:spcBef>
                <a:spcPts val="0"/>
              </a:spcBef>
              <a:spcAft>
                <a:spcPts val="0"/>
              </a:spcAft>
              <a:buSzPts val="1800"/>
              <a:buChar char="●"/>
            </a:pPr>
            <a:r>
              <a:rPr lang="en"/>
              <a:t>In contrast, individual ARIMA models forecast a more optimistic outlook with an average industry growth rate of 20.1% and expansion expected in 74 out of 83 industries.</a:t>
            </a:r>
            <a:endParaRPr/>
          </a:p>
          <a:p>
            <a:pPr indent="-342900" lvl="0" marL="457200" rtl="0" algn="l">
              <a:spcBef>
                <a:spcPts val="0"/>
              </a:spcBef>
              <a:spcAft>
                <a:spcPts val="0"/>
              </a:spcAft>
              <a:buSzPts val="1800"/>
              <a:buChar char="●"/>
            </a:pPr>
            <a:r>
              <a:rPr lang="en"/>
              <a:t>This divergence between modeling approaches shows the inherent uncertainty in economic forecasting and reinforces the importance of diversified investment strategies.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Investment Categories by Projected Growth Rate</a:t>
            </a:r>
            <a:endParaRPr/>
          </a:p>
        </p:txBody>
      </p:sp>
      <p:pic>
        <p:nvPicPr>
          <p:cNvPr id="112" name="Google Shape;112;p21"/>
          <p:cNvPicPr preferRelativeResize="0"/>
          <p:nvPr/>
        </p:nvPicPr>
        <p:blipFill>
          <a:blip r:embed="rId3">
            <a:alphaModFix/>
          </a:blip>
          <a:stretch>
            <a:fillRect/>
          </a:stretch>
        </p:blipFill>
        <p:spPr>
          <a:xfrm>
            <a:off x="639937" y="1165675"/>
            <a:ext cx="7864138" cy="368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