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DFDB9-582D-4AEC-A91D-A0B0E77ED4FA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2951BA-7974-4AC6-8FFF-96A7EAA4996D}">
      <dgm:prSet/>
      <dgm:spPr/>
      <dgm:t>
        <a:bodyPr/>
        <a:lstStyle/>
        <a:p>
          <a:r>
            <a:rPr lang="en-US"/>
            <a:t>Standardize and merge</a:t>
          </a:r>
        </a:p>
      </dgm:t>
    </dgm:pt>
    <dgm:pt modelId="{CA206DF8-B81C-4948-9A1D-D8487339065B}" type="parTrans" cxnId="{9822E00F-E46E-41D8-A3AD-E01050E77BB7}">
      <dgm:prSet/>
      <dgm:spPr/>
      <dgm:t>
        <a:bodyPr/>
        <a:lstStyle/>
        <a:p>
          <a:endParaRPr lang="en-US"/>
        </a:p>
      </dgm:t>
    </dgm:pt>
    <dgm:pt modelId="{C84F60A3-40EB-4354-B189-7386DF1172D8}" type="sibTrans" cxnId="{9822E00F-E46E-41D8-A3AD-E01050E77BB7}">
      <dgm:prSet/>
      <dgm:spPr/>
      <dgm:t>
        <a:bodyPr/>
        <a:lstStyle/>
        <a:p>
          <a:endParaRPr lang="en-US"/>
        </a:p>
      </dgm:t>
    </dgm:pt>
    <dgm:pt modelId="{A48C1E94-420E-4C82-8283-8C08104DF8ED}">
      <dgm:prSet/>
      <dgm:spPr/>
      <dgm:t>
        <a:bodyPr/>
        <a:lstStyle/>
        <a:p>
          <a:r>
            <a:rPr lang="en-US"/>
            <a:t>Standardize and merge population and GDP datasets from reliable sources.</a:t>
          </a:r>
        </a:p>
      </dgm:t>
    </dgm:pt>
    <dgm:pt modelId="{BDA61E68-4440-4201-ADA0-1DC5B9EF7F43}" type="parTrans" cxnId="{5CA3EBA7-98D0-4839-A82F-3007266930DB}">
      <dgm:prSet/>
      <dgm:spPr/>
      <dgm:t>
        <a:bodyPr/>
        <a:lstStyle/>
        <a:p>
          <a:endParaRPr lang="en-US"/>
        </a:p>
      </dgm:t>
    </dgm:pt>
    <dgm:pt modelId="{2FB75600-C427-4289-B374-98D79B48D456}" type="sibTrans" cxnId="{5CA3EBA7-98D0-4839-A82F-3007266930DB}">
      <dgm:prSet/>
      <dgm:spPr/>
      <dgm:t>
        <a:bodyPr/>
        <a:lstStyle/>
        <a:p>
          <a:endParaRPr lang="en-US"/>
        </a:p>
      </dgm:t>
    </dgm:pt>
    <dgm:pt modelId="{3010686B-F95D-4923-90F6-CF9B64844589}">
      <dgm:prSet/>
      <dgm:spPr/>
      <dgm:t>
        <a:bodyPr/>
        <a:lstStyle/>
        <a:p>
          <a:r>
            <a:rPr lang="en-US"/>
            <a:t>Implement</a:t>
          </a:r>
        </a:p>
      </dgm:t>
    </dgm:pt>
    <dgm:pt modelId="{0591E960-B116-4E59-A6C4-12D140AFA69C}" type="parTrans" cxnId="{81D48761-3062-47AB-AF60-75A8B91EC4CB}">
      <dgm:prSet/>
      <dgm:spPr/>
      <dgm:t>
        <a:bodyPr/>
        <a:lstStyle/>
        <a:p>
          <a:endParaRPr lang="en-US"/>
        </a:p>
      </dgm:t>
    </dgm:pt>
    <dgm:pt modelId="{2C8828EF-680A-4F03-8852-134855B74EA5}" type="sibTrans" cxnId="{81D48761-3062-47AB-AF60-75A8B91EC4CB}">
      <dgm:prSet/>
      <dgm:spPr/>
      <dgm:t>
        <a:bodyPr/>
        <a:lstStyle/>
        <a:p>
          <a:endParaRPr lang="en-US"/>
        </a:p>
      </dgm:t>
    </dgm:pt>
    <dgm:pt modelId="{7D9FC727-A5AC-4630-9E72-234D97E4FA10}">
      <dgm:prSet/>
      <dgm:spPr/>
      <dgm:t>
        <a:bodyPr/>
        <a:lstStyle/>
        <a:p>
          <a:r>
            <a:rPr lang="en-US"/>
            <a:t>Implement interactive visualizations, including scatter plots and choropleth maps, to illustrate the relationships between population and GDP.</a:t>
          </a:r>
        </a:p>
      </dgm:t>
    </dgm:pt>
    <dgm:pt modelId="{8D939229-66EB-4310-A9B1-CFC5CCC49957}" type="parTrans" cxnId="{ADDDEEEF-FD1E-4069-9C07-410ACF9F8E43}">
      <dgm:prSet/>
      <dgm:spPr/>
      <dgm:t>
        <a:bodyPr/>
        <a:lstStyle/>
        <a:p>
          <a:endParaRPr lang="en-US"/>
        </a:p>
      </dgm:t>
    </dgm:pt>
    <dgm:pt modelId="{20DFD42A-3A11-4146-9914-7E1BD0A6283A}" type="sibTrans" cxnId="{ADDDEEEF-FD1E-4069-9C07-410ACF9F8E43}">
      <dgm:prSet/>
      <dgm:spPr/>
      <dgm:t>
        <a:bodyPr/>
        <a:lstStyle/>
        <a:p>
          <a:endParaRPr lang="en-US"/>
        </a:p>
      </dgm:t>
    </dgm:pt>
    <dgm:pt modelId="{8D241DDD-D2F2-4F53-B721-6EA950B458B1}">
      <dgm:prSet/>
      <dgm:spPr/>
      <dgm:t>
        <a:bodyPr/>
        <a:lstStyle/>
        <a:p>
          <a:r>
            <a:rPr lang="en-US"/>
            <a:t>Identify and analyze</a:t>
          </a:r>
        </a:p>
      </dgm:t>
    </dgm:pt>
    <dgm:pt modelId="{59395122-C51A-41E9-BC58-78B35C05126F}" type="parTrans" cxnId="{7390E837-7389-45B5-8F9E-D397A28635EC}">
      <dgm:prSet/>
      <dgm:spPr/>
      <dgm:t>
        <a:bodyPr/>
        <a:lstStyle/>
        <a:p>
          <a:endParaRPr lang="en-US"/>
        </a:p>
      </dgm:t>
    </dgm:pt>
    <dgm:pt modelId="{1607259B-7CBF-4904-A808-837C3E3B2BD8}" type="sibTrans" cxnId="{7390E837-7389-45B5-8F9E-D397A28635EC}">
      <dgm:prSet/>
      <dgm:spPr/>
      <dgm:t>
        <a:bodyPr/>
        <a:lstStyle/>
        <a:p>
          <a:endParaRPr lang="en-US"/>
        </a:p>
      </dgm:t>
    </dgm:pt>
    <dgm:pt modelId="{C14E4380-6DD2-4EB2-B0CE-8529809563CF}">
      <dgm:prSet/>
      <dgm:spPr/>
      <dgm:t>
        <a:bodyPr/>
        <a:lstStyle/>
        <a:p>
          <a:r>
            <a:rPr lang="en-US"/>
            <a:t>Identify and analyze outliers to understand the unique economic factors contributing to their high GDPs despite smaller populations.</a:t>
          </a:r>
        </a:p>
      </dgm:t>
    </dgm:pt>
    <dgm:pt modelId="{96D95A40-D37E-494C-BC74-250433A37655}" type="parTrans" cxnId="{A7D6EB57-7322-49D0-8815-0A0F44122D36}">
      <dgm:prSet/>
      <dgm:spPr/>
      <dgm:t>
        <a:bodyPr/>
        <a:lstStyle/>
        <a:p>
          <a:endParaRPr lang="en-US"/>
        </a:p>
      </dgm:t>
    </dgm:pt>
    <dgm:pt modelId="{417792DD-E6ED-478E-9971-B2FEB5FFCBB2}" type="sibTrans" cxnId="{A7D6EB57-7322-49D0-8815-0A0F44122D36}">
      <dgm:prSet/>
      <dgm:spPr/>
      <dgm:t>
        <a:bodyPr/>
        <a:lstStyle/>
        <a:p>
          <a:endParaRPr lang="en-US"/>
        </a:p>
      </dgm:t>
    </dgm:pt>
    <dgm:pt modelId="{C02441BB-9ECD-4969-BAB3-024DEC1F515D}">
      <dgm:prSet/>
      <dgm:spPr/>
      <dgm:t>
        <a:bodyPr/>
        <a:lstStyle/>
        <a:p>
          <a:r>
            <a:rPr lang="en-US"/>
            <a:t>Provide</a:t>
          </a:r>
        </a:p>
      </dgm:t>
    </dgm:pt>
    <dgm:pt modelId="{2F1CB532-6CEA-499F-9A4A-75DC6B4F7218}" type="parTrans" cxnId="{A79E9B56-FDBF-489A-A0C1-9603E9D1F688}">
      <dgm:prSet/>
      <dgm:spPr/>
      <dgm:t>
        <a:bodyPr/>
        <a:lstStyle/>
        <a:p>
          <a:endParaRPr lang="en-US"/>
        </a:p>
      </dgm:t>
    </dgm:pt>
    <dgm:pt modelId="{E82A162D-52E3-4F3F-8A76-4F28AB04ED1F}" type="sibTrans" cxnId="{A79E9B56-FDBF-489A-A0C1-9603E9D1F688}">
      <dgm:prSet/>
      <dgm:spPr/>
      <dgm:t>
        <a:bodyPr/>
        <a:lstStyle/>
        <a:p>
          <a:endParaRPr lang="en-US"/>
        </a:p>
      </dgm:t>
    </dgm:pt>
    <dgm:pt modelId="{1E5EDE5D-F18C-4980-BBED-4AA1ED57C688}">
      <dgm:prSet/>
      <dgm:spPr/>
      <dgm:t>
        <a:bodyPr/>
        <a:lstStyle/>
        <a:p>
          <a:r>
            <a:rPr lang="en-US"/>
            <a:t>Provide a detailed statistical analysis, including OLS regression results, to quantify the correlation between population size and GDP.</a:t>
          </a:r>
        </a:p>
      </dgm:t>
    </dgm:pt>
    <dgm:pt modelId="{1EF7178D-4D86-4E61-8B53-3E937A9D45D6}" type="parTrans" cxnId="{15A71C99-7398-43F4-B8DD-813103BC5B16}">
      <dgm:prSet/>
      <dgm:spPr/>
      <dgm:t>
        <a:bodyPr/>
        <a:lstStyle/>
        <a:p>
          <a:endParaRPr lang="en-US"/>
        </a:p>
      </dgm:t>
    </dgm:pt>
    <dgm:pt modelId="{25B2183E-1516-47BC-9F3B-40CB88BB60C7}" type="sibTrans" cxnId="{15A71C99-7398-43F4-B8DD-813103BC5B16}">
      <dgm:prSet/>
      <dgm:spPr/>
      <dgm:t>
        <a:bodyPr/>
        <a:lstStyle/>
        <a:p>
          <a:endParaRPr lang="en-US"/>
        </a:p>
      </dgm:t>
    </dgm:pt>
    <dgm:pt modelId="{76407292-69B3-4535-85F9-1DF4F9019BB3}">
      <dgm:prSet/>
      <dgm:spPr/>
      <dgm:t>
        <a:bodyPr/>
        <a:lstStyle/>
        <a:p>
          <a:r>
            <a:rPr lang="en-US"/>
            <a:t>Offer</a:t>
          </a:r>
        </a:p>
      </dgm:t>
    </dgm:pt>
    <dgm:pt modelId="{842BE910-15E2-41FD-BDB3-5575B01810A6}" type="parTrans" cxnId="{50D9731F-429B-4FD3-85A9-4613720289D9}">
      <dgm:prSet/>
      <dgm:spPr/>
      <dgm:t>
        <a:bodyPr/>
        <a:lstStyle/>
        <a:p>
          <a:endParaRPr lang="en-US"/>
        </a:p>
      </dgm:t>
    </dgm:pt>
    <dgm:pt modelId="{0A814515-39B1-4B0F-9760-90DFE5D51AC1}" type="sibTrans" cxnId="{50D9731F-429B-4FD3-85A9-4613720289D9}">
      <dgm:prSet/>
      <dgm:spPr/>
      <dgm:t>
        <a:bodyPr/>
        <a:lstStyle/>
        <a:p>
          <a:endParaRPr lang="en-US"/>
        </a:p>
      </dgm:t>
    </dgm:pt>
    <dgm:pt modelId="{0075CD89-9631-40AF-AC36-3796D38E9782}">
      <dgm:prSet/>
      <dgm:spPr/>
      <dgm:t>
        <a:bodyPr/>
        <a:lstStyle/>
        <a:p>
          <a:r>
            <a:rPr lang="en-US"/>
            <a:t>Offer predictive insights through deep learning models, forecasting future GDP values based on population trends.</a:t>
          </a:r>
        </a:p>
      </dgm:t>
    </dgm:pt>
    <dgm:pt modelId="{881147F3-AB13-4144-935E-7B955E27B5E8}" type="parTrans" cxnId="{38A08ED7-9E92-49C9-AD18-DB2E37582D1E}">
      <dgm:prSet/>
      <dgm:spPr/>
      <dgm:t>
        <a:bodyPr/>
        <a:lstStyle/>
        <a:p>
          <a:endParaRPr lang="en-US"/>
        </a:p>
      </dgm:t>
    </dgm:pt>
    <dgm:pt modelId="{5997915D-0147-46FF-A29E-2C5639B57CFD}" type="sibTrans" cxnId="{38A08ED7-9E92-49C9-AD18-DB2E37582D1E}">
      <dgm:prSet/>
      <dgm:spPr/>
      <dgm:t>
        <a:bodyPr/>
        <a:lstStyle/>
        <a:p>
          <a:endParaRPr lang="en-US"/>
        </a:p>
      </dgm:t>
    </dgm:pt>
    <dgm:pt modelId="{E75645F4-E11E-4314-8675-03C366C2CC05}" type="pres">
      <dgm:prSet presAssocID="{9C0DFDB9-582D-4AEC-A91D-A0B0E77ED4FA}" presName="Name0" presStyleCnt="0">
        <dgm:presLayoutVars>
          <dgm:dir/>
          <dgm:animLvl val="lvl"/>
          <dgm:resizeHandles val="exact"/>
        </dgm:presLayoutVars>
      </dgm:prSet>
      <dgm:spPr/>
    </dgm:pt>
    <dgm:pt modelId="{4F4C5CE2-907B-46B3-9BC9-FE80E5BB0E02}" type="pres">
      <dgm:prSet presAssocID="{C82951BA-7974-4AC6-8FFF-96A7EAA4996D}" presName="linNode" presStyleCnt="0"/>
      <dgm:spPr/>
    </dgm:pt>
    <dgm:pt modelId="{8F97CCE9-E1D3-480E-BEF2-67D25FB20F1D}" type="pres">
      <dgm:prSet presAssocID="{C82951BA-7974-4AC6-8FFF-96A7EAA4996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E13253D3-94BB-4F52-9F4A-10A3B212331A}" type="pres">
      <dgm:prSet presAssocID="{C82951BA-7974-4AC6-8FFF-96A7EAA4996D}" presName="descendantText" presStyleLbl="alignNode1" presStyleIdx="0" presStyleCnt="5">
        <dgm:presLayoutVars>
          <dgm:bulletEnabled/>
        </dgm:presLayoutVars>
      </dgm:prSet>
      <dgm:spPr/>
    </dgm:pt>
    <dgm:pt modelId="{C0BBD835-5DE8-44D7-BAFC-D0751AE12D95}" type="pres">
      <dgm:prSet presAssocID="{C84F60A3-40EB-4354-B189-7386DF1172D8}" presName="sp" presStyleCnt="0"/>
      <dgm:spPr/>
    </dgm:pt>
    <dgm:pt modelId="{D3412230-4690-43BB-8C60-D22612A25424}" type="pres">
      <dgm:prSet presAssocID="{3010686B-F95D-4923-90F6-CF9B64844589}" presName="linNode" presStyleCnt="0"/>
      <dgm:spPr/>
    </dgm:pt>
    <dgm:pt modelId="{FC6E5061-3475-463C-A404-93D56AA26DD7}" type="pres">
      <dgm:prSet presAssocID="{3010686B-F95D-4923-90F6-CF9B64844589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CB32D265-6A13-41E0-89B2-055AF8F85CAB}" type="pres">
      <dgm:prSet presAssocID="{3010686B-F95D-4923-90F6-CF9B64844589}" presName="descendantText" presStyleLbl="alignNode1" presStyleIdx="1" presStyleCnt="5">
        <dgm:presLayoutVars>
          <dgm:bulletEnabled/>
        </dgm:presLayoutVars>
      </dgm:prSet>
      <dgm:spPr/>
    </dgm:pt>
    <dgm:pt modelId="{492AAB95-5B21-4D7F-9C78-0B6B6CD6B7CB}" type="pres">
      <dgm:prSet presAssocID="{2C8828EF-680A-4F03-8852-134855B74EA5}" presName="sp" presStyleCnt="0"/>
      <dgm:spPr/>
    </dgm:pt>
    <dgm:pt modelId="{4727A67C-F7B2-4828-BC33-0955FCD1AB9B}" type="pres">
      <dgm:prSet presAssocID="{8D241DDD-D2F2-4F53-B721-6EA950B458B1}" presName="linNode" presStyleCnt="0"/>
      <dgm:spPr/>
    </dgm:pt>
    <dgm:pt modelId="{68749491-1584-4505-895A-44026764205C}" type="pres">
      <dgm:prSet presAssocID="{8D241DDD-D2F2-4F53-B721-6EA950B458B1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CD64D013-A6AE-4CF3-B722-05AD812B621A}" type="pres">
      <dgm:prSet presAssocID="{8D241DDD-D2F2-4F53-B721-6EA950B458B1}" presName="descendantText" presStyleLbl="alignNode1" presStyleIdx="2" presStyleCnt="5">
        <dgm:presLayoutVars>
          <dgm:bulletEnabled/>
        </dgm:presLayoutVars>
      </dgm:prSet>
      <dgm:spPr/>
    </dgm:pt>
    <dgm:pt modelId="{FE123FAC-F5EE-48DB-ABA5-C656CA774B06}" type="pres">
      <dgm:prSet presAssocID="{1607259B-7CBF-4904-A808-837C3E3B2BD8}" presName="sp" presStyleCnt="0"/>
      <dgm:spPr/>
    </dgm:pt>
    <dgm:pt modelId="{1680BECB-C7AF-42CA-BA90-51962E5766B5}" type="pres">
      <dgm:prSet presAssocID="{C02441BB-9ECD-4969-BAB3-024DEC1F515D}" presName="linNode" presStyleCnt="0"/>
      <dgm:spPr/>
    </dgm:pt>
    <dgm:pt modelId="{F4FD3482-9B87-4EF5-947F-BB971FC4DF73}" type="pres">
      <dgm:prSet presAssocID="{C02441BB-9ECD-4969-BAB3-024DEC1F515D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3B0D244E-6C54-4625-81CF-24BC08DBE887}" type="pres">
      <dgm:prSet presAssocID="{C02441BB-9ECD-4969-BAB3-024DEC1F515D}" presName="descendantText" presStyleLbl="alignNode1" presStyleIdx="3" presStyleCnt="5">
        <dgm:presLayoutVars>
          <dgm:bulletEnabled/>
        </dgm:presLayoutVars>
      </dgm:prSet>
      <dgm:spPr/>
    </dgm:pt>
    <dgm:pt modelId="{C403D697-0492-4976-A457-23A04072207D}" type="pres">
      <dgm:prSet presAssocID="{E82A162D-52E3-4F3F-8A76-4F28AB04ED1F}" presName="sp" presStyleCnt="0"/>
      <dgm:spPr/>
    </dgm:pt>
    <dgm:pt modelId="{24512015-4EBE-495D-B5B1-6AF3EFB211B2}" type="pres">
      <dgm:prSet presAssocID="{76407292-69B3-4535-85F9-1DF4F9019BB3}" presName="linNode" presStyleCnt="0"/>
      <dgm:spPr/>
    </dgm:pt>
    <dgm:pt modelId="{9F326746-AAAC-4E6C-B324-8A4662D52B66}" type="pres">
      <dgm:prSet presAssocID="{76407292-69B3-4535-85F9-1DF4F9019BB3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0BA4E782-6616-4F56-82CE-3FDDF09100F6}" type="pres">
      <dgm:prSet presAssocID="{76407292-69B3-4535-85F9-1DF4F9019BB3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0DAF4401-A538-454E-A1FC-59991E9A7759}" type="presOf" srcId="{0075CD89-9631-40AF-AC36-3796D38E9782}" destId="{0BA4E782-6616-4F56-82CE-3FDDF09100F6}" srcOrd="0" destOrd="0" presId="urn:microsoft.com/office/officeart/2016/7/layout/VerticalHollowActionList"/>
    <dgm:cxn modelId="{739FD30C-F89E-4F13-9F2F-4996E910784E}" type="presOf" srcId="{8D241DDD-D2F2-4F53-B721-6EA950B458B1}" destId="{68749491-1584-4505-895A-44026764205C}" srcOrd="0" destOrd="0" presId="urn:microsoft.com/office/officeart/2016/7/layout/VerticalHollowActionList"/>
    <dgm:cxn modelId="{9822E00F-E46E-41D8-A3AD-E01050E77BB7}" srcId="{9C0DFDB9-582D-4AEC-A91D-A0B0E77ED4FA}" destId="{C82951BA-7974-4AC6-8FFF-96A7EAA4996D}" srcOrd="0" destOrd="0" parTransId="{CA206DF8-B81C-4948-9A1D-D8487339065B}" sibTransId="{C84F60A3-40EB-4354-B189-7386DF1172D8}"/>
    <dgm:cxn modelId="{AD101814-D032-4F47-9943-0D57D5AD9E99}" type="presOf" srcId="{A48C1E94-420E-4C82-8283-8C08104DF8ED}" destId="{E13253D3-94BB-4F52-9F4A-10A3B212331A}" srcOrd="0" destOrd="0" presId="urn:microsoft.com/office/officeart/2016/7/layout/VerticalHollowActionList"/>
    <dgm:cxn modelId="{50D9731F-429B-4FD3-85A9-4613720289D9}" srcId="{9C0DFDB9-582D-4AEC-A91D-A0B0E77ED4FA}" destId="{76407292-69B3-4535-85F9-1DF4F9019BB3}" srcOrd="4" destOrd="0" parTransId="{842BE910-15E2-41FD-BDB3-5575B01810A6}" sibTransId="{0A814515-39B1-4B0F-9760-90DFE5D51AC1}"/>
    <dgm:cxn modelId="{D3F0A124-89FD-4A6D-BF95-17689DD0F31E}" type="presOf" srcId="{C02441BB-9ECD-4969-BAB3-024DEC1F515D}" destId="{F4FD3482-9B87-4EF5-947F-BB971FC4DF73}" srcOrd="0" destOrd="0" presId="urn:microsoft.com/office/officeart/2016/7/layout/VerticalHollowActionList"/>
    <dgm:cxn modelId="{E521A832-A79D-4BD9-B99D-28F7516ACE78}" type="presOf" srcId="{9C0DFDB9-582D-4AEC-A91D-A0B0E77ED4FA}" destId="{E75645F4-E11E-4314-8675-03C366C2CC05}" srcOrd="0" destOrd="0" presId="urn:microsoft.com/office/officeart/2016/7/layout/VerticalHollowActionList"/>
    <dgm:cxn modelId="{909B2533-5576-4324-A230-96E6791CBC04}" type="presOf" srcId="{3010686B-F95D-4923-90F6-CF9B64844589}" destId="{FC6E5061-3475-463C-A404-93D56AA26DD7}" srcOrd="0" destOrd="0" presId="urn:microsoft.com/office/officeart/2016/7/layout/VerticalHollowActionList"/>
    <dgm:cxn modelId="{2D9B9737-AAE6-4B66-80ED-9B49697297E7}" type="presOf" srcId="{1E5EDE5D-F18C-4980-BBED-4AA1ED57C688}" destId="{3B0D244E-6C54-4625-81CF-24BC08DBE887}" srcOrd="0" destOrd="0" presId="urn:microsoft.com/office/officeart/2016/7/layout/VerticalHollowActionList"/>
    <dgm:cxn modelId="{7390E837-7389-45B5-8F9E-D397A28635EC}" srcId="{9C0DFDB9-582D-4AEC-A91D-A0B0E77ED4FA}" destId="{8D241DDD-D2F2-4F53-B721-6EA950B458B1}" srcOrd="2" destOrd="0" parTransId="{59395122-C51A-41E9-BC58-78B35C05126F}" sibTransId="{1607259B-7CBF-4904-A808-837C3E3B2BD8}"/>
    <dgm:cxn modelId="{C2DBC05E-5667-4195-9A05-AC0428BD75DE}" type="presOf" srcId="{76407292-69B3-4535-85F9-1DF4F9019BB3}" destId="{9F326746-AAAC-4E6C-B324-8A4662D52B66}" srcOrd="0" destOrd="0" presId="urn:microsoft.com/office/officeart/2016/7/layout/VerticalHollowActionList"/>
    <dgm:cxn modelId="{81D48761-3062-47AB-AF60-75A8B91EC4CB}" srcId="{9C0DFDB9-582D-4AEC-A91D-A0B0E77ED4FA}" destId="{3010686B-F95D-4923-90F6-CF9B64844589}" srcOrd="1" destOrd="0" parTransId="{0591E960-B116-4E59-A6C4-12D140AFA69C}" sibTransId="{2C8828EF-680A-4F03-8852-134855B74EA5}"/>
    <dgm:cxn modelId="{A79E9B56-FDBF-489A-A0C1-9603E9D1F688}" srcId="{9C0DFDB9-582D-4AEC-A91D-A0B0E77ED4FA}" destId="{C02441BB-9ECD-4969-BAB3-024DEC1F515D}" srcOrd="3" destOrd="0" parTransId="{2F1CB532-6CEA-499F-9A4A-75DC6B4F7218}" sibTransId="{E82A162D-52E3-4F3F-8A76-4F28AB04ED1F}"/>
    <dgm:cxn modelId="{A7D6EB57-7322-49D0-8815-0A0F44122D36}" srcId="{8D241DDD-D2F2-4F53-B721-6EA950B458B1}" destId="{C14E4380-6DD2-4EB2-B0CE-8529809563CF}" srcOrd="0" destOrd="0" parTransId="{96D95A40-D37E-494C-BC74-250433A37655}" sibTransId="{417792DD-E6ED-478E-9971-B2FEB5FFCBB2}"/>
    <dgm:cxn modelId="{A41B7283-7BDE-44CA-981A-FDC132A826DA}" type="presOf" srcId="{7D9FC727-A5AC-4630-9E72-234D97E4FA10}" destId="{CB32D265-6A13-41E0-89B2-055AF8F85CAB}" srcOrd="0" destOrd="0" presId="urn:microsoft.com/office/officeart/2016/7/layout/VerticalHollowActionList"/>
    <dgm:cxn modelId="{F8747B8B-6699-4637-B27D-AE4C26DC1872}" type="presOf" srcId="{C14E4380-6DD2-4EB2-B0CE-8529809563CF}" destId="{CD64D013-A6AE-4CF3-B722-05AD812B621A}" srcOrd="0" destOrd="0" presId="urn:microsoft.com/office/officeart/2016/7/layout/VerticalHollowActionList"/>
    <dgm:cxn modelId="{15A71C99-7398-43F4-B8DD-813103BC5B16}" srcId="{C02441BB-9ECD-4969-BAB3-024DEC1F515D}" destId="{1E5EDE5D-F18C-4980-BBED-4AA1ED57C688}" srcOrd="0" destOrd="0" parTransId="{1EF7178D-4D86-4E61-8B53-3E937A9D45D6}" sibTransId="{25B2183E-1516-47BC-9F3B-40CB88BB60C7}"/>
    <dgm:cxn modelId="{5CA3EBA7-98D0-4839-A82F-3007266930DB}" srcId="{C82951BA-7974-4AC6-8FFF-96A7EAA4996D}" destId="{A48C1E94-420E-4C82-8283-8C08104DF8ED}" srcOrd="0" destOrd="0" parTransId="{BDA61E68-4440-4201-ADA0-1DC5B9EF7F43}" sibTransId="{2FB75600-C427-4289-B374-98D79B48D456}"/>
    <dgm:cxn modelId="{89EB01B3-4B38-4035-922D-FDA26731EA82}" type="presOf" srcId="{C82951BA-7974-4AC6-8FFF-96A7EAA4996D}" destId="{8F97CCE9-E1D3-480E-BEF2-67D25FB20F1D}" srcOrd="0" destOrd="0" presId="urn:microsoft.com/office/officeart/2016/7/layout/VerticalHollowActionList"/>
    <dgm:cxn modelId="{38A08ED7-9E92-49C9-AD18-DB2E37582D1E}" srcId="{76407292-69B3-4535-85F9-1DF4F9019BB3}" destId="{0075CD89-9631-40AF-AC36-3796D38E9782}" srcOrd="0" destOrd="0" parTransId="{881147F3-AB13-4144-935E-7B955E27B5E8}" sibTransId="{5997915D-0147-46FF-A29E-2C5639B57CFD}"/>
    <dgm:cxn modelId="{ADDDEEEF-FD1E-4069-9C07-410ACF9F8E43}" srcId="{3010686B-F95D-4923-90F6-CF9B64844589}" destId="{7D9FC727-A5AC-4630-9E72-234D97E4FA10}" srcOrd="0" destOrd="0" parTransId="{8D939229-66EB-4310-A9B1-CFC5CCC49957}" sibTransId="{20DFD42A-3A11-4146-9914-7E1BD0A6283A}"/>
    <dgm:cxn modelId="{6296BE76-6A88-4B8A-85B5-B0D0292D1C0C}" type="presParOf" srcId="{E75645F4-E11E-4314-8675-03C366C2CC05}" destId="{4F4C5CE2-907B-46B3-9BC9-FE80E5BB0E02}" srcOrd="0" destOrd="0" presId="urn:microsoft.com/office/officeart/2016/7/layout/VerticalHollowActionList"/>
    <dgm:cxn modelId="{792C6147-BC49-4CC8-9FF9-787D6C610C82}" type="presParOf" srcId="{4F4C5CE2-907B-46B3-9BC9-FE80E5BB0E02}" destId="{8F97CCE9-E1D3-480E-BEF2-67D25FB20F1D}" srcOrd="0" destOrd="0" presId="urn:microsoft.com/office/officeart/2016/7/layout/VerticalHollowActionList"/>
    <dgm:cxn modelId="{5BF1F6DC-56EF-44CD-BF32-2DD967D40136}" type="presParOf" srcId="{4F4C5CE2-907B-46B3-9BC9-FE80E5BB0E02}" destId="{E13253D3-94BB-4F52-9F4A-10A3B212331A}" srcOrd="1" destOrd="0" presId="urn:microsoft.com/office/officeart/2016/7/layout/VerticalHollowActionList"/>
    <dgm:cxn modelId="{D49E9874-D8B1-4D79-A234-BC972BB3618B}" type="presParOf" srcId="{E75645F4-E11E-4314-8675-03C366C2CC05}" destId="{C0BBD835-5DE8-44D7-BAFC-D0751AE12D95}" srcOrd="1" destOrd="0" presId="urn:microsoft.com/office/officeart/2016/7/layout/VerticalHollowActionList"/>
    <dgm:cxn modelId="{63351F74-97A2-4C61-A3B1-F44F4300B482}" type="presParOf" srcId="{E75645F4-E11E-4314-8675-03C366C2CC05}" destId="{D3412230-4690-43BB-8C60-D22612A25424}" srcOrd="2" destOrd="0" presId="urn:microsoft.com/office/officeart/2016/7/layout/VerticalHollowActionList"/>
    <dgm:cxn modelId="{0287EB24-914C-4B51-935B-8C57CDBFD7A7}" type="presParOf" srcId="{D3412230-4690-43BB-8C60-D22612A25424}" destId="{FC6E5061-3475-463C-A404-93D56AA26DD7}" srcOrd="0" destOrd="0" presId="urn:microsoft.com/office/officeart/2016/7/layout/VerticalHollowActionList"/>
    <dgm:cxn modelId="{24862B9F-6020-4B9D-B394-EBE6E043DC0E}" type="presParOf" srcId="{D3412230-4690-43BB-8C60-D22612A25424}" destId="{CB32D265-6A13-41E0-89B2-055AF8F85CAB}" srcOrd="1" destOrd="0" presId="urn:microsoft.com/office/officeart/2016/7/layout/VerticalHollowActionList"/>
    <dgm:cxn modelId="{CB034726-A982-4BB8-B7E0-A35A08FE5F51}" type="presParOf" srcId="{E75645F4-E11E-4314-8675-03C366C2CC05}" destId="{492AAB95-5B21-4D7F-9C78-0B6B6CD6B7CB}" srcOrd="3" destOrd="0" presId="urn:microsoft.com/office/officeart/2016/7/layout/VerticalHollowActionList"/>
    <dgm:cxn modelId="{CA6DF9E4-7665-4C93-B216-3B129B62C354}" type="presParOf" srcId="{E75645F4-E11E-4314-8675-03C366C2CC05}" destId="{4727A67C-F7B2-4828-BC33-0955FCD1AB9B}" srcOrd="4" destOrd="0" presId="urn:microsoft.com/office/officeart/2016/7/layout/VerticalHollowActionList"/>
    <dgm:cxn modelId="{DCE2B911-954C-46A6-8471-1123DE2F663B}" type="presParOf" srcId="{4727A67C-F7B2-4828-BC33-0955FCD1AB9B}" destId="{68749491-1584-4505-895A-44026764205C}" srcOrd="0" destOrd="0" presId="urn:microsoft.com/office/officeart/2016/7/layout/VerticalHollowActionList"/>
    <dgm:cxn modelId="{207D7CB8-F32D-433D-A666-AFFA05876EC8}" type="presParOf" srcId="{4727A67C-F7B2-4828-BC33-0955FCD1AB9B}" destId="{CD64D013-A6AE-4CF3-B722-05AD812B621A}" srcOrd="1" destOrd="0" presId="urn:microsoft.com/office/officeart/2016/7/layout/VerticalHollowActionList"/>
    <dgm:cxn modelId="{7C030E9C-E749-4BEC-85C8-02C192F4C218}" type="presParOf" srcId="{E75645F4-E11E-4314-8675-03C366C2CC05}" destId="{FE123FAC-F5EE-48DB-ABA5-C656CA774B06}" srcOrd="5" destOrd="0" presId="urn:microsoft.com/office/officeart/2016/7/layout/VerticalHollowActionList"/>
    <dgm:cxn modelId="{07C221E3-870C-4FE6-B4DD-AC5E81C496BE}" type="presParOf" srcId="{E75645F4-E11E-4314-8675-03C366C2CC05}" destId="{1680BECB-C7AF-42CA-BA90-51962E5766B5}" srcOrd="6" destOrd="0" presId="urn:microsoft.com/office/officeart/2016/7/layout/VerticalHollowActionList"/>
    <dgm:cxn modelId="{4DF25D5E-4E3B-4AEE-A837-D3B6971536FD}" type="presParOf" srcId="{1680BECB-C7AF-42CA-BA90-51962E5766B5}" destId="{F4FD3482-9B87-4EF5-947F-BB971FC4DF73}" srcOrd="0" destOrd="0" presId="urn:microsoft.com/office/officeart/2016/7/layout/VerticalHollowActionList"/>
    <dgm:cxn modelId="{95A2AD35-700D-41D6-89B7-1243D0BAF703}" type="presParOf" srcId="{1680BECB-C7AF-42CA-BA90-51962E5766B5}" destId="{3B0D244E-6C54-4625-81CF-24BC08DBE887}" srcOrd="1" destOrd="0" presId="urn:microsoft.com/office/officeart/2016/7/layout/VerticalHollowActionList"/>
    <dgm:cxn modelId="{B6618C39-C69D-4FC4-A0C2-4EC1ACD146D0}" type="presParOf" srcId="{E75645F4-E11E-4314-8675-03C366C2CC05}" destId="{C403D697-0492-4976-A457-23A04072207D}" srcOrd="7" destOrd="0" presId="urn:microsoft.com/office/officeart/2016/7/layout/VerticalHollowActionList"/>
    <dgm:cxn modelId="{9CD0905A-ADD3-4DC9-84B3-8065A99592C2}" type="presParOf" srcId="{E75645F4-E11E-4314-8675-03C366C2CC05}" destId="{24512015-4EBE-495D-B5B1-6AF3EFB211B2}" srcOrd="8" destOrd="0" presId="urn:microsoft.com/office/officeart/2016/7/layout/VerticalHollowActionList"/>
    <dgm:cxn modelId="{23A0F0BD-236E-4343-912E-DBCD4E772424}" type="presParOf" srcId="{24512015-4EBE-495D-B5B1-6AF3EFB211B2}" destId="{9F326746-AAAC-4E6C-B324-8A4662D52B66}" srcOrd="0" destOrd="0" presId="urn:microsoft.com/office/officeart/2016/7/layout/VerticalHollowActionList"/>
    <dgm:cxn modelId="{AB72F2A2-0327-4D4F-87AA-458B1C4543D0}" type="presParOf" srcId="{24512015-4EBE-495D-B5B1-6AF3EFB211B2}" destId="{0BA4E782-6616-4F56-82CE-3FDDF09100F6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C98BE1-AF77-4E57-9D3C-23AA9A68F5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05F16FA-04B4-4763-B25A-8FB550DDAA2D}">
      <dgm:prSet/>
      <dgm:spPr/>
      <dgm:t>
        <a:bodyPr/>
        <a:lstStyle/>
        <a:p>
          <a:r>
            <a:rPr lang="en-US" b="1" i="0" baseline="0"/>
            <a:t>Descriptive Statistics</a:t>
          </a:r>
          <a:r>
            <a:rPr lang="en-US" b="0" i="0" baseline="0"/>
            <a:t>: Calculate summary statistics (mean, median, standard deviation) to understand the distribution of variables.</a:t>
          </a:r>
          <a:endParaRPr lang="en-US"/>
        </a:p>
      </dgm:t>
    </dgm:pt>
    <dgm:pt modelId="{559C2D44-BF1A-4562-A9CE-F777900B2581}" type="parTrans" cxnId="{B50A05B8-A15C-4F1D-B555-B1B3016BBB14}">
      <dgm:prSet/>
      <dgm:spPr/>
      <dgm:t>
        <a:bodyPr/>
        <a:lstStyle/>
        <a:p>
          <a:endParaRPr lang="en-US"/>
        </a:p>
      </dgm:t>
    </dgm:pt>
    <dgm:pt modelId="{1466B1F2-2299-48ED-AB0C-BA81714BC841}" type="sibTrans" cxnId="{B50A05B8-A15C-4F1D-B555-B1B3016BBB14}">
      <dgm:prSet/>
      <dgm:spPr/>
      <dgm:t>
        <a:bodyPr/>
        <a:lstStyle/>
        <a:p>
          <a:endParaRPr lang="en-US"/>
        </a:p>
      </dgm:t>
    </dgm:pt>
    <dgm:pt modelId="{B8C647DA-193E-47BE-8140-DDADCAFDF53A}">
      <dgm:prSet/>
      <dgm:spPr/>
      <dgm:t>
        <a:bodyPr/>
        <a:lstStyle/>
        <a:p>
          <a:r>
            <a:rPr lang="en-US" b="1" i="0" baseline="0"/>
            <a:t>Visualization</a:t>
          </a:r>
          <a:r>
            <a:rPr lang="en-US" b="0" i="0" baseline="0"/>
            <a:t>: Use scatter plots, histograms, and box plots to visualize the relationships between population size and GDP, identifying any patterns or outliers.</a:t>
          </a:r>
          <a:endParaRPr lang="en-US"/>
        </a:p>
      </dgm:t>
    </dgm:pt>
    <dgm:pt modelId="{86CD6848-B8A5-4B22-A1F7-255F2479BD5D}" type="parTrans" cxnId="{F1F2CF11-32E4-4B96-AE8A-1CB5C7F2AD5F}">
      <dgm:prSet/>
      <dgm:spPr/>
      <dgm:t>
        <a:bodyPr/>
        <a:lstStyle/>
        <a:p>
          <a:endParaRPr lang="en-US"/>
        </a:p>
      </dgm:t>
    </dgm:pt>
    <dgm:pt modelId="{83E64019-1C02-4354-AB45-C9966C12F1A3}" type="sibTrans" cxnId="{F1F2CF11-32E4-4B96-AE8A-1CB5C7F2AD5F}">
      <dgm:prSet/>
      <dgm:spPr/>
      <dgm:t>
        <a:bodyPr/>
        <a:lstStyle/>
        <a:p>
          <a:endParaRPr lang="en-US"/>
        </a:p>
      </dgm:t>
    </dgm:pt>
    <dgm:pt modelId="{B0D1CC8B-690C-4485-819B-7536129C02D2}" type="pres">
      <dgm:prSet presAssocID="{43C98BE1-AF77-4E57-9D3C-23AA9A68F55F}" presName="root" presStyleCnt="0">
        <dgm:presLayoutVars>
          <dgm:dir/>
          <dgm:resizeHandles val="exact"/>
        </dgm:presLayoutVars>
      </dgm:prSet>
      <dgm:spPr/>
    </dgm:pt>
    <dgm:pt modelId="{4092D668-D86E-4C29-B35A-D9ACDCBEA147}" type="pres">
      <dgm:prSet presAssocID="{D05F16FA-04B4-4763-B25A-8FB550DDAA2D}" presName="compNode" presStyleCnt="0"/>
      <dgm:spPr/>
    </dgm:pt>
    <dgm:pt modelId="{FE92057E-A684-4707-93FA-BD87B6609CCB}" type="pres">
      <dgm:prSet presAssocID="{D05F16FA-04B4-4763-B25A-8FB550DDAA2D}" presName="bgRect" presStyleLbl="bgShp" presStyleIdx="0" presStyleCnt="2"/>
      <dgm:spPr/>
    </dgm:pt>
    <dgm:pt modelId="{416F1DF9-660E-40BE-9476-E67C6DFE1B01}" type="pres">
      <dgm:prSet presAssocID="{D05F16FA-04B4-4763-B25A-8FB550DDAA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lder Search with solid fill"/>
        </a:ext>
      </dgm:extLst>
    </dgm:pt>
    <dgm:pt modelId="{00DEB85B-85AC-4072-ADD1-41D653756EA0}" type="pres">
      <dgm:prSet presAssocID="{D05F16FA-04B4-4763-B25A-8FB550DDAA2D}" presName="spaceRect" presStyleCnt="0"/>
      <dgm:spPr/>
    </dgm:pt>
    <dgm:pt modelId="{22CD1338-2B88-494A-B028-A3210862BF9C}" type="pres">
      <dgm:prSet presAssocID="{D05F16FA-04B4-4763-B25A-8FB550DDAA2D}" presName="parTx" presStyleLbl="revTx" presStyleIdx="0" presStyleCnt="2">
        <dgm:presLayoutVars>
          <dgm:chMax val="0"/>
          <dgm:chPref val="0"/>
        </dgm:presLayoutVars>
      </dgm:prSet>
      <dgm:spPr/>
    </dgm:pt>
    <dgm:pt modelId="{766C4241-5B50-4C4B-9A8D-5A5322F26A5B}" type="pres">
      <dgm:prSet presAssocID="{1466B1F2-2299-48ED-AB0C-BA81714BC841}" presName="sibTrans" presStyleCnt="0"/>
      <dgm:spPr/>
    </dgm:pt>
    <dgm:pt modelId="{40B550B5-DFB7-46B2-B614-6F98959376FC}" type="pres">
      <dgm:prSet presAssocID="{B8C647DA-193E-47BE-8140-DDADCAFDF53A}" presName="compNode" presStyleCnt="0"/>
      <dgm:spPr/>
    </dgm:pt>
    <dgm:pt modelId="{D6AB7B42-E959-4CB0-9AAE-76CD376AC742}" type="pres">
      <dgm:prSet presAssocID="{B8C647DA-193E-47BE-8140-DDADCAFDF53A}" presName="bgRect" presStyleLbl="bgShp" presStyleIdx="1" presStyleCnt="2"/>
      <dgm:spPr/>
    </dgm:pt>
    <dgm:pt modelId="{08C89627-6F7C-45FD-961F-536EA8A6B6A5}" type="pres">
      <dgm:prSet presAssocID="{B8C647DA-193E-47BE-8140-DDADCAFDF53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C95C041-39BC-440F-97DF-69A331AA0515}" type="pres">
      <dgm:prSet presAssocID="{B8C647DA-193E-47BE-8140-DDADCAFDF53A}" presName="spaceRect" presStyleCnt="0"/>
      <dgm:spPr/>
    </dgm:pt>
    <dgm:pt modelId="{94EACF70-964D-4EBB-B347-10B4E8E189BA}" type="pres">
      <dgm:prSet presAssocID="{B8C647DA-193E-47BE-8140-DDADCAFDF53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1F2CF11-32E4-4B96-AE8A-1CB5C7F2AD5F}" srcId="{43C98BE1-AF77-4E57-9D3C-23AA9A68F55F}" destId="{B8C647DA-193E-47BE-8140-DDADCAFDF53A}" srcOrd="1" destOrd="0" parTransId="{86CD6848-B8A5-4B22-A1F7-255F2479BD5D}" sibTransId="{83E64019-1C02-4354-AB45-C9966C12F1A3}"/>
    <dgm:cxn modelId="{5B674D26-D23F-4B95-A8F6-9575B1363CB7}" type="presOf" srcId="{43C98BE1-AF77-4E57-9D3C-23AA9A68F55F}" destId="{B0D1CC8B-690C-4485-819B-7536129C02D2}" srcOrd="0" destOrd="0" presId="urn:microsoft.com/office/officeart/2018/2/layout/IconVerticalSolidList"/>
    <dgm:cxn modelId="{B50A05B8-A15C-4F1D-B555-B1B3016BBB14}" srcId="{43C98BE1-AF77-4E57-9D3C-23AA9A68F55F}" destId="{D05F16FA-04B4-4763-B25A-8FB550DDAA2D}" srcOrd="0" destOrd="0" parTransId="{559C2D44-BF1A-4562-A9CE-F777900B2581}" sibTransId="{1466B1F2-2299-48ED-AB0C-BA81714BC841}"/>
    <dgm:cxn modelId="{EDA396EA-24E7-4A9D-9735-89AAA409D50F}" type="presOf" srcId="{D05F16FA-04B4-4763-B25A-8FB550DDAA2D}" destId="{22CD1338-2B88-494A-B028-A3210862BF9C}" srcOrd="0" destOrd="0" presId="urn:microsoft.com/office/officeart/2018/2/layout/IconVerticalSolidList"/>
    <dgm:cxn modelId="{629967FB-79C2-4217-BFB4-2A269023D027}" type="presOf" srcId="{B8C647DA-193E-47BE-8140-DDADCAFDF53A}" destId="{94EACF70-964D-4EBB-B347-10B4E8E189BA}" srcOrd="0" destOrd="0" presId="urn:microsoft.com/office/officeart/2018/2/layout/IconVerticalSolidList"/>
    <dgm:cxn modelId="{BCD59882-0D70-4FF0-8AE9-E9E771B4CDBB}" type="presParOf" srcId="{B0D1CC8B-690C-4485-819B-7536129C02D2}" destId="{4092D668-D86E-4C29-B35A-D9ACDCBEA147}" srcOrd="0" destOrd="0" presId="urn:microsoft.com/office/officeart/2018/2/layout/IconVerticalSolidList"/>
    <dgm:cxn modelId="{4BA4AC80-5E48-42DB-AB40-BD6B71F94A48}" type="presParOf" srcId="{4092D668-D86E-4C29-B35A-D9ACDCBEA147}" destId="{FE92057E-A684-4707-93FA-BD87B6609CCB}" srcOrd="0" destOrd="0" presId="urn:microsoft.com/office/officeart/2018/2/layout/IconVerticalSolidList"/>
    <dgm:cxn modelId="{3F7598D3-41DC-4811-A294-7EB51E591FB9}" type="presParOf" srcId="{4092D668-D86E-4C29-B35A-D9ACDCBEA147}" destId="{416F1DF9-660E-40BE-9476-E67C6DFE1B01}" srcOrd="1" destOrd="0" presId="urn:microsoft.com/office/officeart/2018/2/layout/IconVerticalSolidList"/>
    <dgm:cxn modelId="{B0A28A08-2425-4AC5-A7CC-57D85D916269}" type="presParOf" srcId="{4092D668-D86E-4C29-B35A-D9ACDCBEA147}" destId="{00DEB85B-85AC-4072-ADD1-41D653756EA0}" srcOrd="2" destOrd="0" presId="urn:microsoft.com/office/officeart/2018/2/layout/IconVerticalSolidList"/>
    <dgm:cxn modelId="{DDD56F75-B378-48E8-8046-560C89BCEDEB}" type="presParOf" srcId="{4092D668-D86E-4C29-B35A-D9ACDCBEA147}" destId="{22CD1338-2B88-494A-B028-A3210862BF9C}" srcOrd="3" destOrd="0" presId="urn:microsoft.com/office/officeart/2018/2/layout/IconVerticalSolidList"/>
    <dgm:cxn modelId="{77A6D750-D481-4DCE-8F32-EAC071F232F0}" type="presParOf" srcId="{B0D1CC8B-690C-4485-819B-7536129C02D2}" destId="{766C4241-5B50-4C4B-9A8D-5A5322F26A5B}" srcOrd="1" destOrd="0" presId="urn:microsoft.com/office/officeart/2018/2/layout/IconVerticalSolidList"/>
    <dgm:cxn modelId="{8B6ED9B0-A5DB-4770-984D-0280EA522669}" type="presParOf" srcId="{B0D1CC8B-690C-4485-819B-7536129C02D2}" destId="{40B550B5-DFB7-46B2-B614-6F98959376FC}" srcOrd="2" destOrd="0" presId="urn:microsoft.com/office/officeart/2018/2/layout/IconVerticalSolidList"/>
    <dgm:cxn modelId="{CB49C375-5B1B-438C-A054-99647CF2BC18}" type="presParOf" srcId="{40B550B5-DFB7-46B2-B614-6F98959376FC}" destId="{D6AB7B42-E959-4CB0-9AAE-76CD376AC742}" srcOrd="0" destOrd="0" presId="urn:microsoft.com/office/officeart/2018/2/layout/IconVerticalSolidList"/>
    <dgm:cxn modelId="{1E081A65-5DC9-4185-BDA5-59B5C213090B}" type="presParOf" srcId="{40B550B5-DFB7-46B2-B614-6F98959376FC}" destId="{08C89627-6F7C-45FD-961F-536EA8A6B6A5}" srcOrd="1" destOrd="0" presId="urn:microsoft.com/office/officeart/2018/2/layout/IconVerticalSolidList"/>
    <dgm:cxn modelId="{612524B9-3D9A-4891-9FD9-2E4FC4513F48}" type="presParOf" srcId="{40B550B5-DFB7-46B2-B614-6F98959376FC}" destId="{2C95C041-39BC-440F-97DF-69A331AA0515}" srcOrd="2" destOrd="0" presId="urn:microsoft.com/office/officeart/2018/2/layout/IconVerticalSolidList"/>
    <dgm:cxn modelId="{328B1FDD-9C21-4304-8EDC-8569D1BE94A2}" type="presParOf" srcId="{40B550B5-DFB7-46B2-B614-6F98959376FC}" destId="{94EACF70-964D-4EBB-B347-10B4E8E189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DCD8A8-E96E-44CE-85CF-0F2A569AB10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E544CABD-6663-47C3-A2FF-324714C0E0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Deep Learning Model</a:t>
          </a:r>
          <a:r>
            <a:rPr lang="en-US" b="0" i="0" baseline="0"/>
            <a:t>: Develop a deep learning model using neural networks to predict GDP based on population size and other relevant features.</a:t>
          </a:r>
          <a:endParaRPr lang="en-US"/>
        </a:p>
      </dgm:t>
    </dgm:pt>
    <dgm:pt modelId="{13F9FCAD-11CE-4070-BD66-0398884DBA7D}" type="parTrans" cxnId="{17E230B8-2EDC-45CF-BD10-C2D8B84416BA}">
      <dgm:prSet/>
      <dgm:spPr/>
      <dgm:t>
        <a:bodyPr/>
        <a:lstStyle/>
        <a:p>
          <a:endParaRPr lang="en-US"/>
        </a:p>
      </dgm:t>
    </dgm:pt>
    <dgm:pt modelId="{D46A4420-FA1C-4855-B66B-FDD39EF65C18}" type="sibTrans" cxnId="{17E230B8-2EDC-45CF-BD10-C2D8B84416BA}">
      <dgm:prSet/>
      <dgm:spPr/>
      <dgm:t>
        <a:bodyPr/>
        <a:lstStyle/>
        <a:p>
          <a:endParaRPr lang="en-US"/>
        </a:p>
      </dgm:t>
    </dgm:pt>
    <dgm:pt modelId="{88BEC746-C3E5-4B4D-8113-0759E51361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Model Training</a:t>
          </a:r>
          <a:r>
            <a:rPr lang="en-US" b="0" i="0" baseline="0"/>
            <a:t>: Split the data into training and testing sets, train the model using appropriate optimization techniques, and validate its performance using metrics like mean squared error and validation loss.</a:t>
          </a:r>
          <a:endParaRPr lang="en-US"/>
        </a:p>
      </dgm:t>
    </dgm:pt>
    <dgm:pt modelId="{394A7C07-81DE-4E26-99F5-59856D307F97}" type="parTrans" cxnId="{4C6AF1E5-C5A8-48C5-A806-2DDFAFEE32F2}">
      <dgm:prSet/>
      <dgm:spPr/>
      <dgm:t>
        <a:bodyPr/>
        <a:lstStyle/>
        <a:p>
          <a:endParaRPr lang="en-US"/>
        </a:p>
      </dgm:t>
    </dgm:pt>
    <dgm:pt modelId="{EDC45D14-7CDC-446A-9180-0D38A1865401}" type="sibTrans" cxnId="{4C6AF1E5-C5A8-48C5-A806-2DDFAFEE32F2}">
      <dgm:prSet/>
      <dgm:spPr/>
      <dgm:t>
        <a:bodyPr/>
        <a:lstStyle/>
        <a:p>
          <a:endParaRPr lang="en-US"/>
        </a:p>
      </dgm:t>
    </dgm:pt>
    <dgm:pt modelId="{BB940A5B-C086-4969-BA79-DCE73D49A9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Model Evaluation</a:t>
          </a:r>
          <a:r>
            <a:rPr lang="en-US" b="0" i="0" baseline="0"/>
            <a:t>: Evaluate the model's performance on test data, assess its accuracy, and visualize the actual vs. predicted GDP values</a:t>
          </a:r>
          <a:endParaRPr lang="en-US"/>
        </a:p>
      </dgm:t>
    </dgm:pt>
    <dgm:pt modelId="{886428AC-E9CE-4765-9FC5-5083BF3C054A}" type="parTrans" cxnId="{53FBAAFB-74D9-4152-AD5C-4DC52E2040FA}">
      <dgm:prSet/>
      <dgm:spPr/>
      <dgm:t>
        <a:bodyPr/>
        <a:lstStyle/>
        <a:p>
          <a:endParaRPr lang="en-US"/>
        </a:p>
      </dgm:t>
    </dgm:pt>
    <dgm:pt modelId="{21FDC304-2B46-4F3B-9B15-BC67B9EE884F}" type="sibTrans" cxnId="{53FBAAFB-74D9-4152-AD5C-4DC52E2040FA}">
      <dgm:prSet/>
      <dgm:spPr/>
      <dgm:t>
        <a:bodyPr/>
        <a:lstStyle/>
        <a:p>
          <a:endParaRPr lang="en-US"/>
        </a:p>
      </dgm:t>
    </dgm:pt>
    <dgm:pt modelId="{B6F2BB7A-76FD-441C-B02A-D43047F0F0D5}" type="pres">
      <dgm:prSet presAssocID="{32DCD8A8-E96E-44CE-85CF-0F2A569AB102}" presName="root" presStyleCnt="0">
        <dgm:presLayoutVars>
          <dgm:dir/>
          <dgm:resizeHandles val="exact"/>
        </dgm:presLayoutVars>
      </dgm:prSet>
      <dgm:spPr/>
    </dgm:pt>
    <dgm:pt modelId="{471C0EFB-F944-4019-8A43-14E4FB80CB0B}" type="pres">
      <dgm:prSet presAssocID="{E544CABD-6663-47C3-A2FF-324714C0E05F}" presName="compNode" presStyleCnt="0"/>
      <dgm:spPr/>
    </dgm:pt>
    <dgm:pt modelId="{8BB6DFF2-F59C-4147-AD07-5445F242486E}" type="pres">
      <dgm:prSet presAssocID="{E544CABD-6663-47C3-A2FF-324714C0E0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C168D6D-5E9A-45B8-986C-2FA89EC674B7}" type="pres">
      <dgm:prSet presAssocID="{E544CABD-6663-47C3-A2FF-324714C0E05F}" presName="spaceRect" presStyleCnt="0"/>
      <dgm:spPr/>
    </dgm:pt>
    <dgm:pt modelId="{DAF82A31-E158-435C-8A35-0393BA26CC83}" type="pres">
      <dgm:prSet presAssocID="{E544CABD-6663-47C3-A2FF-324714C0E05F}" presName="textRect" presStyleLbl="revTx" presStyleIdx="0" presStyleCnt="3">
        <dgm:presLayoutVars>
          <dgm:chMax val="1"/>
          <dgm:chPref val="1"/>
        </dgm:presLayoutVars>
      </dgm:prSet>
      <dgm:spPr/>
    </dgm:pt>
    <dgm:pt modelId="{6B3AB51F-B512-4C84-8E4A-55AB3C940CFF}" type="pres">
      <dgm:prSet presAssocID="{D46A4420-FA1C-4855-B66B-FDD39EF65C18}" presName="sibTrans" presStyleCnt="0"/>
      <dgm:spPr/>
    </dgm:pt>
    <dgm:pt modelId="{B95A2811-DD77-4212-AB39-C66A60A943D1}" type="pres">
      <dgm:prSet presAssocID="{88BEC746-C3E5-4B4D-8113-0759E5136134}" presName="compNode" presStyleCnt="0"/>
      <dgm:spPr/>
    </dgm:pt>
    <dgm:pt modelId="{9BF6B14E-4540-420A-A391-A4D32732202A}" type="pres">
      <dgm:prSet presAssocID="{88BEC746-C3E5-4B4D-8113-0759E51361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ED65210-1EB5-4DF4-A922-46EED34651FD}" type="pres">
      <dgm:prSet presAssocID="{88BEC746-C3E5-4B4D-8113-0759E5136134}" presName="spaceRect" presStyleCnt="0"/>
      <dgm:spPr/>
    </dgm:pt>
    <dgm:pt modelId="{13298C94-9634-43B6-9C56-C7F3798AFB1B}" type="pres">
      <dgm:prSet presAssocID="{88BEC746-C3E5-4B4D-8113-0759E5136134}" presName="textRect" presStyleLbl="revTx" presStyleIdx="1" presStyleCnt="3">
        <dgm:presLayoutVars>
          <dgm:chMax val="1"/>
          <dgm:chPref val="1"/>
        </dgm:presLayoutVars>
      </dgm:prSet>
      <dgm:spPr/>
    </dgm:pt>
    <dgm:pt modelId="{C7DCDBCE-0DE3-48CA-B0E4-3AEC4C9D0167}" type="pres">
      <dgm:prSet presAssocID="{EDC45D14-7CDC-446A-9180-0D38A1865401}" presName="sibTrans" presStyleCnt="0"/>
      <dgm:spPr/>
    </dgm:pt>
    <dgm:pt modelId="{615F35A4-4A54-41F1-8237-1F31C9E7542C}" type="pres">
      <dgm:prSet presAssocID="{BB940A5B-C086-4969-BA79-DCE73D49A9B5}" presName="compNode" presStyleCnt="0"/>
      <dgm:spPr/>
    </dgm:pt>
    <dgm:pt modelId="{F59CFDB7-9FFF-4E60-97D6-1D38DDD44943}" type="pres">
      <dgm:prSet presAssocID="{BB940A5B-C086-4969-BA79-DCE73D49A9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F79298A-71FA-400E-ABC0-5B524D540953}" type="pres">
      <dgm:prSet presAssocID="{BB940A5B-C086-4969-BA79-DCE73D49A9B5}" presName="spaceRect" presStyleCnt="0"/>
      <dgm:spPr/>
    </dgm:pt>
    <dgm:pt modelId="{7A361DB2-DBFE-44CD-A34A-040C443C05A5}" type="pres">
      <dgm:prSet presAssocID="{BB940A5B-C086-4969-BA79-DCE73D49A9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55E0914-AE22-4A9E-8276-3DDEAD20C7F6}" type="presOf" srcId="{BB940A5B-C086-4969-BA79-DCE73D49A9B5}" destId="{7A361DB2-DBFE-44CD-A34A-040C443C05A5}" srcOrd="0" destOrd="0" presId="urn:microsoft.com/office/officeart/2018/2/layout/IconLabelList"/>
    <dgm:cxn modelId="{8E7DBF2D-1284-469F-9019-37F098689746}" type="presOf" srcId="{88BEC746-C3E5-4B4D-8113-0759E5136134}" destId="{13298C94-9634-43B6-9C56-C7F3798AFB1B}" srcOrd="0" destOrd="0" presId="urn:microsoft.com/office/officeart/2018/2/layout/IconLabelList"/>
    <dgm:cxn modelId="{0B765F8F-394C-4E1C-9095-E4ACECD37743}" type="presOf" srcId="{E544CABD-6663-47C3-A2FF-324714C0E05F}" destId="{DAF82A31-E158-435C-8A35-0393BA26CC83}" srcOrd="0" destOrd="0" presId="urn:microsoft.com/office/officeart/2018/2/layout/IconLabelList"/>
    <dgm:cxn modelId="{17E230B8-2EDC-45CF-BD10-C2D8B84416BA}" srcId="{32DCD8A8-E96E-44CE-85CF-0F2A569AB102}" destId="{E544CABD-6663-47C3-A2FF-324714C0E05F}" srcOrd="0" destOrd="0" parTransId="{13F9FCAD-11CE-4070-BD66-0398884DBA7D}" sibTransId="{D46A4420-FA1C-4855-B66B-FDD39EF65C18}"/>
    <dgm:cxn modelId="{4C6AF1E5-C5A8-48C5-A806-2DDFAFEE32F2}" srcId="{32DCD8A8-E96E-44CE-85CF-0F2A569AB102}" destId="{88BEC746-C3E5-4B4D-8113-0759E5136134}" srcOrd="1" destOrd="0" parTransId="{394A7C07-81DE-4E26-99F5-59856D307F97}" sibTransId="{EDC45D14-7CDC-446A-9180-0D38A1865401}"/>
    <dgm:cxn modelId="{53FBAAFB-74D9-4152-AD5C-4DC52E2040FA}" srcId="{32DCD8A8-E96E-44CE-85CF-0F2A569AB102}" destId="{BB940A5B-C086-4969-BA79-DCE73D49A9B5}" srcOrd="2" destOrd="0" parTransId="{886428AC-E9CE-4765-9FC5-5083BF3C054A}" sibTransId="{21FDC304-2B46-4F3B-9B15-BC67B9EE884F}"/>
    <dgm:cxn modelId="{F3AF4FFE-2AF8-42A5-BB05-587370D5ED00}" type="presOf" srcId="{32DCD8A8-E96E-44CE-85CF-0F2A569AB102}" destId="{B6F2BB7A-76FD-441C-B02A-D43047F0F0D5}" srcOrd="0" destOrd="0" presId="urn:microsoft.com/office/officeart/2018/2/layout/IconLabelList"/>
    <dgm:cxn modelId="{8506CD6B-559A-4473-BD11-CE111D26A52E}" type="presParOf" srcId="{B6F2BB7A-76FD-441C-B02A-D43047F0F0D5}" destId="{471C0EFB-F944-4019-8A43-14E4FB80CB0B}" srcOrd="0" destOrd="0" presId="urn:microsoft.com/office/officeart/2018/2/layout/IconLabelList"/>
    <dgm:cxn modelId="{0A257102-6C1A-4988-9A63-148CB0820840}" type="presParOf" srcId="{471C0EFB-F944-4019-8A43-14E4FB80CB0B}" destId="{8BB6DFF2-F59C-4147-AD07-5445F242486E}" srcOrd="0" destOrd="0" presId="urn:microsoft.com/office/officeart/2018/2/layout/IconLabelList"/>
    <dgm:cxn modelId="{876A90FD-9ECE-4627-A0CA-B72EA2BA4AC4}" type="presParOf" srcId="{471C0EFB-F944-4019-8A43-14E4FB80CB0B}" destId="{FC168D6D-5E9A-45B8-986C-2FA89EC674B7}" srcOrd="1" destOrd="0" presId="urn:microsoft.com/office/officeart/2018/2/layout/IconLabelList"/>
    <dgm:cxn modelId="{46203B79-E678-43BD-88F7-3770D05E3903}" type="presParOf" srcId="{471C0EFB-F944-4019-8A43-14E4FB80CB0B}" destId="{DAF82A31-E158-435C-8A35-0393BA26CC83}" srcOrd="2" destOrd="0" presId="urn:microsoft.com/office/officeart/2018/2/layout/IconLabelList"/>
    <dgm:cxn modelId="{A1B5C443-974E-4ADA-A8B1-4B6D606561B4}" type="presParOf" srcId="{B6F2BB7A-76FD-441C-B02A-D43047F0F0D5}" destId="{6B3AB51F-B512-4C84-8E4A-55AB3C940CFF}" srcOrd="1" destOrd="0" presId="urn:microsoft.com/office/officeart/2018/2/layout/IconLabelList"/>
    <dgm:cxn modelId="{5A84C89B-A70F-4417-A7F4-AEB58B4599BE}" type="presParOf" srcId="{B6F2BB7A-76FD-441C-B02A-D43047F0F0D5}" destId="{B95A2811-DD77-4212-AB39-C66A60A943D1}" srcOrd="2" destOrd="0" presId="urn:microsoft.com/office/officeart/2018/2/layout/IconLabelList"/>
    <dgm:cxn modelId="{C044FA6E-AC86-45F7-9DEA-8939F47AFD95}" type="presParOf" srcId="{B95A2811-DD77-4212-AB39-C66A60A943D1}" destId="{9BF6B14E-4540-420A-A391-A4D32732202A}" srcOrd="0" destOrd="0" presId="urn:microsoft.com/office/officeart/2018/2/layout/IconLabelList"/>
    <dgm:cxn modelId="{B4F13FEC-26D6-480D-B9CE-88713D5AB926}" type="presParOf" srcId="{B95A2811-DD77-4212-AB39-C66A60A943D1}" destId="{2ED65210-1EB5-4DF4-A922-46EED34651FD}" srcOrd="1" destOrd="0" presId="urn:microsoft.com/office/officeart/2018/2/layout/IconLabelList"/>
    <dgm:cxn modelId="{1B3DACAD-410F-4929-AF26-15D4F269C5A7}" type="presParOf" srcId="{B95A2811-DD77-4212-AB39-C66A60A943D1}" destId="{13298C94-9634-43B6-9C56-C7F3798AFB1B}" srcOrd="2" destOrd="0" presId="urn:microsoft.com/office/officeart/2018/2/layout/IconLabelList"/>
    <dgm:cxn modelId="{982B53AE-2C16-4813-B927-7D1F5428E09C}" type="presParOf" srcId="{B6F2BB7A-76FD-441C-B02A-D43047F0F0D5}" destId="{C7DCDBCE-0DE3-48CA-B0E4-3AEC4C9D0167}" srcOrd="3" destOrd="0" presId="urn:microsoft.com/office/officeart/2018/2/layout/IconLabelList"/>
    <dgm:cxn modelId="{693339B3-AAE3-468A-9D0E-ED5FF147A330}" type="presParOf" srcId="{B6F2BB7A-76FD-441C-B02A-D43047F0F0D5}" destId="{615F35A4-4A54-41F1-8237-1F31C9E7542C}" srcOrd="4" destOrd="0" presId="urn:microsoft.com/office/officeart/2018/2/layout/IconLabelList"/>
    <dgm:cxn modelId="{DDB0D7CC-AF3C-4B3B-A152-5E3B0D26310B}" type="presParOf" srcId="{615F35A4-4A54-41F1-8237-1F31C9E7542C}" destId="{F59CFDB7-9FFF-4E60-97D6-1D38DDD44943}" srcOrd="0" destOrd="0" presId="urn:microsoft.com/office/officeart/2018/2/layout/IconLabelList"/>
    <dgm:cxn modelId="{7029D400-DB81-429F-B014-9079EB8C903F}" type="presParOf" srcId="{615F35A4-4A54-41F1-8237-1F31C9E7542C}" destId="{BF79298A-71FA-400E-ABC0-5B524D540953}" srcOrd="1" destOrd="0" presId="urn:microsoft.com/office/officeart/2018/2/layout/IconLabelList"/>
    <dgm:cxn modelId="{874EAE89-E154-456D-BA7C-11EDBA948BDE}" type="presParOf" srcId="{615F35A4-4A54-41F1-8237-1F31C9E7542C}" destId="{7A361DB2-DBFE-44CD-A34A-040C443C05A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17B516-1FA4-4045-AF20-E294ED213F25}" type="doc">
      <dgm:prSet loTypeId="urn:microsoft.com/office/officeart/2018/layout/CircleProcess" loCatId="simpleprocesssa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523F60-53F2-416E-B17B-F1EB7D8B58CA}">
      <dgm:prSet/>
      <dgm:spPr/>
      <dgm:t>
        <a:bodyPr/>
        <a:lstStyle/>
        <a:p>
          <a:r>
            <a:rPr lang="en-US" b="1" i="0" baseline="0"/>
            <a:t>Scatter Plots and Choropleth Maps</a:t>
          </a:r>
          <a:r>
            <a:rPr lang="en-US" b="0" i="0" baseline="0"/>
            <a:t>: Create interactive scatter plots and choropleth maps using Plotly to visualize the relationships and distributions of GDP and population data.</a:t>
          </a:r>
          <a:endParaRPr lang="en-US"/>
        </a:p>
      </dgm:t>
    </dgm:pt>
    <dgm:pt modelId="{00373893-E922-4AA3-908F-27DF5DE95BF9}" type="parTrans" cxnId="{3F0938C4-DCBF-44F1-950D-AA25FA30FB51}">
      <dgm:prSet/>
      <dgm:spPr/>
      <dgm:t>
        <a:bodyPr/>
        <a:lstStyle/>
        <a:p>
          <a:endParaRPr lang="en-US"/>
        </a:p>
      </dgm:t>
    </dgm:pt>
    <dgm:pt modelId="{76D6EEF1-7663-4CB0-958D-EB7A338ACC94}" type="sibTrans" cxnId="{3F0938C4-DCBF-44F1-950D-AA25FA30FB51}">
      <dgm:prSet/>
      <dgm:spPr/>
      <dgm:t>
        <a:bodyPr/>
        <a:lstStyle/>
        <a:p>
          <a:endParaRPr lang="en-US"/>
        </a:p>
      </dgm:t>
    </dgm:pt>
    <dgm:pt modelId="{BC30FFDD-7BC3-48DE-B5C9-5D04105E83E2}">
      <dgm:prSet/>
      <dgm:spPr/>
      <dgm:t>
        <a:bodyPr/>
        <a:lstStyle/>
        <a:p>
          <a:r>
            <a:rPr lang="en-US" b="1" i="0" baseline="0"/>
            <a:t>Streamlit Dashboard</a:t>
          </a:r>
          <a:r>
            <a:rPr lang="en-US" b="0" i="0" baseline="0"/>
            <a:t>: Develop an interactive dashboard using Streamlit, allowing users to explore the data, select different years, and view various visualizations and statistical insights.</a:t>
          </a:r>
          <a:endParaRPr lang="en-US"/>
        </a:p>
      </dgm:t>
    </dgm:pt>
    <dgm:pt modelId="{0FFF143D-E1A1-4C00-9A20-AFEDDEE139A5}" type="parTrans" cxnId="{DA9EE1A6-8F64-4A96-BADA-830B7DC910A0}">
      <dgm:prSet/>
      <dgm:spPr/>
      <dgm:t>
        <a:bodyPr/>
        <a:lstStyle/>
        <a:p>
          <a:endParaRPr lang="en-US"/>
        </a:p>
      </dgm:t>
    </dgm:pt>
    <dgm:pt modelId="{8A766033-E586-42A4-98BD-83CE6930198C}" type="sibTrans" cxnId="{DA9EE1A6-8F64-4A96-BADA-830B7DC910A0}">
      <dgm:prSet/>
      <dgm:spPr/>
      <dgm:t>
        <a:bodyPr/>
        <a:lstStyle/>
        <a:p>
          <a:endParaRPr lang="en-US"/>
        </a:p>
      </dgm:t>
    </dgm:pt>
    <dgm:pt modelId="{5628113A-2D0C-458C-87AA-35A0CDEDB0F7}" type="pres">
      <dgm:prSet presAssocID="{0C17B516-1FA4-4045-AF20-E294ED213F2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6382F12-CC0C-419E-9635-A9579B16E1FD}" type="pres">
      <dgm:prSet presAssocID="{BC30FFDD-7BC3-48DE-B5C9-5D04105E83E2}" presName="Accent2" presStyleCnt="0"/>
      <dgm:spPr/>
    </dgm:pt>
    <dgm:pt modelId="{4E428FC0-7ED0-497E-811C-18364B1EAEE1}" type="pres">
      <dgm:prSet presAssocID="{BC30FFDD-7BC3-48DE-B5C9-5D04105E83E2}" presName="Accent" presStyleLbl="node1" presStyleIdx="0" presStyleCnt="4"/>
      <dgm:spPr/>
    </dgm:pt>
    <dgm:pt modelId="{9D9608BC-A947-4E79-8017-4E6875251E14}" type="pres">
      <dgm:prSet presAssocID="{BC30FFDD-7BC3-48DE-B5C9-5D04105E83E2}" presName="ParentBackground2" presStyleCnt="0"/>
      <dgm:spPr/>
    </dgm:pt>
    <dgm:pt modelId="{46324EF5-561B-4637-A28F-843D23C5518B}" type="pres">
      <dgm:prSet presAssocID="{BC30FFDD-7BC3-48DE-B5C9-5D04105E83E2}" presName="ParentBackground" presStyleLbl="node1" presStyleIdx="1" presStyleCnt="4"/>
      <dgm:spPr/>
    </dgm:pt>
    <dgm:pt modelId="{A8F8B1DA-B2F8-41CF-ABBF-39F8D852E4B5}" type="pres">
      <dgm:prSet presAssocID="{BC30FFDD-7BC3-48DE-B5C9-5D04105E83E2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EA7B54E7-0CB1-4074-8DB6-5D25F5B0C7DB}" type="pres">
      <dgm:prSet presAssocID="{56523F60-53F2-416E-B17B-F1EB7D8B58CA}" presName="Accent1" presStyleCnt="0"/>
      <dgm:spPr/>
    </dgm:pt>
    <dgm:pt modelId="{08CCC678-47C4-4825-A3F9-13289D46C2B8}" type="pres">
      <dgm:prSet presAssocID="{56523F60-53F2-416E-B17B-F1EB7D8B58CA}" presName="Accent" presStyleLbl="node1" presStyleIdx="2" presStyleCnt="4"/>
      <dgm:spPr/>
    </dgm:pt>
    <dgm:pt modelId="{9E06567B-698C-402F-BA6C-5AC5560CDEC7}" type="pres">
      <dgm:prSet presAssocID="{56523F60-53F2-416E-B17B-F1EB7D8B58CA}" presName="ParentBackground1" presStyleCnt="0"/>
      <dgm:spPr/>
    </dgm:pt>
    <dgm:pt modelId="{34CD1B2F-3A64-4B2A-92BF-D8245F5B2BA5}" type="pres">
      <dgm:prSet presAssocID="{56523F60-53F2-416E-B17B-F1EB7D8B58CA}" presName="ParentBackground" presStyleLbl="node1" presStyleIdx="3" presStyleCnt="4"/>
      <dgm:spPr/>
    </dgm:pt>
    <dgm:pt modelId="{EE02BFEB-992A-41AF-A4D3-F244E80B8498}" type="pres">
      <dgm:prSet presAssocID="{56523F60-53F2-416E-B17B-F1EB7D8B58CA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1BC7E00-4EC6-416A-9F07-BE498EC4A2D0}" type="presOf" srcId="{0C17B516-1FA4-4045-AF20-E294ED213F25}" destId="{5628113A-2D0C-458C-87AA-35A0CDEDB0F7}" srcOrd="0" destOrd="0" presId="urn:microsoft.com/office/officeart/2018/layout/CircleProcess"/>
    <dgm:cxn modelId="{B1827554-5C5E-4C6F-8697-40AE5EC0CE49}" type="presOf" srcId="{BC30FFDD-7BC3-48DE-B5C9-5D04105E83E2}" destId="{A8F8B1DA-B2F8-41CF-ABBF-39F8D852E4B5}" srcOrd="1" destOrd="0" presId="urn:microsoft.com/office/officeart/2018/layout/CircleProcess"/>
    <dgm:cxn modelId="{33AC54A4-AEB9-4545-B22C-88E283089342}" type="presOf" srcId="{BC30FFDD-7BC3-48DE-B5C9-5D04105E83E2}" destId="{46324EF5-561B-4637-A28F-843D23C5518B}" srcOrd="0" destOrd="0" presId="urn:microsoft.com/office/officeart/2018/layout/CircleProcess"/>
    <dgm:cxn modelId="{DA9EE1A6-8F64-4A96-BADA-830B7DC910A0}" srcId="{0C17B516-1FA4-4045-AF20-E294ED213F25}" destId="{BC30FFDD-7BC3-48DE-B5C9-5D04105E83E2}" srcOrd="1" destOrd="0" parTransId="{0FFF143D-E1A1-4C00-9A20-AFEDDEE139A5}" sibTransId="{8A766033-E586-42A4-98BD-83CE6930198C}"/>
    <dgm:cxn modelId="{A9E3DBC0-986E-406B-9A51-B92DC3AE7EA0}" type="presOf" srcId="{56523F60-53F2-416E-B17B-F1EB7D8B58CA}" destId="{34CD1B2F-3A64-4B2A-92BF-D8245F5B2BA5}" srcOrd="0" destOrd="0" presId="urn:microsoft.com/office/officeart/2018/layout/CircleProcess"/>
    <dgm:cxn modelId="{3F0938C4-DCBF-44F1-950D-AA25FA30FB51}" srcId="{0C17B516-1FA4-4045-AF20-E294ED213F25}" destId="{56523F60-53F2-416E-B17B-F1EB7D8B58CA}" srcOrd="0" destOrd="0" parTransId="{00373893-E922-4AA3-908F-27DF5DE95BF9}" sibTransId="{76D6EEF1-7663-4CB0-958D-EB7A338ACC94}"/>
    <dgm:cxn modelId="{885A7DDE-0F72-4CD9-8E32-A7C95F798FCB}" type="presOf" srcId="{56523F60-53F2-416E-B17B-F1EB7D8B58CA}" destId="{EE02BFEB-992A-41AF-A4D3-F244E80B8498}" srcOrd="1" destOrd="0" presId="urn:microsoft.com/office/officeart/2018/layout/CircleProcess"/>
    <dgm:cxn modelId="{2F42565E-804D-4F37-8AFE-DBF63C277A72}" type="presParOf" srcId="{5628113A-2D0C-458C-87AA-35A0CDEDB0F7}" destId="{16382F12-CC0C-419E-9635-A9579B16E1FD}" srcOrd="0" destOrd="0" presId="urn:microsoft.com/office/officeart/2018/layout/CircleProcess"/>
    <dgm:cxn modelId="{4E092C60-9812-476D-9602-AF19EC28A1B9}" type="presParOf" srcId="{16382F12-CC0C-419E-9635-A9579B16E1FD}" destId="{4E428FC0-7ED0-497E-811C-18364B1EAEE1}" srcOrd="0" destOrd="0" presId="urn:microsoft.com/office/officeart/2018/layout/CircleProcess"/>
    <dgm:cxn modelId="{B43FBED7-1220-44AF-B35F-679D10B14923}" type="presParOf" srcId="{5628113A-2D0C-458C-87AA-35A0CDEDB0F7}" destId="{9D9608BC-A947-4E79-8017-4E6875251E14}" srcOrd="1" destOrd="0" presId="urn:microsoft.com/office/officeart/2018/layout/CircleProcess"/>
    <dgm:cxn modelId="{E13A3ECB-5A53-43DC-A4EF-6AE9399F064B}" type="presParOf" srcId="{9D9608BC-A947-4E79-8017-4E6875251E14}" destId="{46324EF5-561B-4637-A28F-843D23C5518B}" srcOrd="0" destOrd="0" presId="urn:microsoft.com/office/officeart/2018/layout/CircleProcess"/>
    <dgm:cxn modelId="{A2A08CF9-7CDE-4236-8510-54EFB650F43C}" type="presParOf" srcId="{5628113A-2D0C-458C-87AA-35A0CDEDB0F7}" destId="{A8F8B1DA-B2F8-41CF-ABBF-39F8D852E4B5}" srcOrd="2" destOrd="0" presId="urn:microsoft.com/office/officeart/2018/layout/CircleProcess"/>
    <dgm:cxn modelId="{4205F329-1A23-4779-BEC1-7BD766B4A387}" type="presParOf" srcId="{5628113A-2D0C-458C-87AA-35A0CDEDB0F7}" destId="{EA7B54E7-0CB1-4074-8DB6-5D25F5B0C7DB}" srcOrd="3" destOrd="0" presId="urn:microsoft.com/office/officeart/2018/layout/CircleProcess"/>
    <dgm:cxn modelId="{38457358-CC1E-41AA-B4CF-6B5FA328A866}" type="presParOf" srcId="{EA7B54E7-0CB1-4074-8DB6-5D25F5B0C7DB}" destId="{08CCC678-47C4-4825-A3F9-13289D46C2B8}" srcOrd="0" destOrd="0" presId="urn:microsoft.com/office/officeart/2018/layout/CircleProcess"/>
    <dgm:cxn modelId="{9B3433CD-3EAA-4243-A79D-CF4171104EA3}" type="presParOf" srcId="{5628113A-2D0C-458C-87AA-35A0CDEDB0F7}" destId="{9E06567B-698C-402F-BA6C-5AC5560CDEC7}" srcOrd="4" destOrd="0" presId="urn:microsoft.com/office/officeart/2018/layout/CircleProcess"/>
    <dgm:cxn modelId="{E15D0038-0E35-46BE-AC0F-A5350818F722}" type="presParOf" srcId="{9E06567B-698C-402F-BA6C-5AC5560CDEC7}" destId="{34CD1B2F-3A64-4B2A-92BF-D8245F5B2BA5}" srcOrd="0" destOrd="0" presId="urn:microsoft.com/office/officeart/2018/layout/CircleProcess"/>
    <dgm:cxn modelId="{4A3A8930-C11F-4B83-85E2-37EA3928B886}" type="presParOf" srcId="{5628113A-2D0C-458C-87AA-35A0CDEDB0F7}" destId="{EE02BFEB-992A-41AF-A4D3-F244E80B8498}" srcOrd="5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253D3-94BB-4F52-9F4A-10A3B212331A}">
      <dsp:nvSpPr>
        <dsp:cNvPr id="0" name=""/>
        <dsp:cNvSpPr/>
      </dsp:nvSpPr>
      <dsp:spPr>
        <a:xfrm>
          <a:off x="1880870" y="1762"/>
          <a:ext cx="7523481" cy="773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976" tIns="196458" rIns="145976" bIns="196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Standardize and merge population and GDP datasets from reliable sources.</a:t>
          </a:r>
        </a:p>
      </dsp:txBody>
      <dsp:txXfrm>
        <a:off x="1880870" y="1762"/>
        <a:ext cx="7523481" cy="773455"/>
      </dsp:txXfrm>
    </dsp:sp>
    <dsp:sp modelId="{8F97CCE9-E1D3-480E-BEF2-67D25FB20F1D}">
      <dsp:nvSpPr>
        <dsp:cNvPr id="0" name=""/>
        <dsp:cNvSpPr/>
      </dsp:nvSpPr>
      <dsp:spPr>
        <a:xfrm>
          <a:off x="0" y="1762"/>
          <a:ext cx="1880870" cy="7734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29" tIns="76400" rIns="99529" bIns="764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Standardize and merge</a:t>
          </a:r>
        </a:p>
      </dsp:txBody>
      <dsp:txXfrm>
        <a:off x="0" y="1762"/>
        <a:ext cx="1880870" cy="773455"/>
      </dsp:txXfrm>
    </dsp:sp>
    <dsp:sp modelId="{CB32D265-6A13-41E0-89B2-055AF8F85CAB}">
      <dsp:nvSpPr>
        <dsp:cNvPr id="0" name=""/>
        <dsp:cNvSpPr/>
      </dsp:nvSpPr>
      <dsp:spPr>
        <a:xfrm>
          <a:off x="1880870" y="821625"/>
          <a:ext cx="7523481" cy="773455"/>
        </a:xfrm>
        <a:prstGeom prst="rect">
          <a:avLst/>
        </a:prstGeom>
        <a:solidFill>
          <a:schemeClr val="accent2">
            <a:hueOff val="-361550"/>
            <a:satOff val="-2481"/>
            <a:lumOff val="1275"/>
            <a:alphaOff val="0"/>
          </a:schemeClr>
        </a:solidFill>
        <a:ln w="19050" cap="rnd" cmpd="sng" algn="ctr">
          <a:solidFill>
            <a:schemeClr val="accent2">
              <a:hueOff val="-361550"/>
              <a:satOff val="-2481"/>
              <a:lumOff val="1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976" tIns="196458" rIns="145976" bIns="196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Implement interactive visualizations, including scatter plots and choropleth maps, to illustrate the relationships between population and GDP.</a:t>
          </a:r>
        </a:p>
      </dsp:txBody>
      <dsp:txXfrm>
        <a:off x="1880870" y="821625"/>
        <a:ext cx="7523481" cy="773455"/>
      </dsp:txXfrm>
    </dsp:sp>
    <dsp:sp modelId="{FC6E5061-3475-463C-A404-93D56AA26DD7}">
      <dsp:nvSpPr>
        <dsp:cNvPr id="0" name=""/>
        <dsp:cNvSpPr/>
      </dsp:nvSpPr>
      <dsp:spPr>
        <a:xfrm>
          <a:off x="0" y="821625"/>
          <a:ext cx="1880870" cy="7734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361550"/>
              <a:satOff val="-2481"/>
              <a:lumOff val="1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29" tIns="76400" rIns="99529" bIns="764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</a:t>
          </a:r>
        </a:p>
      </dsp:txBody>
      <dsp:txXfrm>
        <a:off x="0" y="821625"/>
        <a:ext cx="1880870" cy="773455"/>
      </dsp:txXfrm>
    </dsp:sp>
    <dsp:sp modelId="{CD64D013-A6AE-4CF3-B722-05AD812B621A}">
      <dsp:nvSpPr>
        <dsp:cNvPr id="0" name=""/>
        <dsp:cNvSpPr/>
      </dsp:nvSpPr>
      <dsp:spPr>
        <a:xfrm>
          <a:off x="1880870" y="1641489"/>
          <a:ext cx="7523481" cy="773455"/>
        </a:xfrm>
        <a:prstGeom prst="rect">
          <a:avLst/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9050" cap="rnd" cmpd="sng" algn="ctr">
          <a:solidFill>
            <a:schemeClr val="accent2">
              <a:hueOff val="-723100"/>
              <a:satOff val="-4962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976" tIns="196458" rIns="145976" bIns="196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Identify and analyze outliers to understand the unique economic factors contributing to their high GDPs despite smaller populations.</a:t>
          </a:r>
        </a:p>
      </dsp:txBody>
      <dsp:txXfrm>
        <a:off x="1880870" y="1641489"/>
        <a:ext cx="7523481" cy="773455"/>
      </dsp:txXfrm>
    </dsp:sp>
    <dsp:sp modelId="{68749491-1584-4505-895A-44026764205C}">
      <dsp:nvSpPr>
        <dsp:cNvPr id="0" name=""/>
        <dsp:cNvSpPr/>
      </dsp:nvSpPr>
      <dsp:spPr>
        <a:xfrm>
          <a:off x="0" y="1641489"/>
          <a:ext cx="1880870" cy="7734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723100"/>
              <a:satOff val="-4962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29" tIns="76400" rIns="99529" bIns="764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 and analyze</a:t>
          </a:r>
        </a:p>
      </dsp:txBody>
      <dsp:txXfrm>
        <a:off x="0" y="1641489"/>
        <a:ext cx="1880870" cy="773455"/>
      </dsp:txXfrm>
    </dsp:sp>
    <dsp:sp modelId="{3B0D244E-6C54-4625-81CF-24BC08DBE887}">
      <dsp:nvSpPr>
        <dsp:cNvPr id="0" name=""/>
        <dsp:cNvSpPr/>
      </dsp:nvSpPr>
      <dsp:spPr>
        <a:xfrm>
          <a:off x="1880870" y="2461352"/>
          <a:ext cx="7523481" cy="773455"/>
        </a:xfrm>
        <a:prstGeom prst="rect">
          <a:avLst/>
        </a:prstGeom>
        <a:solidFill>
          <a:schemeClr val="accent2">
            <a:hueOff val="-1084650"/>
            <a:satOff val="-7443"/>
            <a:lumOff val="3824"/>
            <a:alphaOff val="0"/>
          </a:schemeClr>
        </a:solidFill>
        <a:ln w="19050" cap="rnd" cmpd="sng" algn="ctr">
          <a:solidFill>
            <a:schemeClr val="accent2">
              <a:hueOff val="-1084650"/>
              <a:satOff val="-7443"/>
              <a:lumOff val="3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976" tIns="196458" rIns="145976" bIns="196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 a detailed statistical analysis, including OLS regression results, to quantify the correlation between population size and GDP.</a:t>
          </a:r>
        </a:p>
      </dsp:txBody>
      <dsp:txXfrm>
        <a:off x="1880870" y="2461352"/>
        <a:ext cx="7523481" cy="773455"/>
      </dsp:txXfrm>
    </dsp:sp>
    <dsp:sp modelId="{F4FD3482-9B87-4EF5-947F-BB971FC4DF73}">
      <dsp:nvSpPr>
        <dsp:cNvPr id="0" name=""/>
        <dsp:cNvSpPr/>
      </dsp:nvSpPr>
      <dsp:spPr>
        <a:xfrm>
          <a:off x="0" y="2461352"/>
          <a:ext cx="1880870" cy="7734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084650"/>
              <a:satOff val="-7443"/>
              <a:lumOff val="3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29" tIns="76400" rIns="99529" bIns="764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Provide</a:t>
          </a:r>
        </a:p>
      </dsp:txBody>
      <dsp:txXfrm>
        <a:off x="0" y="2461352"/>
        <a:ext cx="1880870" cy="773455"/>
      </dsp:txXfrm>
    </dsp:sp>
    <dsp:sp modelId="{0BA4E782-6616-4F56-82CE-3FDDF09100F6}">
      <dsp:nvSpPr>
        <dsp:cNvPr id="0" name=""/>
        <dsp:cNvSpPr/>
      </dsp:nvSpPr>
      <dsp:spPr>
        <a:xfrm>
          <a:off x="1880870" y="3281215"/>
          <a:ext cx="7523481" cy="773455"/>
        </a:xfrm>
        <a:prstGeom prst="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9050" cap="rnd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976" tIns="196458" rIns="145976" bIns="196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Offer predictive insights through deep learning models, forecasting future GDP values based on population trends.</a:t>
          </a:r>
        </a:p>
      </dsp:txBody>
      <dsp:txXfrm>
        <a:off x="1880870" y="3281215"/>
        <a:ext cx="7523481" cy="773455"/>
      </dsp:txXfrm>
    </dsp:sp>
    <dsp:sp modelId="{9F326746-AAAC-4E6C-B324-8A4662D52B66}">
      <dsp:nvSpPr>
        <dsp:cNvPr id="0" name=""/>
        <dsp:cNvSpPr/>
      </dsp:nvSpPr>
      <dsp:spPr>
        <a:xfrm>
          <a:off x="0" y="3281215"/>
          <a:ext cx="1880870" cy="7734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29" tIns="76400" rIns="99529" bIns="764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Offer</a:t>
          </a:r>
        </a:p>
      </dsp:txBody>
      <dsp:txXfrm>
        <a:off x="0" y="3281215"/>
        <a:ext cx="1880870" cy="773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2057E-A684-4707-93FA-BD87B6609CCB}">
      <dsp:nvSpPr>
        <dsp:cNvPr id="0" name=""/>
        <dsp:cNvSpPr/>
      </dsp:nvSpPr>
      <dsp:spPr>
        <a:xfrm>
          <a:off x="0" y="659170"/>
          <a:ext cx="9404352" cy="12169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F1DF9-660E-40BE-9476-E67C6DFE1B01}">
      <dsp:nvSpPr>
        <dsp:cNvPr id="0" name=""/>
        <dsp:cNvSpPr/>
      </dsp:nvSpPr>
      <dsp:spPr>
        <a:xfrm>
          <a:off x="368121" y="932979"/>
          <a:ext cx="669311" cy="6693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D1338-2B88-494A-B028-A3210862BF9C}">
      <dsp:nvSpPr>
        <dsp:cNvPr id="0" name=""/>
        <dsp:cNvSpPr/>
      </dsp:nvSpPr>
      <dsp:spPr>
        <a:xfrm>
          <a:off x="1405554" y="659170"/>
          <a:ext cx="7998797" cy="121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92" tIns="128792" rIns="128792" bIns="1287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Descriptive Statistics</a:t>
          </a:r>
          <a:r>
            <a:rPr lang="en-US" sz="2200" b="0" i="0" kern="1200" baseline="0"/>
            <a:t>: Calculate summary statistics (mean, median, standard deviation) to understand the distribution of variables.</a:t>
          </a:r>
          <a:endParaRPr lang="en-US" sz="2200" kern="1200"/>
        </a:p>
      </dsp:txBody>
      <dsp:txXfrm>
        <a:off x="1405554" y="659170"/>
        <a:ext cx="7998797" cy="1216930"/>
      </dsp:txXfrm>
    </dsp:sp>
    <dsp:sp modelId="{D6AB7B42-E959-4CB0-9AAE-76CD376AC742}">
      <dsp:nvSpPr>
        <dsp:cNvPr id="0" name=""/>
        <dsp:cNvSpPr/>
      </dsp:nvSpPr>
      <dsp:spPr>
        <a:xfrm>
          <a:off x="0" y="2180333"/>
          <a:ext cx="9404352" cy="12169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89627-6F7C-45FD-961F-536EA8A6B6A5}">
      <dsp:nvSpPr>
        <dsp:cNvPr id="0" name=""/>
        <dsp:cNvSpPr/>
      </dsp:nvSpPr>
      <dsp:spPr>
        <a:xfrm>
          <a:off x="368121" y="2454142"/>
          <a:ext cx="669311" cy="6693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ACF70-964D-4EBB-B347-10B4E8E189BA}">
      <dsp:nvSpPr>
        <dsp:cNvPr id="0" name=""/>
        <dsp:cNvSpPr/>
      </dsp:nvSpPr>
      <dsp:spPr>
        <a:xfrm>
          <a:off x="1405554" y="2180333"/>
          <a:ext cx="7998797" cy="121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92" tIns="128792" rIns="128792" bIns="1287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Visualization</a:t>
          </a:r>
          <a:r>
            <a:rPr lang="en-US" sz="2200" b="0" i="0" kern="1200" baseline="0"/>
            <a:t>: Use scatter plots, histograms, and box plots to visualize the relationships between population size and GDP, identifying any patterns or outliers.</a:t>
          </a:r>
          <a:endParaRPr lang="en-US" sz="2200" kern="1200"/>
        </a:p>
      </dsp:txBody>
      <dsp:txXfrm>
        <a:off x="1405554" y="2180333"/>
        <a:ext cx="7998797" cy="1216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6DFF2-F59C-4147-AD07-5445F242486E}">
      <dsp:nvSpPr>
        <dsp:cNvPr id="0" name=""/>
        <dsp:cNvSpPr/>
      </dsp:nvSpPr>
      <dsp:spPr>
        <a:xfrm>
          <a:off x="851414" y="691174"/>
          <a:ext cx="1237744" cy="123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82A31-E158-435C-8A35-0393BA26CC83}">
      <dsp:nvSpPr>
        <dsp:cNvPr id="0" name=""/>
        <dsp:cNvSpPr/>
      </dsp:nvSpPr>
      <dsp:spPr>
        <a:xfrm>
          <a:off x="95014" y="2330259"/>
          <a:ext cx="2750544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Deep Learning Model</a:t>
          </a:r>
          <a:r>
            <a:rPr lang="en-US" sz="1100" b="0" i="0" kern="1200" baseline="0"/>
            <a:t>: Develop a deep learning model using neural networks to predict GDP based on population size and other relevant features.</a:t>
          </a:r>
          <a:endParaRPr lang="en-US" sz="1100" kern="1200"/>
        </a:p>
      </dsp:txBody>
      <dsp:txXfrm>
        <a:off x="95014" y="2330259"/>
        <a:ext cx="2750544" cy="1035000"/>
      </dsp:txXfrm>
    </dsp:sp>
    <dsp:sp modelId="{9BF6B14E-4540-420A-A391-A4D32732202A}">
      <dsp:nvSpPr>
        <dsp:cNvPr id="0" name=""/>
        <dsp:cNvSpPr/>
      </dsp:nvSpPr>
      <dsp:spPr>
        <a:xfrm>
          <a:off x="4083303" y="691174"/>
          <a:ext cx="1237744" cy="123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98C94-9634-43B6-9C56-C7F3798AFB1B}">
      <dsp:nvSpPr>
        <dsp:cNvPr id="0" name=""/>
        <dsp:cNvSpPr/>
      </dsp:nvSpPr>
      <dsp:spPr>
        <a:xfrm>
          <a:off x="3326904" y="2330259"/>
          <a:ext cx="2750544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Model Training</a:t>
          </a:r>
          <a:r>
            <a:rPr lang="en-US" sz="1100" b="0" i="0" kern="1200" baseline="0"/>
            <a:t>: Split the data into training and testing sets, train the model using appropriate optimization techniques, and validate its performance using metrics like mean squared error and validation loss.</a:t>
          </a:r>
          <a:endParaRPr lang="en-US" sz="1100" kern="1200"/>
        </a:p>
      </dsp:txBody>
      <dsp:txXfrm>
        <a:off x="3326904" y="2330259"/>
        <a:ext cx="2750544" cy="1035000"/>
      </dsp:txXfrm>
    </dsp:sp>
    <dsp:sp modelId="{F59CFDB7-9FFF-4E60-97D6-1D38DDD44943}">
      <dsp:nvSpPr>
        <dsp:cNvPr id="0" name=""/>
        <dsp:cNvSpPr/>
      </dsp:nvSpPr>
      <dsp:spPr>
        <a:xfrm>
          <a:off x="7315192" y="691174"/>
          <a:ext cx="1237744" cy="123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61DB2-DBFE-44CD-A34A-040C443C05A5}">
      <dsp:nvSpPr>
        <dsp:cNvPr id="0" name=""/>
        <dsp:cNvSpPr/>
      </dsp:nvSpPr>
      <dsp:spPr>
        <a:xfrm>
          <a:off x="6558793" y="2330259"/>
          <a:ext cx="2750544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Model Evaluation</a:t>
          </a:r>
          <a:r>
            <a:rPr lang="en-US" sz="1100" b="0" i="0" kern="1200" baseline="0"/>
            <a:t>: Evaluate the model's performance on test data, assess its accuracy, and visualize the actual vs. predicted GDP values</a:t>
          </a:r>
          <a:endParaRPr lang="en-US" sz="1100" kern="1200"/>
        </a:p>
      </dsp:txBody>
      <dsp:txXfrm>
        <a:off x="6558793" y="2330259"/>
        <a:ext cx="2750544" cy="103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28FC0-7ED0-497E-811C-18364B1EAEE1}">
      <dsp:nvSpPr>
        <dsp:cNvPr id="0" name=""/>
        <dsp:cNvSpPr/>
      </dsp:nvSpPr>
      <dsp:spPr>
        <a:xfrm>
          <a:off x="2303596" y="1178279"/>
          <a:ext cx="1839271" cy="183924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324EF5-561B-4637-A28F-843D23C5518B}">
      <dsp:nvSpPr>
        <dsp:cNvPr id="0" name=""/>
        <dsp:cNvSpPr/>
      </dsp:nvSpPr>
      <dsp:spPr>
        <a:xfrm>
          <a:off x="2364877" y="1239598"/>
          <a:ext cx="1716299" cy="1716607"/>
        </a:xfrm>
        <a:prstGeom prst="ellipse">
          <a:avLst/>
        </a:prstGeom>
        <a:gradFill rotWithShape="0">
          <a:gsLst>
            <a:gs pos="0">
              <a:schemeClr val="accent2">
                <a:hueOff val="-482067"/>
                <a:satOff val="-3308"/>
                <a:lumOff val="1699"/>
                <a:alphaOff val="0"/>
                <a:tint val="98000"/>
                <a:lumMod val="114000"/>
              </a:schemeClr>
            </a:gs>
            <a:gs pos="100000">
              <a:schemeClr val="accent2">
                <a:hueOff val="-482067"/>
                <a:satOff val="-3308"/>
                <a:lumOff val="169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baseline="0"/>
            <a:t>Streamlit Dashboard</a:t>
          </a:r>
          <a:r>
            <a:rPr lang="en-US" sz="800" b="0" i="0" kern="1200" baseline="0"/>
            <a:t>: Develop an interactive dashboard using Streamlit, allowing users to explore the data, select different years, and view various visualizations and statistical insights.</a:t>
          </a:r>
          <a:endParaRPr lang="en-US" sz="800" kern="1200"/>
        </a:p>
      </dsp:txBody>
      <dsp:txXfrm>
        <a:off x="2610413" y="1484873"/>
        <a:ext cx="1226044" cy="1226055"/>
      </dsp:txXfrm>
    </dsp:sp>
    <dsp:sp modelId="{08CCC678-47C4-4825-A3F9-13289D46C2B8}">
      <dsp:nvSpPr>
        <dsp:cNvPr id="0" name=""/>
        <dsp:cNvSpPr/>
      </dsp:nvSpPr>
      <dsp:spPr>
        <a:xfrm rot="2700000">
          <a:off x="403216" y="1178074"/>
          <a:ext cx="1839332" cy="183933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-964133"/>
                <a:satOff val="-6616"/>
                <a:lumOff val="3399"/>
                <a:alphaOff val="0"/>
                <a:tint val="98000"/>
                <a:lumMod val="114000"/>
              </a:schemeClr>
            </a:gs>
            <a:gs pos="100000">
              <a:schemeClr val="accent2">
                <a:hueOff val="-964133"/>
                <a:satOff val="-6616"/>
                <a:lumOff val="339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CD1B2F-3A64-4B2A-92BF-D8245F5B2BA5}">
      <dsp:nvSpPr>
        <dsp:cNvPr id="0" name=""/>
        <dsp:cNvSpPr/>
      </dsp:nvSpPr>
      <dsp:spPr>
        <a:xfrm>
          <a:off x="464733" y="1239598"/>
          <a:ext cx="1716299" cy="1716607"/>
        </a:xfrm>
        <a:prstGeom prst="ellipse">
          <a:avLst/>
        </a:prstGeom>
        <a:gradFill rotWithShape="0">
          <a:gsLst>
            <a:gs pos="0">
              <a:schemeClr val="accent2">
                <a:hueOff val="-1446200"/>
                <a:satOff val="-9924"/>
                <a:lumOff val="5098"/>
                <a:alphaOff val="0"/>
                <a:tint val="98000"/>
                <a:lumMod val="114000"/>
              </a:schemeClr>
            </a:gs>
            <a:gs pos="100000">
              <a:schemeClr val="accent2">
                <a:hueOff val="-1446200"/>
                <a:satOff val="-9924"/>
                <a:lumOff val="509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baseline="0"/>
            <a:t>Scatter Plots and Choropleth Maps</a:t>
          </a:r>
          <a:r>
            <a:rPr lang="en-US" sz="800" b="0" i="0" kern="1200" baseline="0"/>
            <a:t>: Create interactive scatter plots and choropleth maps using Plotly to visualize the relationships and distributions of GDP and population data.</a:t>
          </a:r>
          <a:endParaRPr lang="en-US" sz="800" kern="1200"/>
        </a:p>
      </dsp:txBody>
      <dsp:txXfrm>
        <a:off x="709860" y="1484873"/>
        <a:ext cx="1226044" cy="1226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4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397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133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78831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036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208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473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08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1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8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7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7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5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3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2.png"/><Relationship Id="rId9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0EC2-1456-59FE-48C6-732CFBB78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3829" y="1447800"/>
            <a:ext cx="439782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World GDP and Population Correlation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9C2BB-4184-29D0-556F-21592265C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829" y="4777380"/>
            <a:ext cx="4397828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00"/>
              <a:t>Caleb Trimble</a:t>
            </a:r>
          </a:p>
          <a:p>
            <a:pPr>
              <a:lnSpc>
                <a:spcPct val="90000"/>
              </a:lnSpc>
            </a:pPr>
            <a:r>
              <a:rPr lang="en-US" sz="700"/>
              <a:t>Bellevue University</a:t>
            </a:r>
          </a:p>
          <a:p>
            <a:pPr>
              <a:lnSpc>
                <a:spcPct val="90000"/>
              </a:lnSpc>
            </a:pPr>
            <a:r>
              <a:rPr lang="en-US" sz="700"/>
              <a:t>DSC400</a:t>
            </a:r>
          </a:p>
          <a:p>
            <a:pPr>
              <a:lnSpc>
                <a:spcPct val="90000"/>
              </a:lnSpc>
            </a:pPr>
            <a:r>
              <a:rPr lang="en-US" sz="700"/>
              <a:t>Professor Ismaily</a:t>
            </a:r>
          </a:p>
        </p:txBody>
      </p:sp>
      <p:pic>
        <p:nvPicPr>
          <p:cNvPr id="4" name="Picture 3" descr="Digital map with light leak background">
            <a:extLst>
              <a:ext uri="{FF2B5EF4-FFF2-40B4-BE49-F238E27FC236}">
                <a16:creationId xmlns:a16="http://schemas.microsoft.com/office/drawing/2014/main" id="{5C8B5B37-7E2F-5C00-A3B9-82F778C8C9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321" r="12677" b="-2"/>
          <a:stretch/>
        </p:blipFill>
        <p:spPr>
          <a:xfrm>
            <a:off x="702609" y="647698"/>
            <a:ext cx="5333048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344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map&#10;&#10;AI-generated content may be incorrect.">
            <a:extLst>
              <a:ext uri="{FF2B5EF4-FFF2-40B4-BE49-F238E27FC236}">
                <a16:creationId xmlns:a16="http://schemas.microsoft.com/office/drawing/2014/main" id="{7C7A4AEA-E793-339B-F29E-2C5BB4A2D1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09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2E4C9D-C9FC-04FE-E4AC-9D5B8176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Interactive Visualizations and Dashboard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024DE-6595-7E29-1705-AD145725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/>
              <a:t>Interactive map that highlights countries by GDP.</a:t>
            </a:r>
          </a:p>
          <a:p>
            <a:r>
              <a:rPr lang="en-US"/>
              <a:t>When hovered over, the text box shows:</a:t>
            </a:r>
          </a:p>
          <a:p>
            <a:pPr lvl="1"/>
            <a:r>
              <a:rPr lang="en-US"/>
              <a:t>Country Name</a:t>
            </a:r>
          </a:p>
          <a:p>
            <a:pPr lvl="1"/>
            <a:r>
              <a:rPr lang="en-US"/>
              <a:t>Global Domestic Product </a:t>
            </a:r>
          </a:p>
          <a:p>
            <a:pPr lvl="1"/>
            <a:r>
              <a:rPr lang="en-US"/>
              <a:t>Population</a:t>
            </a:r>
          </a:p>
          <a:p>
            <a:pPr lvl="1"/>
            <a:r>
              <a:rPr lang="en-US"/>
              <a:t>And Rank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7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7A847-14B6-8430-625D-BF5D14FC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Regression Model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7" name="Picture 16" descr="A screenshot of a black background&#10;&#10;AI-generated content may be incorrect.">
            <a:extLst>
              <a:ext uri="{FF2B5EF4-FFF2-40B4-BE49-F238E27FC236}">
                <a16:creationId xmlns:a16="http://schemas.microsoft.com/office/drawing/2014/main" id="{0B2FF35C-6DCB-AC5A-5790-8502FBEE5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42" y="1539875"/>
            <a:ext cx="3980139" cy="3778247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1C31-B528-DFAB-D7B4-5D50DFA5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Application provides user with all significant backend information including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Statistical Model results,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Machine Learning accuracy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3173141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D51A6-39CE-CC21-53E5-221FCCF3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Caveats and Data Sources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9E9D-2A85-C61D-AC7E-0171942CE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At the bottom of the application there are necessary caveats about the data.</a:t>
            </a:r>
          </a:p>
          <a:p>
            <a:r>
              <a:rPr lang="en-US" sz="1400">
                <a:solidFill>
                  <a:srgbClr val="FFFFFF"/>
                </a:solidFill>
              </a:rPr>
              <a:t>Data Sources are listed with links to the original source data.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858D57-FB9B-CA12-E163-A07BA301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2469743"/>
            <a:ext cx="6495847" cy="25281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678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7D7D8-4EB0-5015-554E-69E7EC74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7057AB2E-6ECE-1E7C-7497-41CFFD27E7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435" r="30243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D969E5-394C-0BAB-35BB-665D284B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US"/>
              <a:t>Develop a comprehensive dashboard that integrates and visualizes GDP and population data across multiple years.</a:t>
            </a:r>
          </a:p>
          <a:p>
            <a:r>
              <a:rPr lang="en-US"/>
              <a:t>Provide insights into the correlation between population size and GDP, identify outliers, and highlight trends and patterns in economic data.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5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2098-DFAF-BB94-A996-8E5B9D3F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Project Goals</a:t>
            </a: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2E946692-5E93-8E14-FECA-17DB11D383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6260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24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B52F9-9245-08DA-28E0-8D1D7276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Approach (Data Collection/Preprocessing)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bstract background">
            <a:extLst>
              <a:ext uri="{FF2B5EF4-FFF2-40B4-BE49-F238E27FC236}">
                <a16:creationId xmlns:a16="http://schemas.microsoft.com/office/drawing/2014/main" id="{E99789D2-A174-EC8B-687F-1F1E3995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068" r="8422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A9334C-43CA-7A37-90B7-2C08F19875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10950" y="2052918"/>
            <a:ext cx="4638903" cy="41954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Source Identification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Identify reliable sources for GDP and population data, such as the World Bank, OECD, and Kaggle.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Acquisition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Download the datasets in CSV format and ensure they cover multiple years to enable temporal analysis.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Standardization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Clean and standardize column names to ensure consistency across datasets. This includes stripping whitespace, replacing special characters, and applying consistent naming conventions.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Country Name Mapping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Create a comprehensive mapping dictionary to reconcile inconsistent country names across datasets, ensuring accurate merging.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Handling Missing Data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Identify and address missing data points through imputation or removal, using statistical methods where appropriate.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40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525EF-8FDD-537A-C885-C121AC55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Approach (Data Integration)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BE74F5-773D-9071-E55E-0144528F02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8930" y="2438400"/>
            <a:ext cx="6188189" cy="37854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Merging Datasets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Merge the population and GDP datasets based on standardized country names using appropriate join operations.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Normalization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Normalize key variables, such as population and GDP, using techniques like Min-Max Scaling to facilitate meaningful comparisons.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omputer script on a screen">
            <a:extLst>
              <a:ext uri="{FF2B5EF4-FFF2-40B4-BE49-F238E27FC236}">
                <a16:creationId xmlns:a16="http://schemas.microsoft.com/office/drawing/2014/main" id="{2E70964A-3FC5-C004-1BF1-54070892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66" r="46125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150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AA1F-7D80-7FF2-9E23-FBD8A613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Approach (Exploratory Data Analysis)</a:t>
            </a:r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004A3C8-2B84-B63E-C3B8-FBA8C7859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600622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667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724E9-6FBE-9803-3BB2-81BFBC16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Approach (Statistical Analysis)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75E223-0093-7988-80CD-F450E34759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8930" y="2438400"/>
            <a:ext cx="6188189" cy="37854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OLS Regression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Perform Ordinary Least Squares (OLS) regression to quantify the correlation between population size and GDP.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Model Interpretation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Interpret the regression coefficients, standard errors, t-values, and p-values to understand the significance and strength of the relationships.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des on papers">
            <a:extLst>
              <a:ext uri="{FF2B5EF4-FFF2-40B4-BE49-F238E27FC236}">
                <a16:creationId xmlns:a16="http://schemas.microsoft.com/office/drawing/2014/main" id="{27DF7ED0-00EF-203A-4F42-78EE9DF529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125" r="24566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080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3F1A-67B1-0453-1EE9-D0764428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Approach (Predictive Model)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9436893-C8A6-14FF-7B1E-197545EAA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197994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025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7D74-91D0-4152-C266-1ADB1DE0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Interactive Visualizations and Dashboard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World Population Data">
            <a:extLst>
              <a:ext uri="{FF2B5EF4-FFF2-40B4-BE49-F238E27FC236}">
                <a16:creationId xmlns:a16="http://schemas.microsoft.com/office/drawing/2014/main" id="{B9E02282-9D7C-D09C-0E69-AE22C105E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94" y="647699"/>
            <a:ext cx="4192703" cy="2683330"/>
          </a:xfrm>
          <a:prstGeom prst="rect">
            <a:avLst/>
          </a:prstGeom>
          <a:effectLst/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B6A11B78-601B-36EC-0B11-1409110D1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0" y="3526971"/>
            <a:ext cx="4252230" cy="2721427"/>
          </a:xfrm>
          <a:prstGeom prst="rect">
            <a:avLst/>
          </a:prstGeom>
          <a:effectLst/>
        </p:spPr>
      </p:pic>
      <p:graphicFrame>
        <p:nvGraphicFramePr>
          <p:cNvPr id="31" name="Rectangle 1">
            <a:extLst>
              <a:ext uri="{FF2B5EF4-FFF2-40B4-BE49-F238E27FC236}">
                <a16:creationId xmlns:a16="http://schemas.microsoft.com/office/drawing/2014/main" id="{180A2CCC-D08B-0CDF-2261-C73603BA7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932895"/>
              </p:ext>
            </p:extLst>
          </p:nvPr>
        </p:nvGraphicFramePr>
        <p:xfrm>
          <a:off x="646113" y="2052918"/>
          <a:ext cx="4165146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2216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653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World GDP and Population Correlation Application</vt:lpstr>
      <vt:lpstr>Problem Statement</vt:lpstr>
      <vt:lpstr>Project Goals</vt:lpstr>
      <vt:lpstr>Approach (Data Collection/Preprocessing)</vt:lpstr>
      <vt:lpstr>Approach (Data Integration)</vt:lpstr>
      <vt:lpstr>Approach (Exploratory Data Analysis)</vt:lpstr>
      <vt:lpstr>Approach (Statistical Analysis)</vt:lpstr>
      <vt:lpstr>Approach (Predictive Model)</vt:lpstr>
      <vt:lpstr>Interactive Visualizations and Dashboard</vt:lpstr>
      <vt:lpstr>Interactive Visualizations and Dashboard (Cont.)</vt:lpstr>
      <vt:lpstr>Regression Model</vt:lpstr>
      <vt:lpstr>Caveats and 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Caleb Trimble</dc:creator>
  <cp:lastModifiedBy>Caleb Trimble</cp:lastModifiedBy>
  <cp:revision>1</cp:revision>
  <dcterms:created xsi:type="dcterms:W3CDTF">2025-03-02T00:53:32Z</dcterms:created>
  <dcterms:modified xsi:type="dcterms:W3CDTF">2025-03-02T01:34:49Z</dcterms:modified>
</cp:coreProperties>
</file>