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d8fedf98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d8fedf98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8fedf98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8fedf98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8fedf9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8fedf9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d8fedf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d8fedf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8fedf9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8fedf9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8fedf9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8fedf9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d8fedf98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d8fedf98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d8fedf9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d8fedf9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d8fedf9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d8fedf9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97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/>
              <a:t>Modern Seismology and Geophysics Analysis</a:t>
            </a:r>
            <a:endParaRPr sz="2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89200"/>
            <a:ext cx="8520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By: Elijah Taber, Michael Speer, Caleb Trimble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00FFFF"/>
                </a:solidFill>
              </a:rPr>
              <a:t>References</a:t>
            </a:r>
            <a:endParaRPr b="1" sz="2620">
              <a:solidFill>
                <a:srgbClr val="00FFFF"/>
              </a:solidFill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914100"/>
            <a:ext cx="8520600" cy="1305000"/>
          </a:xfrm>
          <a:prstGeom prst="rect">
            <a:avLst/>
          </a:prstGeom>
          <a:solidFill>
            <a:srgbClr val="008A8A">
              <a:alpha val="8545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https://www.vecteezy.com/free-vector/seismic-waves 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https://pngtree.com/freebackground/graphic-of-a-fractal-wave-with-moving-lines-on-a-black-background_3507322.html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https://earthquake.usgs.gov/earthquakes/feed/v1.0/summary/all_month.csv 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https://www.usgs.gov/programs/earthquake-hazards/magnitude-types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326825"/>
            <a:ext cx="8520600" cy="6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00FFFF"/>
                </a:solidFill>
              </a:rPr>
              <a:t>Project Hypothesis &amp; Goals</a:t>
            </a:r>
            <a:endParaRPr b="1" sz="2600">
              <a:solidFill>
                <a:srgbClr val="00FFFF"/>
              </a:solidFill>
            </a:endParaRPr>
          </a:p>
        </p:txBody>
      </p:sp>
      <p:sp>
        <p:nvSpPr>
          <p:cNvPr id="61" name="Google Shape;61;p14"/>
          <p:cNvSpPr txBox="1"/>
          <p:nvPr>
            <p:ph idx="4294967295" type="body"/>
          </p:nvPr>
        </p:nvSpPr>
        <p:spPr>
          <a:xfrm>
            <a:off x="311700" y="1804825"/>
            <a:ext cx="8520600" cy="1597800"/>
          </a:xfrm>
          <a:prstGeom prst="rect">
            <a:avLst/>
          </a:prstGeom>
          <a:solidFill>
            <a:srgbClr val="008A8A">
              <a:alpha val="8545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Hypothesis</a:t>
            </a:r>
            <a:r>
              <a:rPr lang="en" sz="1400">
                <a:solidFill>
                  <a:schemeClr val="lt1"/>
                </a:solidFill>
              </a:rPr>
              <a:t>: Earthquake clusters near tectonic boundaries correlate with </a:t>
            </a:r>
            <a:r>
              <a:rPr b="1" lang="en" sz="1400">
                <a:solidFill>
                  <a:schemeClr val="lt1"/>
                </a:solidFill>
              </a:rPr>
              <a:t>higher magnitudes</a:t>
            </a:r>
            <a:r>
              <a:rPr lang="en" sz="1400">
                <a:solidFill>
                  <a:schemeClr val="lt1"/>
                </a:solidFill>
              </a:rPr>
              <a:t> and </a:t>
            </a:r>
            <a:r>
              <a:rPr b="1" lang="en" sz="1400">
                <a:solidFill>
                  <a:schemeClr val="lt1"/>
                </a:solidFill>
              </a:rPr>
              <a:t>shallower depths</a:t>
            </a:r>
            <a:r>
              <a:rPr lang="en" sz="1400">
                <a:solidFill>
                  <a:schemeClr val="lt1"/>
                </a:solidFill>
              </a:rPr>
              <a:t>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Business Relevance</a:t>
            </a:r>
            <a:r>
              <a:rPr lang="en" sz="1400">
                <a:solidFill>
                  <a:schemeClr val="lt1"/>
                </a:solidFill>
              </a:rPr>
              <a:t>:</a:t>
            </a:r>
            <a:endParaRPr sz="1400"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Refine risk maps for governments and insurers.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n">
                <a:solidFill>
                  <a:schemeClr val="lt1"/>
                </a:solidFill>
              </a:rPr>
              <a:t>Improve sensor deployment and data accuracy.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Data Source</a:t>
            </a:r>
            <a:r>
              <a:rPr lang="en" sz="1400">
                <a:solidFill>
                  <a:schemeClr val="lt1"/>
                </a:solidFill>
              </a:rPr>
              <a:t>: USGS Earthquake Catalog (30-day global dataset).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earthquake_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975" y="103863"/>
            <a:ext cx="8430052" cy="49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38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00FFFF"/>
                </a:solidFill>
              </a:rPr>
              <a:t>The Significance of Earthquakes</a:t>
            </a:r>
            <a:endParaRPr b="1" sz="2620">
              <a:solidFill>
                <a:srgbClr val="00FFFF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804825"/>
            <a:ext cx="8520600" cy="1414500"/>
          </a:xfrm>
          <a:prstGeom prst="rect">
            <a:avLst/>
          </a:prstGeom>
          <a:solidFill>
            <a:srgbClr val="008A8A">
              <a:alpha val="8545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Among the most destructive natural hazards worldwide, causing loss of life, infrastructure damage, and economic disruption.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Annual economic losses often run into the tens of billions of dollars.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High‑risk zones, such as the Pacific Ring of Fire, house the majority of seismic activity.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Preparedness and mitigation are critical to reducing human and financial tolls.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11">
                <a:solidFill>
                  <a:srgbClr val="00FFFF"/>
                </a:solidFill>
              </a:rPr>
              <a:t>What Exactly Is An Earthquake?</a:t>
            </a:r>
            <a:endParaRPr b="1" sz="2611">
              <a:solidFill>
                <a:srgbClr val="00FFFF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804825"/>
            <a:ext cx="8520600" cy="1639500"/>
          </a:xfrm>
          <a:prstGeom prst="rect">
            <a:avLst/>
          </a:prstGeom>
          <a:solidFill>
            <a:srgbClr val="008A8A">
              <a:alpha val="8545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A sudden release of accumulated strain energy in the Earth’s lithosphere, generating ground shaking and sometimes surface rupture.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Energy radiates outward as seismic waves: Primary (P), Secondary (S), and surface waves.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Occurs along faults—fractures where blocks of crust move relative to each other.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Drives the formation of mountain ranges, rift valleys, and other large‑scale geological features.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solidFill>
                  <a:srgbClr val="00FFFF"/>
                </a:solidFill>
              </a:rPr>
              <a:t>Seismic Waves Characterization</a:t>
            </a:r>
            <a:endParaRPr b="1" sz="2620">
              <a:solidFill>
                <a:srgbClr val="00FFFF"/>
              </a:solidFill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804825"/>
            <a:ext cx="8520600" cy="1989600"/>
          </a:xfrm>
          <a:prstGeom prst="rect">
            <a:avLst/>
          </a:prstGeom>
          <a:solidFill>
            <a:srgbClr val="008A8A">
              <a:alpha val="8545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P‑waves (Primary): Fastest, compressional; first to arrive.</a:t>
            </a:r>
            <a:br>
              <a:rPr b="1" lang="en" sz="1400">
                <a:solidFill>
                  <a:schemeClr val="lt1"/>
                </a:solidFill>
              </a:rPr>
            </a:b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S‑waves (Secondary): Shear waves; slower but more damaging.</a:t>
            </a:r>
            <a:br>
              <a:rPr b="1" lang="en" sz="1400">
                <a:solidFill>
                  <a:schemeClr val="lt1"/>
                </a:solidFill>
              </a:rPr>
            </a:b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Surface waves: Slowest; cause the most severe ground motion.</a:t>
            </a:r>
            <a:br>
              <a:rPr b="1" lang="en" sz="1400">
                <a:solidFill>
                  <a:schemeClr val="lt1"/>
                </a:solidFill>
              </a:rPr>
            </a:b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Magnitude (M_w): Estimates released energy; each unit increase ≈ 32× more energy.</a:t>
            </a:r>
            <a:br>
              <a:rPr b="1" lang="en" sz="1400">
                <a:solidFill>
                  <a:schemeClr val="lt1"/>
                </a:solidFill>
              </a:rPr>
            </a:b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Depth (km): Shallow (&lt; 70 km) vs. deep-focus quakes (&gt;300 km), impacts surface shaking.</a:t>
            </a:r>
            <a:br>
              <a:rPr b="1" lang="en" sz="1400">
                <a:solidFill>
                  <a:schemeClr val="lt1"/>
                </a:solidFill>
              </a:rPr>
            </a:br>
            <a:endParaRPr b="1" sz="14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 sz="1400">
                <a:solidFill>
                  <a:schemeClr val="lt1"/>
                </a:solidFill>
              </a:rPr>
              <a:t>Epicenter (lat/long): Surface point above the hypocenter. ​</a:t>
            </a:r>
            <a:endParaRPr b="1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 title="mag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075" y="109112"/>
            <a:ext cx="6203851" cy="492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11">
                <a:solidFill>
                  <a:srgbClr val="00FFFF"/>
                </a:solidFill>
              </a:rPr>
              <a:t>Why Can’t We Predict Earthquakes?</a:t>
            </a:r>
            <a:endParaRPr sz="2620">
              <a:solidFill>
                <a:srgbClr val="00FFFF"/>
              </a:solidFill>
            </a:endParaRPr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804825"/>
            <a:ext cx="8520600" cy="1180800"/>
          </a:xfrm>
          <a:prstGeom prst="rect">
            <a:avLst/>
          </a:prstGeom>
          <a:solidFill>
            <a:srgbClr val="008A8A">
              <a:alpha val="8545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Currently there is no way known method to accurately predict earthquakes due to stress accumulation, fault heterogeneity, and chaotic crust dynamics.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We would need instruments that can directly measure the tectonic plates that are hundreds to thousands of km below the surface of the Earth.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11">
                <a:solidFill>
                  <a:srgbClr val="00FFFF"/>
                </a:solidFill>
              </a:rPr>
              <a:t>What </a:t>
            </a:r>
            <a:r>
              <a:rPr b="1" i="1" lang="en" sz="2911">
                <a:solidFill>
                  <a:srgbClr val="00FFFF"/>
                </a:solidFill>
              </a:rPr>
              <a:t>Can </a:t>
            </a:r>
            <a:r>
              <a:rPr b="1" lang="en" sz="2911">
                <a:solidFill>
                  <a:srgbClr val="00FFFF"/>
                </a:solidFill>
              </a:rPr>
              <a:t>We Do?</a:t>
            </a:r>
            <a:endParaRPr b="1" sz="2620">
              <a:solidFill>
                <a:srgbClr val="00FFFF"/>
              </a:solidFill>
            </a:endParaRPr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804825"/>
            <a:ext cx="8520600" cy="1481100"/>
          </a:xfrm>
          <a:prstGeom prst="rect">
            <a:avLst/>
          </a:prstGeom>
          <a:solidFill>
            <a:srgbClr val="008A8A">
              <a:alpha val="8545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Identify high risk zones that are close to, or directly on top of, active fault lines. 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Implement early warning systems to detect P-Waves to alert us before the more powerful S-Waves arrive and cause damage.</a:t>
            </a:r>
            <a:endParaRPr b="1"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lang="en" sz="1400">
                <a:solidFill>
                  <a:srgbClr val="FFFFFF"/>
                </a:solidFill>
              </a:rPr>
              <a:t>Identify currently active tectonic regions that indicate an accumulation of energy that is being released.</a:t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