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9" r:id="rId4"/>
    <p:sldMasterId id="214748369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DM Sans Medium"/>
      <p:regular r:id="rId25"/>
      <p:bold r:id="rId26"/>
      <p:italic r:id="rId27"/>
      <p:boldItalic r:id="rId28"/>
    </p:embeddedFont>
    <p:embeddedFont>
      <p:font typeface="Poppins"/>
      <p:regular r:id="rId29"/>
      <p:bold r:id="rId30"/>
      <p:italic r:id="rId31"/>
      <p:boldItalic r:id="rId32"/>
    </p:embeddedFont>
    <p:embeddedFont>
      <p:font typeface="Merriweather"/>
      <p:regular r:id="rId33"/>
      <p:bold r:id="rId34"/>
      <p:italic r:id="rId35"/>
      <p:boldItalic r:id="rId36"/>
    </p:embeddedFont>
    <p:embeddedFont>
      <p:font typeface="DM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DMSans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DMSansMedium-bold.fntdata"/><Relationship Id="rId25" Type="http://schemas.openxmlformats.org/officeDocument/2006/relationships/font" Target="fonts/DMSansMedium-regular.fntdata"/><Relationship Id="rId28" Type="http://schemas.openxmlformats.org/officeDocument/2006/relationships/font" Target="fonts/DMSansMedium-boldItalic.fntdata"/><Relationship Id="rId27" Type="http://schemas.openxmlformats.org/officeDocument/2006/relationships/font" Target="fonts/DMSansMedium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Poppi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oppins-italic.fntdata"/><Relationship Id="rId30" Type="http://schemas.openxmlformats.org/officeDocument/2006/relationships/font" Target="fonts/Poppins-bold.fntdata"/><Relationship Id="rId11" Type="http://schemas.openxmlformats.org/officeDocument/2006/relationships/slide" Target="slides/slide5.xml"/><Relationship Id="rId33" Type="http://schemas.openxmlformats.org/officeDocument/2006/relationships/font" Target="fonts/Merriweather-regular.fntdata"/><Relationship Id="rId10" Type="http://schemas.openxmlformats.org/officeDocument/2006/relationships/slide" Target="slides/slide4.xml"/><Relationship Id="rId32" Type="http://schemas.openxmlformats.org/officeDocument/2006/relationships/font" Target="fonts/Poppins-boldItalic.fntdata"/><Relationship Id="rId13" Type="http://schemas.openxmlformats.org/officeDocument/2006/relationships/slide" Target="slides/slide7.xml"/><Relationship Id="rId35" Type="http://schemas.openxmlformats.org/officeDocument/2006/relationships/font" Target="fonts/Merriweather-italic.fntdata"/><Relationship Id="rId12" Type="http://schemas.openxmlformats.org/officeDocument/2006/relationships/slide" Target="slides/slide6.xml"/><Relationship Id="rId34" Type="http://schemas.openxmlformats.org/officeDocument/2006/relationships/font" Target="fonts/Merriweather-bold.fntdata"/><Relationship Id="rId15" Type="http://schemas.openxmlformats.org/officeDocument/2006/relationships/slide" Target="slides/slide9.xml"/><Relationship Id="rId37" Type="http://schemas.openxmlformats.org/officeDocument/2006/relationships/font" Target="fonts/DMSans-regular.fntdata"/><Relationship Id="rId14" Type="http://schemas.openxmlformats.org/officeDocument/2006/relationships/slide" Target="slides/slide8.xml"/><Relationship Id="rId36" Type="http://schemas.openxmlformats.org/officeDocument/2006/relationships/font" Target="fonts/Merriweather-boldItalic.fntdata"/><Relationship Id="rId17" Type="http://schemas.openxmlformats.org/officeDocument/2006/relationships/slide" Target="slides/slide11.xml"/><Relationship Id="rId39" Type="http://schemas.openxmlformats.org/officeDocument/2006/relationships/font" Target="fonts/DMSans-italic.fntdata"/><Relationship Id="rId16" Type="http://schemas.openxmlformats.org/officeDocument/2006/relationships/slide" Target="slides/slide10.xml"/><Relationship Id="rId38" Type="http://schemas.openxmlformats.org/officeDocument/2006/relationships/font" Target="fonts/DMSans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5647fedde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5647fedde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5670b1e03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5670b1e03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54618c931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54618c931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54618c931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54618c931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5670b1e03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5670b1e03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670b1e035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670b1e035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54618c931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54618c931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5670b1e035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5670b1e035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5670b1e035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35670b1e035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5670b1e035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5670b1e035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4618c931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4618c931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5647fedde5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5647fedde5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5670b1e0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5670b1e0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670b1e03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670b1e03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5670b1e03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5670b1e03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670b1e03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670b1e03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670b1e03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670b1e03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670b1e035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670b1e03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5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9" name="Google Shape;99;p25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0" name="Google Shape;100;p25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1" name="Google Shape;101;p25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2" name="Google Shape;102;p25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3" name="Google Shape;103;p25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07" name="Google Shape;107;p26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7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2" name="Google Shape;112;p27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14" name="Google Shape;114;p27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5" name="Google Shape;115;p27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8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19" name="Google Shape;119;p28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20" name="Google Shape;120;p28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2" name="Google Shape;122;p28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3" name="Google Shape;123;p28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4" name="Google Shape;124;p28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31" name="Google Shape;131;p29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2" name="Google Shape;132;p29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3" name="Google Shape;133;p29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4" name="Google Shape;134;p29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5" name="Google Shape;135;p29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38" name="Google Shape;13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30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2" name="Google Shape;142;p31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31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31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5" name="Google Shape;14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47" name="Google Shape;147;p31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8" name="Google Shape;148;p31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1" name="Google Shape;151;p32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32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32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4" name="Google Shape;154;p32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32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6" name="Google Shape;15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58" name="Google Shape;158;p32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9" name="Google Shape;159;p32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0" name="Google Shape;160;p32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4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34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34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34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34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34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34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73" name="Google Shape;173;p34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34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34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slide" type="title">
  <p:cSld name="TITLE">
    <p:bg>
      <p:bgPr>
        <a:solidFill>
          <a:schemeClr val="dk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/>
          <p:nvPr>
            <p:ph idx="1" type="body"/>
          </p:nvPr>
        </p:nvSpPr>
        <p:spPr>
          <a:xfrm>
            <a:off x="196951" y="4737750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8" name="Google Shape;178;p35"/>
          <p:cNvSpPr txBox="1"/>
          <p:nvPr>
            <p:ph type="ctrTitle"/>
          </p:nvPr>
        </p:nvSpPr>
        <p:spPr>
          <a:xfrm>
            <a:off x="196950" y="223825"/>
            <a:ext cx="8011800" cy="18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50"/>
              <a:buNone/>
              <a:defRPr sz="675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9" name="Google Shape;179;p35"/>
          <p:cNvSpPr txBox="1"/>
          <p:nvPr>
            <p:ph idx="2" type="subTitle"/>
          </p:nvPr>
        </p:nvSpPr>
        <p:spPr>
          <a:xfrm>
            <a:off x="196950" y="2171250"/>
            <a:ext cx="39867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DM Sans Medium"/>
              <a:buNone/>
              <a:defRPr sz="185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0" name="Google Shape;180;p35"/>
          <p:cNvSpPr/>
          <p:nvPr>
            <p:ph idx="3" type="pic"/>
          </p:nvPr>
        </p:nvSpPr>
        <p:spPr>
          <a:xfrm>
            <a:off x="4437578" y="2171250"/>
            <a:ext cx="4509600" cy="27756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181" name="Google Shape;181;p35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number" type="secHead">
  <p:cSld name="SECTION_HEADER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6"/>
          <p:cNvSpPr txBox="1"/>
          <p:nvPr>
            <p:ph type="title"/>
          </p:nvPr>
        </p:nvSpPr>
        <p:spPr>
          <a:xfrm>
            <a:off x="511953" y="5885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4" name="Google Shape;18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36"/>
          <p:cNvSpPr txBox="1"/>
          <p:nvPr>
            <p:ph idx="2" type="title"/>
          </p:nvPr>
        </p:nvSpPr>
        <p:spPr>
          <a:xfrm>
            <a:off x="511953" y="14303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6" name="Google Shape;186;p36"/>
          <p:cNvSpPr txBox="1"/>
          <p:nvPr>
            <p:ph idx="3" type="title"/>
          </p:nvPr>
        </p:nvSpPr>
        <p:spPr>
          <a:xfrm>
            <a:off x="511953" y="22721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7" name="Google Shape;187;p36"/>
          <p:cNvSpPr txBox="1"/>
          <p:nvPr>
            <p:ph idx="4" type="title"/>
          </p:nvPr>
        </p:nvSpPr>
        <p:spPr>
          <a:xfrm>
            <a:off x="511953" y="31139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8" name="Google Shape;188;p36"/>
          <p:cNvSpPr txBox="1"/>
          <p:nvPr>
            <p:ph idx="5" type="title"/>
          </p:nvPr>
        </p:nvSpPr>
        <p:spPr>
          <a:xfrm>
            <a:off x="511953" y="39557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9" name="Google Shape;189;p36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36"/>
          <p:cNvSpPr txBox="1"/>
          <p:nvPr>
            <p:ph idx="6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 type="tx">
  <p:cSld name="TITLE_AND_BODY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37"/>
          <p:cNvSpPr txBox="1"/>
          <p:nvPr>
            <p:ph idx="1" type="subTitle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94" name="Google Shape;194;p37"/>
          <p:cNvSpPr txBox="1"/>
          <p:nvPr>
            <p:ph idx="2" type="body"/>
          </p:nvPr>
        </p:nvSpPr>
        <p:spPr>
          <a:xfrm>
            <a:off x="196951" y="196725"/>
            <a:ext cx="18591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37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TITLE_AND_BODY_1">
    <p:bg>
      <p:bgPr>
        <a:solidFill>
          <a:schemeClr val="dk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38"/>
          <p:cNvSpPr txBox="1"/>
          <p:nvPr>
            <p:ph idx="1" type="subTitle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99" name="Google Shape;199;p38"/>
          <p:cNvSpPr txBox="1"/>
          <p:nvPr>
            <p:ph idx="2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0" name="Google Shape;200;p38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1" type="twoColTx">
  <p:cSld name="TITLE_AND_TWO_COLUMNS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203" name="Google Shape;203;p39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4" name="Google Shape;20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39"/>
          <p:cNvSpPr/>
          <p:nvPr>
            <p:ph idx="2" type="pic"/>
          </p:nvPr>
        </p:nvSpPr>
        <p:spPr>
          <a:xfrm>
            <a:off x="3726325" y="669925"/>
            <a:ext cx="5220900" cy="42768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206" name="Google Shape;206;p39"/>
          <p:cNvSpPr txBox="1"/>
          <p:nvPr>
            <p:ph idx="3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7" name="Google Shape;207;p39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2">
  <p:cSld name="TITLE_AND_TWO_COLUMNS_1">
    <p:bg>
      <p:bgPr>
        <a:solidFill>
          <a:schemeClr val="dk1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40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1" name="Google Shape;211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40"/>
          <p:cNvSpPr/>
          <p:nvPr>
            <p:ph idx="2" type="pic"/>
          </p:nvPr>
        </p:nvSpPr>
        <p:spPr>
          <a:xfrm>
            <a:off x="3726325" y="669925"/>
            <a:ext cx="5220900" cy="42768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213" name="Google Shape;213;p40"/>
          <p:cNvSpPr txBox="1"/>
          <p:nvPr>
            <p:ph idx="3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4" name="Google Shape;214;p40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5" name="Google Shape;215;p40"/>
          <p:cNvSpPr txBox="1"/>
          <p:nvPr>
            <p:ph idx="5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chart">
  <p:cSld name="SECTION_TITLE_AND_DESCRIPTION">
    <p:bg>
      <p:bgPr>
        <a:solidFill>
          <a:schemeClr val="lt2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1"/>
          <p:cNvSpPr/>
          <p:nvPr/>
        </p:nvSpPr>
        <p:spPr>
          <a:xfrm>
            <a:off x="4305000" y="-125"/>
            <a:ext cx="4839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8" name="Google Shape;21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" name="Google Shape;219;p41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0" name="Google Shape;220;p41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21" name="Google Shape;221;p41"/>
          <p:cNvSpPr txBox="1"/>
          <p:nvPr>
            <p:ph idx="2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22" name="Google Shape;222;p41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pendix">
  <p:cSld name="CAPTION_ONLY">
    <p:bg>
      <p:bgPr>
        <a:solidFill>
          <a:schemeClr val="lt2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42"/>
          <p:cNvSpPr txBox="1"/>
          <p:nvPr>
            <p:ph idx="1" type="body"/>
          </p:nvPr>
        </p:nvSpPr>
        <p:spPr>
          <a:xfrm>
            <a:off x="2030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26" name="Google Shape;226;p42"/>
          <p:cNvSpPr txBox="1"/>
          <p:nvPr>
            <p:ph idx="2" type="body"/>
          </p:nvPr>
        </p:nvSpPr>
        <p:spPr>
          <a:xfrm>
            <a:off x="2030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27" name="Google Shape;227;p42"/>
          <p:cNvSpPr txBox="1"/>
          <p:nvPr>
            <p:ph idx="3" type="body"/>
          </p:nvPr>
        </p:nvSpPr>
        <p:spPr>
          <a:xfrm>
            <a:off x="2030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28" name="Google Shape;228;p42"/>
          <p:cNvSpPr txBox="1"/>
          <p:nvPr>
            <p:ph idx="4" type="body"/>
          </p:nvPr>
        </p:nvSpPr>
        <p:spPr>
          <a:xfrm>
            <a:off x="2030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29" name="Google Shape;229;p42"/>
          <p:cNvSpPr txBox="1"/>
          <p:nvPr>
            <p:ph idx="5" type="body"/>
          </p:nvPr>
        </p:nvSpPr>
        <p:spPr>
          <a:xfrm>
            <a:off x="2030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0" name="Google Shape;230;p42"/>
          <p:cNvSpPr txBox="1"/>
          <p:nvPr>
            <p:ph idx="6" type="body"/>
          </p:nvPr>
        </p:nvSpPr>
        <p:spPr>
          <a:xfrm>
            <a:off x="2030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1" name="Google Shape;231;p42"/>
          <p:cNvSpPr txBox="1"/>
          <p:nvPr>
            <p:ph idx="7" type="body"/>
          </p:nvPr>
        </p:nvSpPr>
        <p:spPr>
          <a:xfrm>
            <a:off x="2030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2" name="Google Shape;232;p42"/>
          <p:cNvSpPr txBox="1"/>
          <p:nvPr>
            <p:ph idx="8" type="body"/>
          </p:nvPr>
        </p:nvSpPr>
        <p:spPr>
          <a:xfrm>
            <a:off x="2030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3" name="Google Shape;233;p42"/>
          <p:cNvSpPr txBox="1"/>
          <p:nvPr>
            <p:ph idx="9" type="body"/>
          </p:nvPr>
        </p:nvSpPr>
        <p:spPr>
          <a:xfrm>
            <a:off x="2030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4" name="Google Shape;234;p42"/>
          <p:cNvSpPr txBox="1"/>
          <p:nvPr>
            <p:ph idx="13" type="body"/>
          </p:nvPr>
        </p:nvSpPr>
        <p:spPr>
          <a:xfrm>
            <a:off x="32496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5" name="Google Shape;235;p42"/>
          <p:cNvSpPr txBox="1"/>
          <p:nvPr>
            <p:ph idx="14" type="body"/>
          </p:nvPr>
        </p:nvSpPr>
        <p:spPr>
          <a:xfrm>
            <a:off x="32496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6" name="Google Shape;236;p42"/>
          <p:cNvSpPr txBox="1"/>
          <p:nvPr>
            <p:ph idx="15" type="body"/>
          </p:nvPr>
        </p:nvSpPr>
        <p:spPr>
          <a:xfrm>
            <a:off x="32496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7" name="Google Shape;237;p42"/>
          <p:cNvSpPr txBox="1"/>
          <p:nvPr>
            <p:ph idx="16" type="body"/>
          </p:nvPr>
        </p:nvSpPr>
        <p:spPr>
          <a:xfrm>
            <a:off x="32496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8" name="Google Shape;238;p42"/>
          <p:cNvSpPr txBox="1"/>
          <p:nvPr>
            <p:ph idx="17" type="body"/>
          </p:nvPr>
        </p:nvSpPr>
        <p:spPr>
          <a:xfrm>
            <a:off x="32496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9" name="Google Shape;239;p42"/>
          <p:cNvSpPr txBox="1"/>
          <p:nvPr>
            <p:ph idx="18" type="body"/>
          </p:nvPr>
        </p:nvSpPr>
        <p:spPr>
          <a:xfrm>
            <a:off x="32496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0" name="Google Shape;240;p42"/>
          <p:cNvSpPr txBox="1"/>
          <p:nvPr>
            <p:ph idx="19" type="body"/>
          </p:nvPr>
        </p:nvSpPr>
        <p:spPr>
          <a:xfrm>
            <a:off x="32496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1" name="Google Shape;241;p42"/>
          <p:cNvSpPr txBox="1"/>
          <p:nvPr>
            <p:ph idx="20" type="body"/>
          </p:nvPr>
        </p:nvSpPr>
        <p:spPr>
          <a:xfrm>
            <a:off x="32496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2" name="Google Shape;242;p42"/>
          <p:cNvSpPr txBox="1"/>
          <p:nvPr>
            <p:ph idx="21" type="body"/>
          </p:nvPr>
        </p:nvSpPr>
        <p:spPr>
          <a:xfrm>
            <a:off x="32496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3" name="Google Shape;243;p42"/>
          <p:cNvSpPr txBox="1"/>
          <p:nvPr>
            <p:ph idx="22" type="body"/>
          </p:nvPr>
        </p:nvSpPr>
        <p:spPr>
          <a:xfrm>
            <a:off x="62962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4" name="Google Shape;244;p42"/>
          <p:cNvSpPr txBox="1"/>
          <p:nvPr>
            <p:ph idx="23" type="body"/>
          </p:nvPr>
        </p:nvSpPr>
        <p:spPr>
          <a:xfrm>
            <a:off x="62962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5" name="Google Shape;245;p42"/>
          <p:cNvSpPr txBox="1"/>
          <p:nvPr>
            <p:ph idx="24" type="body"/>
          </p:nvPr>
        </p:nvSpPr>
        <p:spPr>
          <a:xfrm>
            <a:off x="62962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6" name="Google Shape;246;p42"/>
          <p:cNvSpPr txBox="1"/>
          <p:nvPr>
            <p:ph idx="25" type="body"/>
          </p:nvPr>
        </p:nvSpPr>
        <p:spPr>
          <a:xfrm>
            <a:off x="62962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7" name="Google Shape;247;p42"/>
          <p:cNvSpPr txBox="1"/>
          <p:nvPr>
            <p:ph idx="26" type="body"/>
          </p:nvPr>
        </p:nvSpPr>
        <p:spPr>
          <a:xfrm>
            <a:off x="62962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8" name="Google Shape;248;p42"/>
          <p:cNvSpPr txBox="1"/>
          <p:nvPr>
            <p:ph idx="27" type="body"/>
          </p:nvPr>
        </p:nvSpPr>
        <p:spPr>
          <a:xfrm>
            <a:off x="62962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9" name="Google Shape;249;p42"/>
          <p:cNvSpPr txBox="1"/>
          <p:nvPr>
            <p:ph idx="28" type="body"/>
          </p:nvPr>
        </p:nvSpPr>
        <p:spPr>
          <a:xfrm>
            <a:off x="62962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50" name="Google Shape;250;p42"/>
          <p:cNvSpPr txBox="1"/>
          <p:nvPr>
            <p:ph idx="29" type="body"/>
          </p:nvPr>
        </p:nvSpPr>
        <p:spPr>
          <a:xfrm>
            <a:off x="62962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51" name="Google Shape;251;p42"/>
          <p:cNvSpPr txBox="1"/>
          <p:nvPr>
            <p:ph idx="30" type="body"/>
          </p:nvPr>
        </p:nvSpPr>
        <p:spPr>
          <a:xfrm>
            <a:off x="62962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52" name="Google Shape;252;p42"/>
          <p:cNvSpPr txBox="1"/>
          <p:nvPr>
            <p:ph idx="31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53" name="Google Shape;253;p42"/>
          <p:cNvSpPr txBox="1"/>
          <p:nvPr>
            <p:ph idx="3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blank">
  <p:cSld name="CUSTOM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43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7" name="Google Shape;257;p43"/>
          <p:cNvSpPr txBox="1"/>
          <p:nvPr>
            <p:ph idx="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DM Sans"/>
              <a:buChar char="○"/>
              <a:defRPr sz="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24">
          <p15:clr>
            <a:srgbClr val="E46962"/>
          </p15:clr>
        </p15:guide>
        <p15:guide id="2" orient="horz" pos="124">
          <p15:clr>
            <a:srgbClr val="E46962"/>
          </p15:clr>
        </p15:guide>
        <p15:guide id="3" pos="5636">
          <p15:clr>
            <a:srgbClr val="E46962"/>
          </p15:clr>
        </p15:guide>
        <p15:guide id="4" orient="horz" pos="3116">
          <p15:clr>
            <a:srgbClr val="E46962"/>
          </p15:clr>
        </p15:guide>
        <p15:guide id="5" pos="1296">
          <p15:clr>
            <a:srgbClr val="E46962"/>
          </p15:clr>
        </p15:guide>
        <p15:guide id="6" pos="4465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9" Type="http://schemas.openxmlformats.org/officeDocument/2006/relationships/image" Target="../media/image1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0.png"/><Relationship Id="rId8" Type="http://schemas.openxmlformats.org/officeDocument/2006/relationships/image" Target="../media/image6.png"/><Relationship Id="rId10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cdc.gov/nchs/data-visualization/mortality-trends/index.htm" TargetMode="External"/><Relationship Id="rId4" Type="http://schemas.openxmlformats.org/officeDocument/2006/relationships/hyperlink" Target="https://www.census.gov/data/tables/time-series/dec/apportionment-data-text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census.gov/data/tables/time-series/dec/apportionment-data-text.html" TargetMode="External"/><Relationship Id="rId4" Type="http://schemas.openxmlformats.org/officeDocument/2006/relationships/hyperlink" Target="https://www.cdc.gov/nchs/data-visualization/mortality-trends/index.htm" TargetMode="External"/><Relationship Id="rId5" Type="http://schemas.openxmlformats.org/officeDocument/2006/relationships/hyperlink" Target="https://worldpopulationreview.com/country-rankings/countries-with-declining-populatio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4"/>
          <p:cNvSpPr txBox="1"/>
          <p:nvPr>
            <p:ph idx="4" type="body"/>
          </p:nvPr>
        </p:nvSpPr>
        <p:spPr>
          <a:xfrm>
            <a:off x="8026525" y="196725"/>
            <a:ext cx="994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May 11th, 2025</a:t>
            </a:r>
            <a:endParaRPr/>
          </a:p>
        </p:txBody>
      </p:sp>
      <p:sp>
        <p:nvSpPr>
          <p:cNvPr id="263" name="Google Shape;263;p44"/>
          <p:cNvSpPr txBox="1"/>
          <p:nvPr>
            <p:ph type="ctrTitle"/>
          </p:nvPr>
        </p:nvSpPr>
        <p:spPr>
          <a:xfrm>
            <a:off x="566100" y="1086900"/>
            <a:ext cx="8011800" cy="18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54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Life Expectancy Analysis</a:t>
            </a:r>
            <a:endParaRPr sz="54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44"/>
          <p:cNvSpPr txBox="1"/>
          <p:nvPr>
            <p:ph idx="2" type="subTitle"/>
          </p:nvPr>
        </p:nvSpPr>
        <p:spPr>
          <a:xfrm>
            <a:off x="1914000" y="2964000"/>
            <a:ext cx="5316000" cy="9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Elijah Taber | Caleb Trimble | Michael Speer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DSC450 - Applied Data Science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Professor Fadi Alsaleem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3"/>
          <p:cNvSpPr txBox="1"/>
          <p:nvPr>
            <p:ph type="title"/>
          </p:nvPr>
        </p:nvSpPr>
        <p:spPr>
          <a:xfrm>
            <a:off x="2996088" y="541050"/>
            <a:ext cx="3151800" cy="62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Results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46" name="Google Shape;346;p53"/>
          <p:cNvSpPr txBox="1"/>
          <p:nvPr>
            <p:ph idx="3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2"/>
                </a:solidFill>
              </a:rPr>
              <a:t>Results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47" name="Google Shape;347;p53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2"/>
                </a:solidFill>
              </a:rPr>
              <a:t>Life Expectancy Analysis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348" name="Google Shape;34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138" y="1168950"/>
            <a:ext cx="7829724" cy="375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4"/>
          <p:cNvSpPr txBox="1"/>
          <p:nvPr>
            <p:ph type="title"/>
          </p:nvPr>
        </p:nvSpPr>
        <p:spPr>
          <a:xfrm>
            <a:off x="2333700" y="998025"/>
            <a:ext cx="4476600" cy="5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Sex-Based Trends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54" name="Google Shape;354;p54"/>
          <p:cNvSpPr txBox="1"/>
          <p:nvPr>
            <p:ph idx="1" type="body"/>
          </p:nvPr>
        </p:nvSpPr>
        <p:spPr>
          <a:xfrm>
            <a:off x="197375" y="1660500"/>
            <a:ext cx="8749200" cy="31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b="1" lang="en" sz="1800">
                <a:solidFill>
                  <a:srgbClr val="FFFFFF"/>
                </a:solidFill>
              </a:rPr>
              <a:t>Reduced Conflict Mortality</a:t>
            </a:r>
            <a:r>
              <a:rPr lang="en" sz="1800">
                <a:solidFill>
                  <a:srgbClr val="FFFFFF"/>
                </a:solidFill>
              </a:rPr>
              <a:t>: Fewer large-scale wars (post-20th-century conflicts) compared to 1900s-era combat deaths.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b="1" lang="en" sz="1800">
                <a:solidFill>
                  <a:srgbClr val="FFFFFF"/>
                </a:solidFill>
              </a:rPr>
              <a:t>Dietary Shifts</a:t>
            </a:r>
            <a:r>
              <a:rPr lang="en" sz="1800">
                <a:solidFill>
                  <a:srgbClr val="FFFFFF"/>
                </a:solidFill>
              </a:rPr>
              <a:t>: Transition from calorie-dense, meat/carb-heavy diets (common in manual labor) to balanced nutrition, reducing obesity and heart disease risks.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b="1" lang="en" sz="1800">
                <a:solidFill>
                  <a:srgbClr val="FFFFFF"/>
                </a:solidFill>
              </a:rPr>
              <a:t>Workplace Safety</a:t>
            </a:r>
            <a:r>
              <a:rPr lang="en" sz="1800">
                <a:solidFill>
                  <a:srgbClr val="FFFFFF"/>
                </a:solidFill>
              </a:rPr>
              <a:t>: Automation in male-dominated industries (construction, manufacturing) minimizes accidents and chronic occupational hazards.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b="1" lang="en" sz="1800">
                <a:solidFill>
                  <a:srgbClr val="FFFFFF"/>
                </a:solidFill>
              </a:rPr>
              <a:t>Health Awareness</a:t>
            </a:r>
            <a:r>
              <a:rPr lang="en" sz="1800">
                <a:solidFill>
                  <a:srgbClr val="FFFFFF"/>
                </a:solidFill>
              </a:rPr>
              <a:t>: Decline in smoking rates, increased preventive care, and focus on mental health.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600">
              <a:solidFill>
                <a:srgbClr val="FFFFFF"/>
              </a:solidFill>
            </a:endParaRPr>
          </a:p>
        </p:txBody>
      </p:sp>
      <p:sp>
        <p:nvSpPr>
          <p:cNvPr id="355" name="Google Shape;355;p54"/>
          <p:cNvSpPr txBox="1"/>
          <p:nvPr>
            <p:ph idx="3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2"/>
                </a:solidFill>
              </a:rPr>
              <a:t>Demographics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56" name="Google Shape;356;p54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2"/>
                </a:solidFill>
              </a:rPr>
              <a:t>Life Expectancy Analysis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5"/>
          <p:cNvSpPr txBox="1"/>
          <p:nvPr>
            <p:ph type="title"/>
          </p:nvPr>
        </p:nvSpPr>
        <p:spPr>
          <a:xfrm>
            <a:off x="2333700" y="998025"/>
            <a:ext cx="4476600" cy="5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Race</a:t>
            </a:r>
            <a:r>
              <a:rPr lang="en">
                <a:solidFill>
                  <a:schemeClr val="lt2"/>
                </a:solidFill>
              </a:rPr>
              <a:t>-Based Trends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62" name="Google Shape;362;p55"/>
          <p:cNvSpPr txBox="1"/>
          <p:nvPr>
            <p:ph idx="1" type="body"/>
          </p:nvPr>
        </p:nvSpPr>
        <p:spPr>
          <a:xfrm>
            <a:off x="197375" y="1660500"/>
            <a:ext cx="8749200" cy="31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b="1" lang="en" sz="1800">
                <a:solidFill>
                  <a:srgbClr val="FFFFFF"/>
                </a:solidFill>
              </a:rPr>
              <a:t>Healthcare Access</a:t>
            </a:r>
            <a:r>
              <a:rPr lang="en" sz="1800">
                <a:solidFill>
                  <a:srgbClr val="FFFFFF"/>
                </a:solidFill>
              </a:rPr>
              <a:t>: Expansion of Medicaid and community health programs in underserved areas.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b="1" lang="en" sz="1800">
                <a:solidFill>
                  <a:srgbClr val="FFFFFF"/>
                </a:solidFill>
              </a:rPr>
              <a:t>Socioeconomic Initiatives</a:t>
            </a:r>
            <a:r>
              <a:rPr lang="en" sz="1800">
                <a:solidFill>
                  <a:srgbClr val="FFFFFF"/>
                </a:solidFill>
              </a:rPr>
              <a:t>: Poverty reduction policies (e.g., earned income tax credits) improving living standards.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b="1" lang="en" sz="1800">
                <a:solidFill>
                  <a:srgbClr val="FFFFFF"/>
                </a:solidFill>
              </a:rPr>
              <a:t>Chronic Disease Management</a:t>
            </a:r>
            <a:r>
              <a:rPr lang="en" sz="1800">
                <a:solidFill>
                  <a:srgbClr val="FFFFFF"/>
                </a:solidFill>
              </a:rPr>
              <a:t>: Targeted interventions for hypertension and diabetes in Black communities.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b="1" lang="en" sz="1800">
                <a:solidFill>
                  <a:srgbClr val="FFFFFF"/>
                </a:solidFill>
              </a:rPr>
              <a:t>Post-Pandemic Rebound</a:t>
            </a:r>
            <a:r>
              <a:rPr lang="en" sz="1800">
                <a:solidFill>
                  <a:srgbClr val="FFFFFF"/>
                </a:solidFill>
              </a:rPr>
              <a:t>: Post-2020 investments in health infrastructure reduced disparities.</a:t>
            </a:r>
            <a:endParaRPr sz="25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600">
              <a:solidFill>
                <a:srgbClr val="FFFFFF"/>
              </a:solidFill>
            </a:endParaRPr>
          </a:p>
        </p:txBody>
      </p:sp>
      <p:sp>
        <p:nvSpPr>
          <p:cNvPr id="363" name="Google Shape;363;p55"/>
          <p:cNvSpPr txBox="1"/>
          <p:nvPr>
            <p:ph idx="3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2"/>
                </a:solidFill>
              </a:rPr>
              <a:t>Demographics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64" name="Google Shape;364;p55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2"/>
                </a:solidFill>
              </a:rPr>
              <a:t>Life Expectancy Analysis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6"/>
          <p:cNvSpPr txBox="1"/>
          <p:nvPr>
            <p:ph type="title"/>
          </p:nvPr>
        </p:nvSpPr>
        <p:spPr>
          <a:xfrm>
            <a:off x="197375" y="678875"/>
            <a:ext cx="8823600" cy="56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50"/>
              <a:t>Recommendations &amp; Ethical Considerations</a:t>
            </a:r>
            <a:endParaRPr sz="3050"/>
          </a:p>
        </p:txBody>
      </p:sp>
      <p:sp>
        <p:nvSpPr>
          <p:cNvPr id="370" name="Google Shape;370;p56"/>
          <p:cNvSpPr txBox="1"/>
          <p:nvPr>
            <p:ph idx="1" type="body"/>
          </p:nvPr>
        </p:nvSpPr>
        <p:spPr>
          <a:xfrm>
            <a:off x="197375" y="1378000"/>
            <a:ext cx="8529900" cy="31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Continue or increase investment in equity amongst demographics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Drastic changes to ongoing investments will have drastic impacts on these forecasts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Decrease food deserts and increase nutrition availability</a:t>
            </a:r>
            <a:endParaRPr sz="1200"/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Reduce carbon footprint</a:t>
            </a:r>
            <a:endParaRPr sz="1200"/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Create walkable cities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Worker safety regulations and data-driven automation in dangerous, male dominated fields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Most importantly - education. More time and resources put into educating the public on the facts, and then let them decide for themselves. </a:t>
            </a:r>
            <a:endParaRPr sz="1200"/>
          </a:p>
        </p:txBody>
      </p:sp>
      <p:sp>
        <p:nvSpPr>
          <p:cNvPr id="371" name="Google Shape;371;p56"/>
          <p:cNvSpPr txBox="1"/>
          <p:nvPr>
            <p:ph idx="3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372" name="Google Shape;372;p56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Life Expectancy Analysis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7"/>
          <p:cNvSpPr txBox="1"/>
          <p:nvPr>
            <p:ph type="title"/>
          </p:nvPr>
        </p:nvSpPr>
        <p:spPr>
          <a:xfrm>
            <a:off x="197375" y="678875"/>
            <a:ext cx="8823600" cy="56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50"/>
              <a:t>Conclusion</a:t>
            </a:r>
            <a:endParaRPr sz="3050"/>
          </a:p>
        </p:txBody>
      </p:sp>
      <p:sp>
        <p:nvSpPr>
          <p:cNvPr id="378" name="Google Shape;378;p57"/>
          <p:cNvSpPr txBox="1"/>
          <p:nvPr>
            <p:ph idx="1" type="body"/>
          </p:nvPr>
        </p:nvSpPr>
        <p:spPr>
          <a:xfrm>
            <a:off x="197375" y="1378000"/>
            <a:ext cx="8529900" cy="31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Predictive modeling revealed narrowing gaps in life expectancy, projecting a rise to 90 years by 2037, emphasizing the role of healthcare advancements and socioeconomic equity in shaping future outcomes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Ensemble methods like Random Forest Regression (MAE: 0.54) clearly show complex </a:t>
            </a:r>
            <a:r>
              <a:rPr lang="en" sz="1200"/>
              <a:t>demographic</a:t>
            </a:r>
            <a:r>
              <a:rPr lang="en" sz="1200"/>
              <a:t> interactions</a:t>
            </a:r>
            <a:endParaRPr sz="1200"/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Particularly pandemic impacts and systemic inequities. 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These findings urge policymakers to prioritize targeted investments in healthcare access, workplace safety, and nutrition equity to sustain projected gains. </a:t>
            </a:r>
            <a:endParaRPr sz="1200"/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As global populations age, proactive strategies, rooted in data-driven insights, will be critical to mitigating economic strain and ensuring long-term societal stability.</a:t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79" name="Google Shape;379;p57"/>
          <p:cNvSpPr txBox="1"/>
          <p:nvPr>
            <p:ph idx="3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80" name="Google Shape;380;p57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Life Expectancy Analysis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8"/>
          <p:cNvSpPr txBox="1"/>
          <p:nvPr>
            <p:ph idx="4" type="body"/>
          </p:nvPr>
        </p:nvSpPr>
        <p:spPr>
          <a:xfrm>
            <a:off x="8026525" y="196725"/>
            <a:ext cx="994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May 11th, 2025</a:t>
            </a:r>
            <a:endParaRPr/>
          </a:p>
        </p:txBody>
      </p:sp>
      <p:sp>
        <p:nvSpPr>
          <p:cNvPr id="386" name="Google Shape;386;p58"/>
          <p:cNvSpPr txBox="1"/>
          <p:nvPr>
            <p:ph type="ctrTitle"/>
          </p:nvPr>
        </p:nvSpPr>
        <p:spPr>
          <a:xfrm>
            <a:off x="566100" y="2124750"/>
            <a:ext cx="8011800" cy="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54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Thank You</a:t>
            </a:r>
            <a:endParaRPr sz="54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9"/>
          <p:cNvSpPr txBox="1"/>
          <p:nvPr>
            <p:ph type="title"/>
          </p:nvPr>
        </p:nvSpPr>
        <p:spPr>
          <a:xfrm>
            <a:off x="197375" y="669925"/>
            <a:ext cx="3151800" cy="10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Tools and Libraries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92" name="Google Shape;392;p59"/>
          <p:cNvSpPr txBox="1"/>
          <p:nvPr>
            <p:ph idx="1" type="body"/>
          </p:nvPr>
        </p:nvSpPr>
        <p:spPr>
          <a:xfrm>
            <a:off x="197375" y="1730425"/>
            <a:ext cx="3151800" cy="27639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</a:pPr>
            <a:r>
              <a:rPr lang="en">
                <a:solidFill>
                  <a:schemeClr val="lt2"/>
                </a:solidFill>
              </a:rPr>
              <a:t>Python</a:t>
            </a:r>
            <a:endParaRPr>
              <a:solidFill>
                <a:schemeClr val="lt2"/>
              </a:solidFill>
            </a:endParaRPr>
          </a:p>
          <a:p>
            <a:pPr indent="-2921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</a:pPr>
            <a:r>
              <a:rPr lang="en">
                <a:solidFill>
                  <a:schemeClr val="lt2"/>
                </a:solidFill>
              </a:rPr>
              <a:t>Pandas</a:t>
            </a:r>
            <a:endParaRPr>
              <a:solidFill>
                <a:schemeClr val="lt2"/>
              </a:solidFill>
            </a:endParaRPr>
          </a:p>
          <a:p>
            <a:pPr indent="-2921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</a:pPr>
            <a:r>
              <a:rPr lang="en">
                <a:solidFill>
                  <a:schemeClr val="lt2"/>
                </a:solidFill>
              </a:rPr>
              <a:t>Matplotlib</a:t>
            </a:r>
            <a:endParaRPr>
              <a:solidFill>
                <a:schemeClr val="lt2"/>
              </a:solidFill>
            </a:endParaRPr>
          </a:p>
          <a:p>
            <a:pPr indent="-2921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</a:pPr>
            <a:r>
              <a:rPr lang="en">
                <a:solidFill>
                  <a:schemeClr val="lt2"/>
                </a:solidFill>
              </a:rPr>
              <a:t>Seaborn</a:t>
            </a:r>
            <a:endParaRPr>
              <a:solidFill>
                <a:schemeClr val="lt2"/>
              </a:solidFill>
            </a:endParaRPr>
          </a:p>
          <a:p>
            <a:pPr indent="-2921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</a:pPr>
            <a:r>
              <a:rPr lang="en">
                <a:solidFill>
                  <a:schemeClr val="lt2"/>
                </a:solidFill>
              </a:rPr>
              <a:t>Scikit-learn</a:t>
            </a:r>
            <a:endParaRPr>
              <a:solidFill>
                <a:schemeClr val="lt2"/>
              </a:solidFill>
            </a:endParaRPr>
          </a:p>
          <a:p>
            <a:pPr indent="-2921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</a:pPr>
            <a:r>
              <a:rPr lang="en">
                <a:solidFill>
                  <a:schemeClr val="lt2"/>
                </a:solidFill>
              </a:rPr>
              <a:t>Numpy</a:t>
            </a:r>
            <a:endParaRPr>
              <a:solidFill>
                <a:schemeClr val="lt2"/>
              </a:solidFill>
            </a:endParaRPr>
          </a:p>
          <a:p>
            <a:pPr indent="-2921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</a:pPr>
            <a:r>
              <a:rPr lang="en">
                <a:solidFill>
                  <a:schemeClr val="lt2"/>
                </a:solidFill>
              </a:rPr>
              <a:t>Urllib</a:t>
            </a:r>
            <a:endParaRPr>
              <a:solidFill>
                <a:schemeClr val="lt2"/>
              </a:solidFill>
            </a:endParaRPr>
          </a:p>
          <a:p>
            <a:pPr indent="-2921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</a:pPr>
            <a:r>
              <a:rPr lang="en">
                <a:solidFill>
                  <a:schemeClr val="lt2"/>
                </a:solidFill>
              </a:rPr>
              <a:t>Plotly</a:t>
            </a:r>
            <a:endParaRPr>
              <a:solidFill>
                <a:schemeClr val="lt2"/>
              </a:solidFill>
            </a:endParaRPr>
          </a:p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</a:pPr>
            <a:r>
              <a:rPr lang="en">
                <a:solidFill>
                  <a:schemeClr val="lt2"/>
                </a:solidFill>
              </a:rPr>
              <a:t>Jupyter Notebook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93" name="Google Shape;393;p59"/>
          <p:cNvSpPr txBox="1"/>
          <p:nvPr>
            <p:ph idx="3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2"/>
                </a:solidFill>
              </a:rPr>
              <a:t>Appendix II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94" name="Google Shape;394;p59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2"/>
                </a:solidFill>
              </a:rPr>
              <a:t>Life Expectancy Analysis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395" name="Google Shape;39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4263" y="1128675"/>
            <a:ext cx="2374687" cy="2606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59"/>
          <p:cNvPicPr preferRelativeResize="0"/>
          <p:nvPr/>
        </p:nvPicPr>
        <p:blipFill rotWithShape="1">
          <a:blip r:embed="rId4">
            <a:alphaModFix/>
          </a:blip>
          <a:srcRect b="0" l="0" r="76143" t="0"/>
          <a:stretch/>
        </p:blipFill>
        <p:spPr>
          <a:xfrm>
            <a:off x="7870575" y="1730425"/>
            <a:ext cx="813350" cy="10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59"/>
          <p:cNvPicPr preferRelativeResize="0"/>
          <p:nvPr/>
        </p:nvPicPr>
        <p:blipFill rotWithShape="1">
          <a:blip r:embed="rId5">
            <a:alphaModFix/>
          </a:blip>
          <a:srcRect b="15918" l="2573" r="76806" t="15229"/>
          <a:stretch/>
        </p:blipFill>
        <p:spPr>
          <a:xfrm>
            <a:off x="7792425" y="728375"/>
            <a:ext cx="813350" cy="94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59"/>
          <p:cNvPicPr preferRelativeResize="0"/>
          <p:nvPr/>
        </p:nvPicPr>
        <p:blipFill rotWithShape="1">
          <a:blip r:embed="rId6">
            <a:alphaModFix/>
          </a:blip>
          <a:srcRect b="0" l="0" r="72734" t="0"/>
          <a:stretch/>
        </p:blipFill>
        <p:spPr>
          <a:xfrm>
            <a:off x="7697901" y="2860175"/>
            <a:ext cx="1002408" cy="10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59"/>
          <p:cNvPicPr preferRelativeResize="0"/>
          <p:nvPr/>
        </p:nvPicPr>
        <p:blipFill rotWithShape="1">
          <a:blip r:embed="rId7">
            <a:alphaModFix/>
          </a:blip>
          <a:srcRect b="8010" l="3421" r="4616" t="10416"/>
          <a:stretch/>
        </p:blipFill>
        <p:spPr>
          <a:xfrm>
            <a:off x="4333800" y="3810000"/>
            <a:ext cx="3615624" cy="76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59"/>
          <p:cNvPicPr preferRelativeResize="0"/>
          <p:nvPr/>
        </p:nvPicPr>
        <p:blipFill rotWithShape="1">
          <a:blip r:embed="rId8">
            <a:alphaModFix/>
          </a:blip>
          <a:srcRect b="14006" l="4789" r="62742" t="15823"/>
          <a:stretch/>
        </p:blipFill>
        <p:spPr>
          <a:xfrm>
            <a:off x="3788725" y="712713"/>
            <a:ext cx="813348" cy="97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5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407410" y="1966950"/>
            <a:ext cx="1488625" cy="53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59"/>
          <p:cNvPicPr preferRelativeResize="0"/>
          <p:nvPr/>
        </p:nvPicPr>
        <p:blipFill rotWithShape="1">
          <a:blip r:embed="rId10">
            <a:alphaModFix/>
          </a:blip>
          <a:srcRect b="28170" l="0" r="72312" t="32990"/>
          <a:stretch/>
        </p:blipFill>
        <p:spPr>
          <a:xfrm>
            <a:off x="3655125" y="2785875"/>
            <a:ext cx="1080549" cy="94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0"/>
          <p:cNvSpPr txBox="1"/>
          <p:nvPr>
            <p:ph type="title"/>
          </p:nvPr>
        </p:nvSpPr>
        <p:spPr>
          <a:xfrm>
            <a:off x="197413" y="545775"/>
            <a:ext cx="4373700" cy="517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408" name="Google Shape;408;p60"/>
          <p:cNvSpPr txBox="1"/>
          <p:nvPr>
            <p:ph idx="1" type="body"/>
          </p:nvPr>
        </p:nvSpPr>
        <p:spPr>
          <a:xfrm>
            <a:off x="196950" y="1063575"/>
            <a:ext cx="4374300" cy="38835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Death Rates and Life Expectancy (1900-2018)</a:t>
            </a:r>
            <a:endParaRPr/>
          </a:p>
          <a:p>
            <a:pPr indent="-2921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AutoNum type="alphaLcPeriod"/>
            </a:pPr>
            <a:r>
              <a:rPr lang="en"/>
              <a:t>Access Date: April 2025</a:t>
            </a:r>
            <a:endParaRPr/>
          </a:p>
          <a:p>
            <a:pPr indent="-2921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AutoNum type="alphaL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https://www.cdc.gov/nchs/data-visualization/mortality-trends/index.htm</a:t>
            </a:r>
            <a:endParaRPr/>
          </a:p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Historical Apportionment Data (1910-2020)</a:t>
            </a:r>
            <a:endParaRPr/>
          </a:p>
          <a:p>
            <a:pPr indent="-2921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AutoNum type="alphaLcPeriod"/>
            </a:pPr>
            <a:r>
              <a:rPr lang="en"/>
              <a:t>Access Date: April 2025</a:t>
            </a:r>
            <a:endParaRPr/>
          </a:p>
          <a:p>
            <a:pPr indent="-2921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AutoNum type="alphaL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https://www.census.gov/data/tables/time-series/dec/apportionment-data-text.html</a:t>
            </a:r>
            <a:endParaRPr/>
          </a:p>
        </p:txBody>
      </p:sp>
      <p:sp>
        <p:nvSpPr>
          <p:cNvPr id="409" name="Google Shape;409;p60"/>
          <p:cNvSpPr txBox="1"/>
          <p:nvPr>
            <p:ph idx="3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2"/>
                </a:solidFill>
              </a:rPr>
              <a:t>Appendix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410" name="Google Shape;410;p60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2"/>
                </a:solidFill>
              </a:rPr>
              <a:t>Life Expectancy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411" name="Google Shape;411;p60"/>
          <p:cNvSpPr txBox="1"/>
          <p:nvPr>
            <p:ph type="title"/>
          </p:nvPr>
        </p:nvSpPr>
        <p:spPr>
          <a:xfrm>
            <a:off x="4572463" y="545775"/>
            <a:ext cx="4374300" cy="517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Variables</a:t>
            </a:r>
            <a:endParaRPr/>
          </a:p>
        </p:txBody>
      </p:sp>
      <p:sp>
        <p:nvSpPr>
          <p:cNvPr id="412" name="Google Shape;412;p60"/>
          <p:cNvSpPr txBox="1"/>
          <p:nvPr>
            <p:ph idx="1" type="body"/>
          </p:nvPr>
        </p:nvSpPr>
        <p:spPr>
          <a:xfrm>
            <a:off x="4572000" y="1063575"/>
            <a:ext cx="4374600" cy="38835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b="1" lang="en"/>
              <a:t>Year</a:t>
            </a:r>
            <a:r>
              <a:rPr lang="en"/>
              <a:t>: Placed in decade buckets</a:t>
            </a:r>
            <a:endParaRPr/>
          </a:p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b="1" lang="en"/>
              <a:t>Race</a:t>
            </a:r>
            <a:r>
              <a:rPr lang="en"/>
              <a:t>: Two primary races (Black and White), polar due to data limitations in the early days</a:t>
            </a:r>
            <a:endParaRPr/>
          </a:p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b="1" lang="en"/>
              <a:t>Sex</a:t>
            </a:r>
            <a:r>
              <a:rPr lang="en"/>
              <a:t>: Male and female sexes for better categorization and finite insight</a:t>
            </a:r>
            <a:endParaRPr/>
          </a:p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b="1" lang="en"/>
              <a:t>Average Life Expectancy (Years)</a:t>
            </a:r>
            <a:r>
              <a:rPr lang="en"/>
              <a:t>: Average number of years expected to live</a:t>
            </a:r>
            <a:endParaRPr/>
          </a:p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b="1" lang="en"/>
              <a:t>Age-adjusted Death Rate</a:t>
            </a:r>
            <a:r>
              <a:rPr lang="en"/>
              <a:t>: Statistical measure used to compare mortality rates between populations with different age distributions</a:t>
            </a:r>
            <a:endParaRPr/>
          </a:p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b="1" lang="en"/>
              <a:t>Resident population</a:t>
            </a:r>
            <a:r>
              <a:rPr lang="en"/>
              <a:t>: Total population in the United States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1"/>
          <p:cNvSpPr txBox="1"/>
          <p:nvPr>
            <p:ph type="title"/>
          </p:nvPr>
        </p:nvSpPr>
        <p:spPr>
          <a:xfrm>
            <a:off x="197375" y="678875"/>
            <a:ext cx="8823600" cy="56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50">
                <a:solidFill>
                  <a:schemeClr val="lt2"/>
                </a:solidFill>
              </a:rPr>
              <a:t>References</a:t>
            </a:r>
            <a:endParaRPr sz="3050">
              <a:solidFill>
                <a:schemeClr val="lt2"/>
              </a:solidFill>
            </a:endParaRPr>
          </a:p>
        </p:txBody>
      </p:sp>
      <p:sp>
        <p:nvSpPr>
          <p:cNvPr id="418" name="Google Shape;418;p61"/>
          <p:cNvSpPr txBox="1"/>
          <p:nvPr>
            <p:ph idx="1" type="body"/>
          </p:nvPr>
        </p:nvSpPr>
        <p:spPr>
          <a:xfrm>
            <a:off x="197375" y="1378000"/>
            <a:ext cx="8529900" cy="31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</a:pPr>
            <a:r>
              <a:rPr lang="en" sz="1200">
                <a:solidFill>
                  <a:schemeClr val="lt2"/>
                </a:solidFill>
              </a:rPr>
              <a:t>Bureau, U. C. (2022, August 6). Historical Apportionment Data (1910-2020). Census.gov. </a:t>
            </a:r>
            <a:r>
              <a:rPr lang="en" sz="1200" u="sng">
                <a:solidFill>
                  <a:schemeClr val="lt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https://www.census.gov/data/tables/time-series/dec/apportionment-data-text.html 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</a:pPr>
            <a:r>
              <a:rPr lang="en" sz="1200">
                <a:solidFill>
                  <a:schemeClr val="lt2"/>
                </a:solidFill>
              </a:rPr>
              <a:t>Centers for Disease Control and Prevention. (n.d.). Mortality trends in the United States, 1900–2018. </a:t>
            </a:r>
            <a:r>
              <a:rPr lang="en" sz="1200" u="sng">
                <a:solidFill>
                  <a:schemeClr val="lt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https://www.cdc.gov/nchs/data-visualization/mortality-trends/index.htm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</a:pPr>
            <a:r>
              <a:rPr lang="en" sz="1200">
                <a:solidFill>
                  <a:schemeClr val="lt2"/>
                </a:solidFill>
              </a:rPr>
              <a:t>Countries with Declining Population 2025. (2025-04-30). World Population Review. </a:t>
            </a:r>
            <a:r>
              <a:rPr lang="en" sz="1200" u="sng">
                <a:solidFill>
                  <a:schemeClr val="lt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https://worldpopulationreview.com/country-rankings/countries-with-declining-population</a:t>
            </a:r>
            <a:endParaRPr sz="1200">
              <a:solidFill>
                <a:schemeClr val="lt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</a:endParaRPr>
          </a:p>
        </p:txBody>
      </p:sp>
      <p:sp>
        <p:nvSpPr>
          <p:cNvPr id="419" name="Google Shape;419;p61"/>
          <p:cNvSpPr txBox="1"/>
          <p:nvPr>
            <p:ph idx="3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2"/>
                </a:solidFill>
              </a:rPr>
              <a:t>References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420" name="Google Shape;420;p61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2"/>
                </a:solidFill>
              </a:rPr>
              <a:t>Life Expectancy Analysis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5"/>
          <p:cNvSpPr txBox="1"/>
          <p:nvPr>
            <p:ph idx="1" type="subTitle"/>
          </p:nvPr>
        </p:nvSpPr>
        <p:spPr>
          <a:xfrm>
            <a:off x="975300" y="1482150"/>
            <a:ext cx="7193400" cy="3465000"/>
          </a:xfrm>
          <a:prstGeom prst="rect">
            <a:avLst/>
          </a:prstGeom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AutoNum type="arabicPeriod"/>
            </a:pPr>
            <a:r>
              <a:rPr b="1" lang="en" sz="14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Global Context: Population shifts impact quality of life, labor markets, and economic stability.</a:t>
            </a:r>
            <a:endParaRPr b="1" sz="14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AutoNum type="arabicPeriod"/>
            </a:pPr>
            <a:r>
              <a:rPr b="1" lang="en" sz="14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Critical Questions:</a:t>
            </a:r>
            <a:endParaRPr b="1" sz="14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AutoNum type="alphaLcPeriod"/>
            </a:pPr>
            <a:r>
              <a:rPr b="1" lang="en" sz="14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How have U.S. life expectancy and death rates evolved?</a:t>
            </a:r>
            <a:endParaRPr b="1" sz="14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AutoNum type="alphaLcPeriod"/>
            </a:pPr>
            <a:r>
              <a:rPr b="1" lang="en" sz="14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What role do pandemics, healthcare, and equity play?</a:t>
            </a:r>
            <a:endParaRPr b="1" sz="14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70" name="Google Shape;270;p45"/>
          <p:cNvSpPr txBox="1"/>
          <p:nvPr>
            <p:ph idx="2" type="body"/>
          </p:nvPr>
        </p:nvSpPr>
        <p:spPr>
          <a:xfrm>
            <a:off x="196951" y="196725"/>
            <a:ext cx="18591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2"/>
                </a:solidFill>
              </a:rPr>
              <a:t>Introduction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71" name="Google Shape;271;p45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2"/>
                </a:solidFill>
              </a:rPr>
              <a:t>Life Expectancy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72" name="Google Shape;272;p45"/>
          <p:cNvSpPr txBox="1"/>
          <p:nvPr>
            <p:ph idx="4294967295" type="title"/>
          </p:nvPr>
        </p:nvSpPr>
        <p:spPr>
          <a:xfrm>
            <a:off x="3122850" y="781350"/>
            <a:ext cx="2898300" cy="7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Introduction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6"/>
          <p:cNvSpPr txBox="1"/>
          <p:nvPr>
            <p:ph idx="1" type="subTitle"/>
          </p:nvPr>
        </p:nvSpPr>
        <p:spPr>
          <a:xfrm>
            <a:off x="975300" y="1482150"/>
            <a:ext cx="7193400" cy="3465000"/>
          </a:xfrm>
          <a:prstGeom prst="rect">
            <a:avLst/>
          </a:prstGeom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AutoNum type="arabicPeriod"/>
            </a:pPr>
            <a:r>
              <a:rPr b="1" lang="en" sz="14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Declining Population Levels</a:t>
            </a:r>
            <a:endParaRPr b="1" sz="14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M Sans"/>
              <a:buAutoNum type="alphaLcPeriod"/>
            </a:pPr>
            <a:r>
              <a:rPr lang="en" sz="12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Populations across the globe have seen gradual declines, with less people being born than dying.</a:t>
            </a:r>
            <a:endParaRPr sz="12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AutoNum type="arabicPeriod"/>
            </a:pPr>
            <a:r>
              <a:rPr b="1" lang="en" sz="14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Life Expectancy Disparity</a:t>
            </a:r>
            <a:endParaRPr b="1" sz="14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M Sans"/>
              <a:buAutoNum type="alphaLcPeriod"/>
            </a:pPr>
            <a:r>
              <a:rPr lang="en" sz="12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Significant disparity for life expectancy depending on several biological factors.</a:t>
            </a:r>
            <a:endParaRPr sz="12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78" name="Google Shape;278;p46"/>
          <p:cNvSpPr txBox="1"/>
          <p:nvPr>
            <p:ph idx="2" type="body"/>
          </p:nvPr>
        </p:nvSpPr>
        <p:spPr>
          <a:xfrm>
            <a:off x="196951" y="196725"/>
            <a:ext cx="18591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2"/>
                </a:solidFill>
              </a:rPr>
              <a:t>Defining the Problem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79" name="Google Shape;279;p46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2"/>
                </a:solidFill>
              </a:rPr>
              <a:t>Life Expectancy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80" name="Google Shape;280;p46"/>
          <p:cNvSpPr txBox="1"/>
          <p:nvPr>
            <p:ph idx="4294967295" type="title"/>
          </p:nvPr>
        </p:nvSpPr>
        <p:spPr>
          <a:xfrm>
            <a:off x="2996100" y="781350"/>
            <a:ext cx="3151800" cy="7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The Problem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7"/>
          <p:cNvSpPr txBox="1"/>
          <p:nvPr>
            <p:ph type="title"/>
          </p:nvPr>
        </p:nvSpPr>
        <p:spPr>
          <a:xfrm>
            <a:off x="2290125" y="622900"/>
            <a:ext cx="4624800" cy="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286" name="Google Shape;286;p47"/>
          <p:cNvSpPr txBox="1"/>
          <p:nvPr>
            <p:ph idx="5" type="subTitle"/>
          </p:nvPr>
        </p:nvSpPr>
        <p:spPr>
          <a:xfrm>
            <a:off x="544500" y="32355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United States Census Bureau Apportionment (1910-2020)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87" name="Google Shape;28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602600"/>
            <a:ext cx="4027500" cy="16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7"/>
          <p:cNvSpPr txBox="1"/>
          <p:nvPr>
            <p:ph idx="6" type="subTitle"/>
          </p:nvPr>
        </p:nvSpPr>
        <p:spPr>
          <a:xfrm>
            <a:off x="4572000" y="3235500"/>
            <a:ext cx="40275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Life Expectancy and Age-adjusted Death Rate (1900-2018)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89" name="Google Shape;289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500" y="1602600"/>
            <a:ext cx="4027500" cy="16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7"/>
          <p:cNvSpPr txBox="1"/>
          <p:nvPr>
            <p:ph idx="4" type="body"/>
          </p:nvPr>
        </p:nvSpPr>
        <p:spPr>
          <a:xfrm>
            <a:off x="196951" y="196725"/>
            <a:ext cx="1859100" cy="2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rPr lang="en" sz="800">
                <a:solidFill>
                  <a:schemeClr val="dk1"/>
                </a:solidFill>
              </a:rPr>
              <a:t>Data Sources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91" name="Google Shape;291;p47"/>
          <p:cNvSpPr txBox="1"/>
          <p:nvPr>
            <p:ph idx="1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rPr lang="en" sz="800">
                <a:solidFill>
                  <a:schemeClr val="dk1"/>
                </a:solidFill>
              </a:rPr>
              <a:t>Life Expectancy Analysis</a:t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8"/>
          <p:cNvSpPr txBox="1"/>
          <p:nvPr>
            <p:ph type="title"/>
          </p:nvPr>
        </p:nvSpPr>
        <p:spPr>
          <a:xfrm>
            <a:off x="686675" y="600200"/>
            <a:ext cx="2470800" cy="10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Summary</a:t>
            </a:r>
            <a:endParaRPr/>
          </a:p>
        </p:txBody>
      </p:sp>
      <p:sp>
        <p:nvSpPr>
          <p:cNvPr id="297" name="Google Shape;297;p48"/>
          <p:cNvSpPr txBox="1"/>
          <p:nvPr>
            <p:ph idx="1" type="body"/>
          </p:nvPr>
        </p:nvSpPr>
        <p:spPr>
          <a:xfrm>
            <a:off x="197375" y="1698200"/>
            <a:ext cx="3449400" cy="30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General range of 55 to 75 years </a:t>
            </a:r>
            <a:endParaRPr sz="1200"/>
          </a:p>
          <a:p>
            <a:pPr indent="-304800" lvl="1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Tail dipping into the 30s and 40s</a:t>
            </a:r>
            <a:endParaRPr sz="1200"/>
          </a:p>
          <a:p>
            <a:pPr indent="-304800" lvl="1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Rightward shifts reflect the impact of vaccines, antibiotics, and expanded healthcare access</a:t>
            </a:r>
            <a:endParaRPr sz="1200"/>
          </a:p>
          <a:p>
            <a:pPr indent="-304800" lvl="1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Sharp declines in 1918 and 2020 highlight influenza and COVID-19 pandemics</a:t>
            </a:r>
            <a:endParaRPr sz="1100"/>
          </a:p>
        </p:txBody>
      </p:sp>
      <p:sp>
        <p:nvSpPr>
          <p:cNvPr id="298" name="Google Shape;298;p48"/>
          <p:cNvSpPr txBox="1"/>
          <p:nvPr>
            <p:ph idx="3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Life Expectancy Summary</a:t>
            </a:r>
            <a:endParaRPr/>
          </a:p>
        </p:txBody>
      </p:sp>
      <p:sp>
        <p:nvSpPr>
          <p:cNvPr id="299" name="Google Shape;299;p48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Life Expectancy Analysis</a:t>
            </a:r>
            <a:endParaRPr/>
          </a:p>
        </p:txBody>
      </p:sp>
      <p:pic>
        <p:nvPicPr>
          <p:cNvPr id="300" name="Google Shape;30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2675" y="600200"/>
            <a:ext cx="5143950" cy="419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9"/>
          <p:cNvSpPr txBox="1"/>
          <p:nvPr>
            <p:ph type="title"/>
          </p:nvPr>
        </p:nvSpPr>
        <p:spPr>
          <a:xfrm>
            <a:off x="197375" y="492900"/>
            <a:ext cx="3151800" cy="115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306" name="Google Shape;306;p49"/>
          <p:cNvSpPr txBox="1"/>
          <p:nvPr>
            <p:ph idx="1" type="body"/>
          </p:nvPr>
        </p:nvSpPr>
        <p:spPr>
          <a:xfrm>
            <a:off x="197375" y="1578525"/>
            <a:ext cx="3151800" cy="30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Examined the bivariate relationship between mortality and longevity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Strong inverse correlation (Pearson’s r ≈ –0.99), indicating reductions in mortality nearly linearly increase lifespan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Complete-case correlations were used to ensure robustness and avoid spurious imputation effects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200"/>
              <a:buFont typeface="Calibri"/>
              <a:buChar char="●"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Important Insight: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Pandemics caused temporary dips but did not reverse long-term gains.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49"/>
          <p:cNvSpPr txBox="1"/>
          <p:nvPr>
            <p:ph idx="3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308" name="Google Shape;308;p49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Life Expectancy Analysis</a:t>
            </a:r>
            <a:endParaRPr/>
          </a:p>
        </p:txBody>
      </p:sp>
      <p:pic>
        <p:nvPicPr>
          <p:cNvPr id="309" name="Google Shape;30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4500" y="492900"/>
            <a:ext cx="5292125" cy="421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0"/>
          <p:cNvSpPr txBox="1"/>
          <p:nvPr>
            <p:ph type="title"/>
          </p:nvPr>
        </p:nvSpPr>
        <p:spPr>
          <a:xfrm>
            <a:off x="197400" y="711988"/>
            <a:ext cx="8749200" cy="5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Life Expectancy By Race and Sex</a:t>
            </a:r>
            <a:endParaRPr/>
          </a:p>
        </p:txBody>
      </p:sp>
      <p:sp>
        <p:nvSpPr>
          <p:cNvPr id="315" name="Google Shape;315;p50"/>
          <p:cNvSpPr txBox="1"/>
          <p:nvPr>
            <p:ph idx="1" type="body"/>
          </p:nvPr>
        </p:nvSpPr>
        <p:spPr>
          <a:xfrm>
            <a:off x="160200" y="1694875"/>
            <a:ext cx="8823600" cy="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Temporal trends stratified by sex and race reveal trends in </a:t>
            </a:r>
            <a:r>
              <a:rPr b="1" lang="en" sz="1300">
                <a:latin typeface="Calibri"/>
                <a:ea typeface="Calibri"/>
                <a:cs typeface="Calibri"/>
                <a:sym typeface="Calibri"/>
              </a:rPr>
              <a:t>life expectancy 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throughout the decades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50"/>
          <p:cNvSpPr txBox="1"/>
          <p:nvPr>
            <p:ph idx="3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Methodology (Cont.)</a:t>
            </a:r>
            <a:endParaRPr/>
          </a:p>
        </p:txBody>
      </p:sp>
      <p:sp>
        <p:nvSpPr>
          <p:cNvPr id="317" name="Google Shape;317;p50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Life Expectancy Analysis</a:t>
            </a:r>
            <a:endParaRPr/>
          </a:p>
        </p:txBody>
      </p:sp>
      <p:pic>
        <p:nvPicPr>
          <p:cNvPr id="318" name="Google Shape;318;p50"/>
          <p:cNvPicPr preferRelativeResize="0"/>
          <p:nvPr/>
        </p:nvPicPr>
        <p:blipFill rotWithShape="1">
          <a:blip r:embed="rId3">
            <a:alphaModFix/>
          </a:blip>
          <a:srcRect b="0" l="51795" r="0" t="4643"/>
          <a:stretch/>
        </p:blipFill>
        <p:spPr>
          <a:xfrm>
            <a:off x="197375" y="2435650"/>
            <a:ext cx="3035000" cy="25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50"/>
          <p:cNvPicPr preferRelativeResize="0"/>
          <p:nvPr/>
        </p:nvPicPr>
        <p:blipFill rotWithShape="1">
          <a:blip r:embed="rId4">
            <a:alphaModFix/>
          </a:blip>
          <a:srcRect b="0" l="0" r="48384" t="4780"/>
          <a:stretch/>
        </p:blipFill>
        <p:spPr>
          <a:xfrm>
            <a:off x="5911575" y="2435650"/>
            <a:ext cx="3035001" cy="2511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50"/>
          <p:cNvSpPr txBox="1"/>
          <p:nvPr/>
        </p:nvSpPr>
        <p:spPr>
          <a:xfrm>
            <a:off x="3232475" y="2421450"/>
            <a:ext cx="26790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Observations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Females consistently outlive males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White populations maintain higher average life expectancy than black populations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Substantial gains for all groups since 1900.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1"/>
          <p:cNvSpPr txBox="1"/>
          <p:nvPr>
            <p:ph type="title"/>
          </p:nvPr>
        </p:nvSpPr>
        <p:spPr>
          <a:xfrm>
            <a:off x="197400" y="626700"/>
            <a:ext cx="8749200" cy="55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Models</a:t>
            </a:r>
            <a:endParaRPr/>
          </a:p>
        </p:txBody>
      </p:sp>
      <p:sp>
        <p:nvSpPr>
          <p:cNvPr id="326" name="Google Shape;326;p51"/>
          <p:cNvSpPr txBox="1"/>
          <p:nvPr>
            <p:ph idx="1" type="body"/>
          </p:nvPr>
        </p:nvSpPr>
        <p:spPr>
          <a:xfrm>
            <a:off x="422900" y="1185900"/>
            <a:ext cx="3541200" cy="18117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>
                <a:solidFill>
                  <a:schemeClr val="lt2"/>
                </a:solidFill>
              </a:rPr>
              <a:t>Linear Regression model (linear)</a:t>
            </a:r>
            <a:endParaRPr sz="1200">
              <a:solidFill>
                <a:schemeClr val="lt2"/>
              </a:solidFill>
            </a:endParaRP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</a:pPr>
            <a:r>
              <a:rPr lang="en" sz="1200">
                <a:solidFill>
                  <a:schemeClr val="lt2"/>
                </a:solidFill>
              </a:rPr>
              <a:t>Moderate predictive accuracy </a:t>
            </a:r>
            <a:endParaRPr sz="1200">
              <a:solidFill>
                <a:schemeClr val="lt2"/>
              </a:solidFill>
            </a:endParaRP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</a:pPr>
            <a:r>
              <a:rPr lang="en" sz="1200">
                <a:solidFill>
                  <a:schemeClr val="lt2"/>
                </a:solidFill>
              </a:rPr>
              <a:t>Mean Absolute Error (MAE) = 2.78 years </a:t>
            </a:r>
            <a:endParaRPr sz="1200">
              <a:solidFill>
                <a:schemeClr val="lt2"/>
              </a:solidFill>
            </a:endParaRP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</a:pPr>
            <a:r>
              <a:rPr lang="en" sz="1200">
                <a:solidFill>
                  <a:schemeClr val="lt2"/>
                </a:solidFill>
              </a:rPr>
              <a:t>R</a:t>
            </a:r>
            <a:r>
              <a:rPr baseline="30000" lang="en" sz="1200">
                <a:solidFill>
                  <a:schemeClr val="lt2"/>
                </a:solidFill>
              </a:rPr>
              <a:t>2</a:t>
            </a:r>
            <a:r>
              <a:rPr lang="en" sz="1200">
                <a:solidFill>
                  <a:schemeClr val="lt2"/>
                </a:solidFill>
              </a:rPr>
              <a:t> = .897</a:t>
            </a:r>
            <a:endParaRPr sz="1200">
              <a:solidFill>
                <a:schemeClr val="lt2"/>
              </a:solidFill>
            </a:endParaRPr>
          </a:p>
        </p:txBody>
      </p:sp>
      <p:sp>
        <p:nvSpPr>
          <p:cNvPr id="327" name="Google Shape;327;p51"/>
          <p:cNvSpPr txBox="1"/>
          <p:nvPr>
            <p:ph idx="3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Methodology (Cont. II)</a:t>
            </a:r>
            <a:endParaRPr/>
          </a:p>
        </p:txBody>
      </p:sp>
      <p:sp>
        <p:nvSpPr>
          <p:cNvPr id="328" name="Google Shape;328;p51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Life Expectancy Analysis</a:t>
            </a:r>
            <a:endParaRPr/>
          </a:p>
        </p:txBody>
      </p:sp>
      <p:sp>
        <p:nvSpPr>
          <p:cNvPr id="329" name="Google Shape;329;p51"/>
          <p:cNvSpPr txBox="1"/>
          <p:nvPr/>
        </p:nvSpPr>
        <p:spPr>
          <a:xfrm>
            <a:off x="2689500" y="3199600"/>
            <a:ext cx="3765000" cy="18117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M Sans"/>
              <a:buChar char="●"/>
            </a:pPr>
            <a:r>
              <a:rPr lang="en" sz="12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Random Forest Regression (ensemble)</a:t>
            </a:r>
            <a:endParaRPr sz="12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M Sans"/>
              <a:buChar char="○"/>
            </a:pPr>
            <a:r>
              <a:rPr lang="en" sz="12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Best performing model</a:t>
            </a:r>
            <a:endParaRPr sz="12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M Sans"/>
              <a:buChar char="○"/>
            </a:pPr>
            <a:r>
              <a:rPr lang="en" sz="12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MAE = .54</a:t>
            </a:r>
            <a:endParaRPr sz="12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M Sans"/>
              <a:buChar char="○"/>
            </a:pPr>
            <a:r>
              <a:rPr lang="en" sz="12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R</a:t>
            </a:r>
            <a:r>
              <a:rPr baseline="30000" lang="en" sz="12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2</a:t>
            </a:r>
            <a:r>
              <a:rPr lang="en" sz="12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 = .991</a:t>
            </a:r>
            <a:endParaRPr sz="12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30" name="Google Shape;330;p51"/>
          <p:cNvSpPr txBox="1"/>
          <p:nvPr/>
        </p:nvSpPr>
        <p:spPr>
          <a:xfrm>
            <a:off x="4956000" y="1185900"/>
            <a:ext cx="3765000" cy="18117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M Sans"/>
              <a:buChar char="●"/>
            </a:pPr>
            <a:r>
              <a:rPr lang="en" sz="12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Decision Tree Regression (non-linear)</a:t>
            </a:r>
            <a:endParaRPr sz="12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M Sans"/>
              <a:buChar char="○"/>
            </a:pPr>
            <a:r>
              <a:rPr lang="en" sz="12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Error reduced significantly</a:t>
            </a:r>
            <a:endParaRPr sz="12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M Sans"/>
              <a:buChar char="○"/>
            </a:pPr>
            <a:r>
              <a:rPr lang="en" sz="12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MAE = .69</a:t>
            </a:r>
            <a:endParaRPr sz="12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DM Sans"/>
              <a:buChar char="○"/>
            </a:pPr>
            <a:r>
              <a:rPr lang="en" sz="12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R</a:t>
            </a:r>
            <a:r>
              <a:rPr baseline="30000" lang="en" sz="12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2 </a:t>
            </a:r>
            <a:r>
              <a:rPr lang="en" sz="12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= .987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331" name="Google Shape;331;p51"/>
          <p:cNvCxnSpPr>
            <a:stCxn id="330" idx="2"/>
            <a:endCxn id="329" idx="3"/>
          </p:cNvCxnSpPr>
          <p:nvPr/>
        </p:nvCxnSpPr>
        <p:spPr>
          <a:xfrm rot="5400000">
            <a:off x="6092550" y="3359550"/>
            <a:ext cx="1107900" cy="3840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51"/>
          <p:cNvCxnSpPr>
            <a:stCxn id="326" idx="3"/>
            <a:endCxn id="330" idx="1"/>
          </p:cNvCxnSpPr>
          <p:nvPr/>
        </p:nvCxnSpPr>
        <p:spPr>
          <a:xfrm>
            <a:off x="3964100" y="2091750"/>
            <a:ext cx="991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2"/>
          <p:cNvSpPr txBox="1"/>
          <p:nvPr>
            <p:ph type="title"/>
          </p:nvPr>
        </p:nvSpPr>
        <p:spPr>
          <a:xfrm>
            <a:off x="1441800" y="973000"/>
            <a:ext cx="6260400" cy="5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Life Expectancy Predictions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38" name="Google Shape;338;p52"/>
          <p:cNvSpPr txBox="1"/>
          <p:nvPr>
            <p:ph idx="1" type="body"/>
          </p:nvPr>
        </p:nvSpPr>
        <p:spPr>
          <a:xfrm>
            <a:off x="197375" y="1660500"/>
            <a:ext cx="8749200" cy="32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</a:pPr>
            <a:r>
              <a:rPr lang="en" sz="1900">
                <a:solidFill>
                  <a:schemeClr val="lt2"/>
                </a:solidFill>
              </a:rPr>
              <a:t>Life Expectancy is predicted to increase to 90 by 2037</a:t>
            </a:r>
            <a:endParaRPr sz="1900">
              <a:solidFill>
                <a:schemeClr val="lt2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</a:pPr>
            <a:r>
              <a:rPr lang="en" sz="1900">
                <a:solidFill>
                  <a:schemeClr val="lt2"/>
                </a:solidFill>
              </a:rPr>
              <a:t>Gaps narrowing:</a:t>
            </a:r>
            <a:endParaRPr sz="1900">
              <a:solidFill>
                <a:schemeClr val="lt2"/>
              </a:solidFill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</a:pPr>
            <a:r>
              <a:rPr lang="en" sz="1900">
                <a:solidFill>
                  <a:schemeClr val="lt2"/>
                </a:solidFill>
              </a:rPr>
              <a:t>Male v.s. Female</a:t>
            </a:r>
            <a:endParaRPr sz="1900">
              <a:solidFill>
                <a:schemeClr val="lt2"/>
              </a:solidFill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</a:pPr>
            <a:r>
              <a:rPr lang="en" sz="1900">
                <a:solidFill>
                  <a:schemeClr val="lt2"/>
                </a:solidFill>
              </a:rPr>
              <a:t>Black v.s. White populations</a:t>
            </a:r>
            <a:endParaRPr sz="1900">
              <a:solidFill>
                <a:schemeClr val="lt2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</a:pPr>
            <a:r>
              <a:rPr b="1" lang="en" sz="1900">
                <a:solidFill>
                  <a:schemeClr val="lt2"/>
                </a:solidFill>
              </a:rPr>
              <a:t>Drivers: </a:t>
            </a:r>
            <a:r>
              <a:rPr lang="en" sz="1900">
                <a:solidFill>
                  <a:schemeClr val="lt2"/>
                </a:solidFill>
              </a:rPr>
              <a:t>Since the early 1900s, there have been massive changes in </a:t>
            </a:r>
            <a:r>
              <a:rPr lang="en" sz="1900">
                <a:solidFill>
                  <a:schemeClr val="lt2"/>
                </a:solidFill>
              </a:rPr>
              <a:t>h</a:t>
            </a:r>
            <a:r>
              <a:rPr lang="en" sz="1900">
                <a:solidFill>
                  <a:schemeClr val="lt2"/>
                </a:solidFill>
              </a:rPr>
              <a:t>ealthcare advancements, reduced workplace hazards, policy improvements, and nutrition equity.</a:t>
            </a:r>
            <a:endParaRPr sz="1900">
              <a:solidFill>
                <a:schemeClr val="lt2"/>
              </a:solidFill>
            </a:endParaRPr>
          </a:p>
        </p:txBody>
      </p:sp>
      <p:sp>
        <p:nvSpPr>
          <p:cNvPr id="339" name="Google Shape;339;p52"/>
          <p:cNvSpPr txBox="1"/>
          <p:nvPr>
            <p:ph idx="3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2"/>
                </a:solidFill>
              </a:rPr>
              <a:t>Predictions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40" name="Google Shape;340;p52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2"/>
                </a:solidFill>
              </a:rPr>
              <a:t>Life Expectancy Analysis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cience Presentation">
  <a:themeElements>
    <a:clrScheme name="Simple Light">
      <a:dk1>
        <a:srgbClr val="005088"/>
      </a:dk1>
      <a:lt1>
        <a:srgbClr val="F3F0DF"/>
      </a:lt1>
      <a:dk2>
        <a:srgbClr val="121212"/>
      </a:dk2>
      <a:lt2>
        <a:srgbClr val="D0E0E3"/>
      </a:lt2>
      <a:accent1>
        <a:srgbClr val="11CAA0"/>
      </a:accent1>
      <a:accent2>
        <a:srgbClr val="6D6D6B"/>
      </a:accent2>
      <a:accent3>
        <a:srgbClr val="FFFFFF"/>
      </a:accent3>
      <a:accent4>
        <a:srgbClr val="656839"/>
      </a:accent4>
      <a:accent5>
        <a:srgbClr val="774936"/>
      </a:accent5>
      <a:accent6>
        <a:srgbClr val="C492B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