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>
      <p:cViewPr varScale="1">
        <p:scale>
          <a:sx n="134" d="100"/>
          <a:sy n="134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DE30992-8275-7AEB-55C0-9BF85AA738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AF72704-EE9B-11CC-0068-6FB2ADB988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9360FD8-F54C-C1CA-325E-D64A466BCE3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B0DAB43-9F2B-D0F3-898C-6E1705983E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E2E1CC4-A50F-E566-F0C4-0D6DEC12F8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9A3911C-7AD1-81C8-3B3D-9251482553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972453-2956-F74B-A268-F189FD7220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32EE35-20CA-F127-8486-90F63ABDCE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AE090-2A66-924B-8C00-FC36E37E4FF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172B7DF-4A68-EC0C-736B-4786171294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179A630-560D-22E5-E7AD-1F760271D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62A87E8-EAAA-3718-33BB-921BBC23C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5EE64-413E-8B4C-B374-81A0DC48A9C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340E528-EB29-0CDF-8D04-8D0A9F7FDD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78A2886-41AD-4BA2-766F-4245A57EA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6F76C5-0410-9FEB-9808-591BA7739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96318-2D31-9749-8EFA-CCAEF1DD194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294DC41-93D6-F78B-B8C0-7CBA356D6E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550B89F-E27F-C8BC-C8D3-A8150EF4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652C895-E0E3-D0CB-8A2D-918FF117D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E3A01-6756-BA4D-8420-DBCB5FF350D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A8A01EE-03DA-CDD4-8301-D0A7D67D42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0F44A96-07B1-5EA8-24FF-DEF0C53D0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F392EB-820C-1D5F-70D9-B3DCDDA2A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AA3DB-BE8C-1D41-A27C-1A9C2EB618A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58AB91A-FF58-FD90-DC6B-1115240482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EEE61DF-1B13-8574-F097-B9DB8B6D0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069124-CBA4-FDDC-E88B-77A3410906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2E475-812D-7246-8C70-BD56C0BA86B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7F1601-3B7D-6221-A94D-F3F2E5698F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ADFF7DB-73EE-4032-BD71-DF3EA8E7D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7CD1E8-87E5-98A3-867E-7573DA3B9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80EC7-D359-7A43-B3DC-3D53CDD7802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CC9FAEA-A836-6632-78C9-563CD974EB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C51EC80-589B-8E63-4837-B1BE351C9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EBE9-1AA0-6B6D-721E-034CF096E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76EA-6301-4BAB-420C-2B705565F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86EA-E7FF-08CC-B38E-8130BEAE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7E0F-8A00-46CA-103A-A60B8BD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5B2C-8D88-8FB1-D25E-EE4054E1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CFD6D-85F2-CC46-98F5-A0575EE8FD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20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32B7-6646-A8C6-D9FA-83853982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521BD-1475-B1F0-C6FB-1C2682D20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DCC8-2BC9-0D09-268F-1A667421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884A-9E04-C266-9C9D-92DE125B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5C1F-47BD-4164-2CFD-F6312564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E262B-0C39-ED45-9EF3-A4D800EE8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88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0604A-BD48-F0B3-F3B5-5DF56B30C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73B7F-3223-3EF3-ADE1-4D79CD27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50A4B-01F7-9479-E745-FE39CEB7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2EB5-F892-9F2A-054E-09CB26BD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72A6-69A9-682D-E460-94CB2C45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771B8-C487-AB4C-BA49-88B095C075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18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2798-5059-0294-7E28-9AD65589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64BC-392D-79D3-91F0-A9089399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B50-7019-D9A8-42ED-1D1B119F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5687-1EF7-E236-1DAB-0032F97B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8A70-2F39-1AE5-9BD7-EC6EB3C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B89E8-F9BE-554C-940C-F0716B60E3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30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F651-153B-0512-5EF9-C922B640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A069-65BD-BE0A-6BD8-DF86B3E0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5C23-3BC5-99F5-4458-6332EE4F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77BF-47A6-3E87-8C8D-5424EAFE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CD56-7EEB-DA4C-6266-76B8F5F0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E9D79-0050-6840-806F-5742D84895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6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E635-3033-EE48-0FAF-F38143F1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9CD0-4DDD-8E1C-AABF-C9D1E949C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4F82-5AE1-F885-F9B1-8674D2E19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53D07-0234-D94C-7C3C-C1228E9F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2E6A1-1F04-789A-F240-96C9FC45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E41D-F20A-04EE-4C14-B30E345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FD6F5-31A9-2348-896C-B640FE17B3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2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F005-3E78-D932-04C8-3AF5EA83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2964-C6ED-834B-B77B-702B9F29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600BF-613C-1C44-E71C-EDB853403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ED157-AD60-1A3E-E3A4-FDEF1158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19F0B-98A2-B9EF-F799-FC0624922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3AC1D-64F7-FA19-FF17-E382FA8B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97EE9-5369-2F3A-8050-FACCA512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C2807-3A07-2104-FEEF-D59389EB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1CE4D-5022-0A49-A863-99E6DA3A06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5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337F-3627-6EE3-C3AC-59312704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CBC25-E817-6B65-1968-AC7D7E98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8ABB4-D558-0427-EE42-032B55F2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FD54A-ED8E-0B51-1F3E-35CE89A1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134D6-B34C-4440-B730-639ADCEDF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86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58E11-A343-0F81-C40C-0C3F398E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8817D-F1F7-4E9A-2420-F388C4D8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EAB30-640D-F923-268F-8095AC1D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6C349-9547-3546-B7D4-A52579827E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4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BBC2-E6BF-A89A-ECEE-3D5D7440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0EE7-D388-2FAD-C4EC-13B094BE4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FCD00-F810-D13A-BE3C-1FEAF1310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9D32F-0B70-B857-60F4-95E0D4C8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75974-EA20-39FC-DB8F-EEE33D08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D2DCC-DE33-66EF-4B03-B6F8BEBB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EBA0C-F94C-0449-A0B8-FA0B270AB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8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4475-BA8F-5DC9-EF62-75334F0D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CEE3D-7F30-99B8-86D8-6D5B4ADD9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C998C-CB47-876F-E955-555E3146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D13E6-6715-57BA-CAA0-495E0A46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A68FB-4DCA-D069-0992-49E2F1ED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10A37-77BF-320D-EA3C-5B55B3A7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9F177-E5E0-004C-B919-9AAE59D3CA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8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95C145-9CD3-26D7-17EB-D38DD598D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3051B6-A0C3-55BF-6B52-9091ECA13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9E122E-75E2-9C8B-9D6B-09906CF517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5D80F8-3165-309F-5533-6072F4ED3C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342071-E828-EF87-49C2-410F61B1C2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5CB128-B67D-BE4A-9F18-389F65CE5B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48414454-8B14-BD46-F75F-958A9D58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57225"/>
            <a:ext cx="75438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Text Box 6">
            <a:extLst>
              <a:ext uri="{FF2B5EF4-FFF2-40B4-BE49-F238E27FC236}">
                <a16:creationId xmlns:a16="http://schemas.microsoft.com/office/drawing/2014/main" id="{954135C0-BC2C-2459-DB29-693EE97F3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491288"/>
            <a:ext cx="260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Graphic: TheOnion.com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04ED0605-70C0-ABB1-E737-6F696D92E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Plan</a:t>
            </a:r>
          </a:p>
        </p:txBody>
      </p:sp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B8DD0EC2-084A-BA10-C128-ABE53D767BB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57200" y="2728913"/>
          <a:ext cx="82296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321800" imgH="2578100" progId="Visio.Drawing.11">
                  <p:embed/>
                </p:oleObj>
              </mc:Choice>
              <mc:Fallback>
                <p:oleObj name="Visio" r:id="rId3" imgW="9321800" imgH="25781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28913"/>
                        <a:ext cx="82296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>
            <a:extLst>
              <a:ext uri="{FF2B5EF4-FFF2-40B4-BE49-F238E27FC236}">
                <a16:creationId xmlns:a16="http://schemas.microsoft.com/office/drawing/2014/main" id="{ABE1E355-1403-0DFA-CCFE-7F7D76EC1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615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56758330-1D33-5675-88B6-A48493277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9248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>
            <a:extLst>
              <a:ext uri="{FF2B5EF4-FFF2-40B4-BE49-F238E27FC236}">
                <a16:creationId xmlns:a16="http://schemas.microsoft.com/office/drawing/2014/main" id="{F26F2B81-C96B-1416-2658-BF2603179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07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Source: blogs.fd.nl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F0150815-20BA-EB1A-76F6-0A11BF79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Synergy Architecture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26E9C6EE-BD4C-6735-3D48-23A047FB3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838200"/>
          <a:ext cx="7010400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731000" imgH="5207000" progId="Visio.Drawing.6">
                  <p:embed/>
                </p:oleObj>
              </mc:Choice>
              <mc:Fallback>
                <p:oleObj name="Visio" r:id="rId3" imgW="6731000" imgH="5207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7010400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>
            <a:extLst>
              <a:ext uri="{FF2B5EF4-FFF2-40B4-BE49-F238E27FC236}">
                <a16:creationId xmlns:a16="http://schemas.microsoft.com/office/drawing/2014/main" id="{A7B7C056-5268-9426-ABC1-29F02DE3B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6437313"/>
            <a:ext cx="3441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Source: www.cs.ucsb.edu/~rich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978B4298-1138-E3E7-225A-DF91BB7A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352550"/>
            <a:ext cx="6675438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Rectangle 5">
            <a:extLst>
              <a:ext uri="{FF2B5EF4-FFF2-40B4-BE49-F238E27FC236}">
                <a16:creationId xmlns:a16="http://schemas.microsoft.com/office/drawing/2014/main" id="{2348D45B-AAF3-7B50-8106-59F95BAE2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to Success: Hubs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FA365C49-6038-6B61-18B0-07B6E6549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6132513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Source: www.wisconsin.edu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>
            <a:extLst>
              <a:ext uri="{FF2B5EF4-FFF2-40B4-BE49-F238E27FC236}">
                <a16:creationId xmlns:a16="http://schemas.microsoft.com/office/drawing/2014/main" id="{A0B1F945-B93A-3836-1281-E6F1A5F2F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Drivers of Synergy</a:t>
            </a:r>
          </a:p>
        </p:txBody>
      </p:sp>
      <p:grpSp>
        <p:nvGrpSpPr>
          <p:cNvPr id="13317" name="Group 5">
            <a:extLst>
              <a:ext uri="{FF2B5EF4-FFF2-40B4-BE49-F238E27FC236}">
                <a16:creationId xmlns:a16="http://schemas.microsoft.com/office/drawing/2014/main" id="{A9EFF3A3-92BA-C9B4-4DEF-4828182CE56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153400" cy="4724400"/>
            <a:chOff x="1418" y="7794"/>
            <a:chExt cx="9720" cy="4860"/>
          </a:xfrm>
        </p:grpSpPr>
        <p:grpSp>
          <p:nvGrpSpPr>
            <p:cNvPr id="13318" name="Group 6">
              <a:extLst>
                <a:ext uri="{FF2B5EF4-FFF2-40B4-BE49-F238E27FC236}">
                  <a16:creationId xmlns:a16="http://schemas.microsoft.com/office/drawing/2014/main" id="{404A3406-6CB0-54C3-7A1D-82762686B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7794"/>
              <a:ext cx="9720" cy="4860"/>
              <a:chOff x="1418" y="7794"/>
              <a:chExt cx="9720" cy="4860"/>
            </a:xfrm>
          </p:grpSpPr>
          <p:grpSp>
            <p:nvGrpSpPr>
              <p:cNvPr id="13319" name="Group 7">
                <a:extLst>
                  <a:ext uri="{FF2B5EF4-FFF2-40B4-BE49-F238E27FC236}">
                    <a16:creationId xmlns:a16="http://schemas.microsoft.com/office/drawing/2014/main" id="{02D4C9FE-B031-CE70-D044-1110FE8262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8" y="7794"/>
                <a:ext cx="9720" cy="4860"/>
                <a:chOff x="1418" y="7794"/>
                <a:chExt cx="9720" cy="4860"/>
              </a:xfrm>
            </p:grpSpPr>
            <p:sp>
              <p:nvSpPr>
                <p:cNvPr id="13320" name="Text Box 8">
                  <a:extLst>
                    <a:ext uri="{FF2B5EF4-FFF2-40B4-BE49-F238E27FC236}">
                      <a16:creationId xmlns:a16="http://schemas.microsoft.com/office/drawing/2014/main" id="{EF76E966-1C88-1740-4A6D-3FF80C1360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8" y="7794"/>
                  <a:ext cx="9720" cy="4860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altLang="en-US" sz="1400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en-US" sz="1400">
                      <a:latin typeface="Times New Roman" panose="02020603050405020304" pitchFamily="18" charset="0"/>
                    </a:rPr>
                    <a:t>	INITIAL FACTORS			INTERNAL FACTORS</a:t>
                  </a:r>
                </a:p>
              </p:txBody>
            </p:sp>
            <p:sp>
              <p:nvSpPr>
                <p:cNvPr id="13321" name="AutoShape 9">
                  <a:extLst>
                    <a:ext uri="{FF2B5EF4-FFF2-40B4-BE49-F238E27FC236}">
                      <a16:creationId xmlns:a16="http://schemas.microsoft.com/office/drawing/2014/main" id="{7B9A2C74-5DC4-8F65-FCEA-B72E7361EE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8" y="9677"/>
                  <a:ext cx="1440" cy="540"/>
                </a:xfrm>
                <a:prstGeom prst="flowChartTerminator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/>
                <a:p>
                  <a:pPr eaLnBrk="0" hangingPunct="0"/>
                  <a:r>
                    <a:rPr lang="en-US" altLang="en-US" sz="1400">
                      <a:latin typeface="Times New Roman" panose="02020603050405020304" pitchFamily="18" charset="0"/>
                    </a:rPr>
                    <a:t>SYNERGY</a:t>
                  </a:r>
                </a:p>
              </p:txBody>
            </p:sp>
            <p:sp>
              <p:nvSpPr>
                <p:cNvPr id="13322" name="Rectangle 10">
                  <a:extLst>
                    <a:ext uri="{FF2B5EF4-FFF2-40B4-BE49-F238E27FC236}">
                      <a16:creationId xmlns:a16="http://schemas.microsoft.com/office/drawing/2014/main" id="{05001870-9039-1D66-B35C-979F78F91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8" y="10037"/>
                  <a:ext cx="1440" cy="54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cs-CZ" altLang="en-US" sz="1400">
                      <a:latin typeface="Times New Roman" panose="02020603050405020304" pitchFamily="18" charset="0"/>
                    </a:rPr>
                    <a:t>Strategy</a:t>
                  </a:r>
                </a:p>
              </p:txBody>
            </p:sp>
            <p:sp>
              <p:nvSpPr>
                <p:cNvPr id="13323" name="Rectangle 11">
                  <a:extLst>
                    <a:ext uri="{FF2B5EF4-FFF2-40B4-BE49-F238E27FC236}">
                      <a16:creationId xmlns:a16="http://schemas.microsoft.com/office/drawing/2014/main" id="{8DD8EECD-B373-DB65-8485-FF6FFB2EAF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8" y="8417"/>
                  <a:ext cx="1260" cy="54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cs-CZ" altLang="en-US" sz="1400">
                      <a:latin typeface="Times New Roman" panose="02020603050405020304" pitchFamily="18" charset="0"/>
                    </a:rPr>
                    <a:t>Operations</a:t>
                  </a:r>
                </a:p>
              </p:txBody>
            </p:sp>
            <p:sp>
              <p:nvSpPr>
                <p:cNvPr id="13324" name="Rectangle 12">
                  <a:extLst>
                    <a:ext uri="{FF2B5EF4-FFF2-40B4-BE49-F238E27FC236}">
                      <a16:creationId xmlns:a16="http://schemas.microsoft.com/office/drawing/2014/main" id="{DFC3D97B-B826-1811-674F-64FCDCE4A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9677"/>
                  <a:ext cx="1260" cy="90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rIns="54000"/>
                <a:lstStyle/>
                <a:p>
                  <a:pPr algn="ctr" eaLnBrk="0" hangingPunct="0">
                    <a:lnSpc>
                      <a:spcPct val="120000"/>
                    </a:lnSpc>
                  </a:pPr>
                  <a:r>
                    <a:rPr lang="cs-CZ" altLang="en-US" sz="1400">
                      <a:latin typeface="Times New Roman" panose="02020603050405020304" pitchFamily="18" charset="0"/>
                    </a:rPr>
                    <a:t>Contested vs. Uncontested</a:t>
                  </a:r>
                </a:p>
              </p:txBody>
            </p:sp>
            <p:sp>
              <p:nvSpPr>
                <p:cNvPr id="13325" name="Rectangle 13">
                  <a:extLst>
                    <a:ext uri="{FF2B5EF4-FFF2-40B4-BE49-F238E27FC236}">
                      <a16:creationId xmlns:a16="http://schemas.microsoft.com/office/drawing/2014/main" id="{5A1A46BF-95A1-5276-98A6-4CAA53EF8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" y="9782"/>
                  <a:ext cx="108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rIns="18000"/>
                <a:lstStyle/>
                <a:p>
                  <a:pPr algn="ctr" eaLnBrk="0" hangingPunct="0"/>
                  <a:r>
                    <a:rPr lang="en-US" altLang="en-US" sz="1400">
                      <a:latin typeface="Times New Roman" panose="02020603050405020304" pitchFamily="18" charset="0"/>
                    </a:rPr>
                    <a:t>Acquisition Premium</a:t>
                  </a:r>
                </a:p>
              </p:txBody>
            </p:sp>
            <p:sp>
              <p:nvSpPr>
                <p:cNvPr id="13326" name="Freeform 14">
                  <a:extLst>
                    <a:ext uri="{FF2B5EF4-FFF2-40B4-BE49-F238E27FC236}">
                      <a16:creationId xmlns:a16="http://schemas.microsoft.com/office/drawing/2014/main" id="{C82014A8-5BBB-2F51-FACC-897E71550D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8" y="8777"/>
                  <a:ext cx="1440" cy="1290"/>
                </a:xfrm>
                <a:custGeom>
                  <a:avLst/>
                  <a:gdLst>
                    <a:gd name="T0" fmla="*/ 1440 w 1440"/>
                    <a:gd name="T1" fmla="*/ 1290 h 1290"/>
                    <a:gd name="T2" fmla="*/ 1080 w 1440"/>
                    <a:gd name="T3" fmla="*/ 570 h 1290"/>
                    <a:gd name="T4" fmla="*/ 0 w 1440"/>
                    <a:gd name="T5" fmla="*/ 30 h 1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0" h="1290">
                      <a:moveTo>
                        <a:pt x="1440" y="1290"/>
                      </a:moveTo>
                      <a:cubicBezTo>
                        <a:pt x="1380" y="1035"/>
                        <a:pt x="1320" y="780"/>
                        <a:pt x="1080" y="570"/>
                      </a:cubicBezTo>
                      <a:cubicBezTo>
                        <a:pt x="840" y="360"/>
                        <a:pt x="90" y="0"/>
                        <a:pt x="0" y="3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7" name="Rectangle 15">
                  <a:extLst>
                    <a:ext uri="{FF2B5EF4-FFF2-40B4-BE49-F238E27FC236}">
                      <a16:creationId xmlns:a16="http://schemas.microsoft.com/office/drawing/2014/main" id="{33B7C3D5-916C-2A5B-2B84-28CD0D425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98" y="8777"/>
                  <a:ext cx="126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cs-CZ" altLang="en-US" sz="1400">
                      <a:latin typeface="Times New Roman" panose="02020603050405020304" pitchFamily="18" charset="0"/>
                    </a:rPr>
                    <a:t>System Integration</a:t>
                  </a:r>
                </a:p>
              </p:txBody>
            </p:sp>
            <p:sp>
              <p:nvSpPr>
                <p:cNvPr id="13328" name="Freeform 16">
                  <a:extLst>
                    <a:ext uri="{FF2B5EF4-FFF2-40B4-BE49-F238E27FC236}">
                      <a16:creationId xmlns:a16="http://schemas.microsoft.com/office/drawing/2014/main" id="{8611E938-541D-455B-6861-6FF1EBC008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8" y="8957"/>
                  <a:ext cx="1260" cy="1260"/>
                </a:xfrm>
                <a:custGeom>
                  <a:avLst/>
                  <a:gdLst>
                    <a:gd name="T0" fmla="*/ 1260 w 1260"/>
                    <a:gd name="T1" fmla="*/ 1440 h 1440"/>
                    <a:gd name="T2" fmla="*/ 360 w 1260"/>
                    <a:gd name="T3" fmla="*/ 720 h 1440"/>
                    <a:gd name="T4" fmla="*/ 0 w 1260"/>
                    <a:gd name="T5" fmla="*/ 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60" h="1440">
                      <a:moveTo>
                        <a:pt x="1260" y="1440"/>
                      </a:moveTo>
                      <a:cubicBezTo>
                        <a:pt x="915" y="1200"/>
                        <a:pt x="570" y="960"/>
                        <a:pt x="360" y="720"/>
                      </a:cubicBezTo>
                      <a:cubicBezTo>
                        <a:pt x="150" y="480"/>
                        <a:pt x="60" y="120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9" name="Line 17">
                  <a:extLst>
                    <a:ext uri="{FF2B5EF4-FFF2-40B4-BE49-F238E27FC236}">
                      <a16:creationId xmlns:a16="http://schemas.microsoft.com/office/drawing/2014/main" id="{895B5954-B6D1-44F1-0231-8A8A2397FD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178" y="8777"/>
                  <a:ext cx="720" cy="900"/>
                </a:xfrm>
                <a:prstGeom prst="line">
                  <a:avLst/>
                </a:prstGeom>
                <a:noFill/>
                <a:ln w="603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0" name="Line 18">
                  <a:extLst>
                    <a:ext uri="{FF2B5EF4-FFF2-40B4-BE49-F238E27FC236}">
                      <a16:creationId xmlns:a16="http://schemas.microsoft.com/office/drawing/2014/main" id="{6447A5E4-059D-CD70-3F87-4432E06F1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718" y="10037"/>
                  <a:ext cx="1800" cy="360"/>
                </a:xfrm>
                <a:prstGeom prst="line">
                  <a:avLst/>
                </a:prstGeom>
                <a:noFill/>
                <a:ln w="603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1" name="Rectangle 19">
                  <a:extLst>
                    <a:ext uri="{FF2B5EF4-FFF2-40B4-BE49-F238E27FC236}">
                      <a16:creationId xmlns:a16="http://schemas.microsoft.com/office/drawing/2014/main" id="{328A8704-EB20-BEF7-9DD2-56A938F40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8777"/>
                  <a:ext cx="108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/>
                <a:p>
                  <a:pPr algn="ctr" eaLnBrk="0" hangingPunct="0"/>
                  <a:r>
                    <a:rPr lang="en-US" altLang="en-US" sz="1400">
                      <a:latin typeface="Times New Roman" panose="02020603050405020304" pitchFamily="18" charset="0"/>
                    </a:rPr>
                    <a:t>Strategic Relatedness</a:t>
                  </a:r>
                </a:p>
              </p:txBody>
            </p:sp>
            <p:sp>
              <p:nvSpPr>
                <p:cNvPr id="13332" name="Rectangle 20">
                  <a:extLst>
                    <a:ext uri="{FF2B5EF4-FFF2-40B4-BE49-F238E27FC236}">
                      <a16:creationId xmlns:a16="http://schemas.microsoft.com/office/drawing/2014/main" id="{75728991-4F0C-412F-CE19-1D7985722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8" y="10937"/>
                  <a:ext cx="144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10800" rIns="54000" bIns="10800"/>
                <a:lstStyle/>
                <a:p>
                  <a:pPr algn="ctr" eaLnBrk="0" hangingPunct="0"/>
                  <a:r>
                    <a:rPr lang="cs-CZ" altLang="en-US" sz="1400">
                      <a:latin typeface="Times New Roman" panose="02020603050405020304" pitchFamily="18" charset="0"/>
                    </a:rPr>
                    <a:t>Managerial Risk Taking</a:t>
                  </a:r>
                </a:p>
              </p:txBody>
            </p:sp>
            <p:sp>
              <p:nvSpPr>
                <p:cNvPr id="13333" name="Freeform 21">
                  <a:extLst>
                    <a:ext uri="{FF2B5EF4-FFF2-40B4-BE49-F238E27FC236}">
                      <a16:creationId xmlns:a16="http://schemas.microsoft.com/office/drawing/2014/main" id="{57FC345B-ACD0-8677-91F6-F9E6C874F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8" y="10535"/>
                  <a:ext cx="2700" cy="942"/>
                </a:xfrm>
                <a:custGeom>
                  <a:avLst/>
                  <a:gdLst>
                    <a:gd name="T0" fmla="*/ 0 w 2700"/>
                    <a:gd name="T1" fmla="*/ 0 h 540"/>
                    <a:gd name="T2" fmla="*/ 720 w 2700"/>
                    <a:gd name="T3" fmla="*/ 360 h 540"/>
                    <a:gd name="T4" fmla="*/ 2700 w 2700"/>
                    <a:gd name="T5" fmla="*/ 54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00" h="540">
                      <a:moveTo>
                        <a:pt x="0" y="0"/>
                      </a:moveTo>
                      <a:cubicBezTo>
                        <a:pt x="135" y="135"/>
                        <a:pt x="270" y="270"/>
                        <a:pt x="720" y="360"/>
                      </a:cubicBezTo>
                      <a:cubicBezTo>
                        <a:pt x="1170" y="450"/>
                        <a:pt x="2340" y="510"/>
                        <a:pt x="2700" y="54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4" name="Line 22">
                  <a:extLst>
                    <a:ext uri="{FF2B5EF4-FFF2-40B4-BE49-F238E27FC236}">
                      <a16:creationId xmlns:a16="http://schemas.microsoft.com/office/drawing/2014/main" id="{364396A8-81A4-EFFE-948D-8C65092C91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98" y="9977"/>
                  <a:ext cx="1980" cy="0"/>
                </a:xfrm>
                <a:prstGeom prst="line">
                  <a:avLst/>
                </a:prstGeom>
                <a:noFill/>
                <a:ln w="603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5" name="Line 23">
                  <a:extLst>
                    <a:ext uri="{FF2B5EF4-FFF2-40B4-BE49-F238E27FC236}">
                      <a16:creationId xmlns:a16="http://schemas.microsoft.com/office/drawing/2014/main" id="{F0E6C896-6058-8CA1-B818-40DBCE89D9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98" y="9497"/>
                  <a:ext cx="0" cy="435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6" name="Line 24">
                  <a:extLst>
                    <a:ext uri="{FF2B5EF4-FFF2-40B4-BE49-F238E27FC236}">
                      <a16:creationId xmlns:a16="http://schemas.microsoft.com/office/drawing/2014/main" id="{E1B1300F-E0ED-0899-6604-3F0D37BDA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98" y="10007"/>
                  <a:ext cx="0" cy="57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7" name="Rectangle 25">
                  <a:extLst>
                    <a:ext uri="{FF2B5EF4-FFF2-40B4-BE49-F238E27FC236}">
                      <a16:creationId xmlns:a16="http://schemas.microsoft.com/office/drawing/2014/main" id="{B796E3C6-E4EE-6199-6CF5-B1B1F03318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10442"/>
                  <a:ext cx="108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rIns="18000"/>
                <a:lstStyle/>
                <a:p>
                  <a:pPr algn="ctr" eaLnBrk="0" hangingPunct="0"/>
                  <a:r>
                    <a:rPr lang="en-US" altLang="en-US" sz="1400">
                      <a:latin typeface="Times New Roman" panose="02020603050405020304" pitchFamily="18" charset="0"/>
                    </a:rPr>
                    <a:t>Relative Size</a:t>
                  </a:r>
                </a:p>
              </p:txBody>
            </p:sp>
            <p:sp>
              <p:nvSpPr>
                <p:cNvPr id="13338" name="Line 26">
                  <a:extLst>
                    <a:ext uri="{FF2B5EF4-FFF2-40B4-BE49-F238E27FC236}">
                      <a16:creationId xmlns:a16="http://schemas.microsoft.com/office/drawing/2014/main" id="{143F4B5A-D1C3-E896-B971-03E94A3627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38" y="10217"/>
                  <a:ext cx="720" cy="36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9" name="Line 27">
                  <a:extLst>
                    <a:ext uri="{FF2B5EF4-FFF2-40B4-BE49-F238E27FC236}">
                      <a16:creationId xmlns:a16="http://schemas.microsoft.com/office/drawing/2014/main" id="{F1209ABD-BE2C-1A45-37BC-97252747A2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8" y="9140"/>
                  <a:ext cx="720" cy="5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0" name="Rectangle 28">
                  <a:extLst>
                    <a:ext uri="{FF2B5EF4-FFF2-40B4-BE49-F238E27FC236}">
                      <a16:creationId xmlns:a16="http://schemas.microsoft.com/office/drawing/2014/main" id="{EC6CEC16-E491-B5CA-2C5F-A21155547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8" y="8297"/>
                  <a:ext cx="108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pPr algn="ctr" eaLnBrk="0" hangingPunct="0">
                    <a:lnSpc>
                      <a:spcPct val="120000"/>
                    </a:lnSpc>
                  </a:pPr>
                  <a:r>
                    <a:rPr lang="en-US" altLang="en-US" sz="1400">
                      <a:latin typeface="Times New Roman" panose="02020603050405020304" pitchFamily="18" charset="0"/>
                    </a:rPr>
                    <a:t>Method of Payment</a:t>
                  </a:r>
                </a:p>
              </p:txBody>
            </p:sp>
            <p:sp>
              <p:nvSpPr>
                <p:cNvPr id="13341" name="Freeform 29">
                  <a:extLst>
                    <a:ext uri="{FF2B5EF4-FFF2-40B4-BE49-F238E27FC236}">
                      <a16:creationId xmlns:a16="http://schemas.microsoft.com/office/drawing/2014/main" id="{2A029BD1-93AC-817D-44F2-38D484B70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8" y="8387"/>
                  <a:ext cx="2520" cy="1290"/>
                </a:xfrm>
                <a:custGeom>
                  <a:avLst/>
                  <a:gdLst>
                    <a:gd name="T0" fmla="*/ 0 w 2520"/>
                    <a:gd name="T1" fmla="*/ 30 h 1290"/>
                    <a:gd name="T2" fmla="*/ 1620 w 2520"/>
                    <a:gd name="T3" fmla="*/ 210 h 1290"/>
                    <a:gd name="T4" fmla="*/ 2520 w 2520"/>
                    <a:gd name="T5" fmla="*/ 1290 h 1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20" h="1290">
                      <a:moveTo>
                        <a:pt x="0" y="30"/>
                      </a:moveTo>
                      <a:cubicBezTo>
                        <a:pt x="600" y="15"/>
                        <a:pt x="1200" y="0"/>
                        <a:pt x="1620" y="210"/>
                      </a:cubicBezTo>
                      <a:cubicBezTo>
                        <a:pt x="2040" y="420"/>
                        <a:pt x="2370" y="1110"/>
                        <a:pt x="2520" y="1290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2" name="Line 30">
                  <a:extLst>
                    <a:ext uri="{FF2B5EF4-FFF2-40B4-BE49-F238E27FC236}">
                      <a16:creationId xmlns:a16="http://schemas.microsoft.com/office/drawing/2014/main" id="{ECDFC5B7-136F-FC85-7A85-584643368C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8" y="10037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3" name="Line 31">
                  <a:extLst>
                    <a:ext uri="{FF2B5EF4-FFF2-40B4-BE49-F238E27FC236}">
                      <a16:creationId xmlns:a16="http://schemas.microsoft.com/office/drawing/2014/main" id="{86B9A804-1BBC-C4BA-BB63-B6D66D5CC7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998" y="10217"/>
                  <a:ext cx="0" cy="720"/>
                </a:xfrm>
                <a:prstGeom prst="line">
                  <a:avLst/>
                </a:prstGeom>
                <a:noFill/>
                <a:ln w="603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4" name="Line 32">
                  <a:extLst>
                    <a:ext uri="{FF2B5EF4-FFF2-40B4-BE49-F238E27FC236}">
                      <a16:creationId xmlns:a16="http://schemas.microsoft.com/office/drawing/2014/main" id="{A493C0F5-7C9D-E34A-9352-989BF09ED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18" y="10577"/>
                  <a:ext cx="54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5" name="Line 33">
                  <a:extLst>
                    <a:ext uri="{FF2B5EF4-FFF2-40B4-BE49-F238E27FC236}">
                      <a16:creationId xmlns:a16="http://schemas.microsoft.com/office/drawing/2014/main" id="{60451426-6B83-7A91-9DE9-F0E49EB84E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258" y="8957"/>
                  <a:ext cx="540" cy="162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6" name="Line 34">
                  <a:extLst>
                    <a:ext uri="{FF2B5EF4-FFF2-40B4-BE49-F238E27FC236}">
                      <a16:creationId xmlns:a16="http://schemas.microsoft.com/office/drawing/2014/main" id="{74A32418-E3D7-EF9D-41DD-BEA727A459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258" y="9485"/>
                  <a:ext cx="1800" cy="1092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7" name="Line 35">
                  <a:extLst>
                    <a:ext uri="{FF2B5EF4-FFF2-40B4-BE49-F238E27FC236}">
                      <a16:creationId xmlns:a16="http://schemas.microsoft.com/office/drawing/2014/main" id="{A7E6E5A3-3396-3B39-5FDE-300128C4DC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258" y="10397"/>
                  <a:ext cx="1260" cy="18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8" name="Rectangle 36">
                  <a:extLst>
                    <a:ext uri="{FF2B5EF4-FFF2-40B4-BE49-F238E27FC236}">
                      <a16:creationId xmlns:a16="http://schemas.microsoft.com/office/drawing/2014/main" id="{BC6718C0-BD18-0C53-3862-0BA172DF5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78" y="9317"/>
                  <a:ext cx="1260" cy="54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10800" rIns="54000" bIns="10800"/>
                <a:lstStyle/>
                <a:p>
                  <a:pPr algn="just" eaLnBrk="0" hangingPunct="0"/>
                  <a:r>
                    <a:rPr lang="cs-CZ" altLang="en-US" sz="1400">
                      <a:latin typeface="Times New Roman" panose="02020603050405020304" pitchFamily="18" charset="0"/>
                    </a:rPr>
                    <a:t>Control and Culture</a:t>
                  </a:r>
                </a:p>
              </p:txBody>
            </p:sp>
            <p:sp>
              <p:nvSpPr>
                <p:cNvPr id="13349" name="Line 37">
                  <a:extLst>
                    <a:ext uri="{FF2B5EF4-FFF2-40B4-BE49-F238E27FC236}">
                      <a16:creationId xmlns:a16="http://schemas.microsoft.com/office/drawing/2014/main" id="{0FA0D300-C9D2-71E9-D5B0-1FDD49D72C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258" y="9881"/>
                  <a:ext cx="540" cy="684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50" name="Text Box 38">
                <a:extLst>
                  <a:ext uri="{FF2B5EF4-FFF2-40B4-BE49-F238E27FC236}">
                    <a16:creationId xmlns:a16="http://schemas.microsoft.com/office/drawing/2014/main" id="{DBC2D429-9D2A-9208-E59B-CAC965C0DE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8" y="11934"/>
                <a:ext cx="1080" cy="5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en-US" sz="1400">
                    <a:latin typeface="Times New Roman" panose="02020603050405020304" pitchFamily="18" charset="0"/>
                  </a:rPr>
                  <a:t>Time</a:t>
                </a:r>
              </a:p>
            </p:txBody>
          </p:sp>
        </p:grpSp>
        <p:sp>
          <p:nvSpPr>
            <p:cNvPr id="13351" name="Line 39">
              <a:extLst>
                <a:ext uri="{FF2B5EF4-FFF2-40B4-BE49-F238E27FC236}">
                  <a16:creationId xmlns:a16="http://schemas.microsoft.com/office/drawing/2014/main" id="{7C7B7097-117E-2A80-3F12-5B9504E6A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8" y="11649"/>
              <a:ext cx="0" cy="28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57" name="Text Box 45">
            <a:extLst>
              <a:ext uri="{FF2B5EF4-FFF2-40B4-BE49-F238E27FC236}">
                <a16:creationId xmlns:a16="http://schemas.microsoft.com/office/drawing/2014/main" id="{C2806F51-FF42-1394-FC10-23886AA3E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6284913"/>
            <a:ext cx="309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Source: nb.vse.cz/~pichanic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91</Words>
  <Application>Microsoft Macintosh PowerPoint</Application>
  <PresentationFormat>On-screen Show (4:3)</PresentationFormat>
  <Paragraphs>30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Default Design</vt:lpstr>
      <vt:lpstr>Microsoft Visio Drawing</vt:lpstr>
      <vt:lpstr>PowerPoint Presentation</vt:lpstr>
      <vt:lpstr>Implementation Plan</vt:lpstr>
      <vt:lpstr>PowerPoint Presentation</vt:lpstr>
      <vt:lpstr>PowerPoint Presentation</vt:lpstr>
      <vt:lpstr>PowerPoint Presentation</vt:lpstr>
      <vt:lpstr>Access to Success: Hubs</vt:lpstr>
      <vt:lpstr>PowerPoint Presentation</vt:lpstr>
    </vt:vector>
  </TitlesOfParts>
  <Company>University of Wisconsin-Madison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 Helwig</dc:creator>
  <cp:lastModifiedBy>Andrew Begel</cp:lastModifiedBy>
  <cp:revision>1</cp:revision>
  <dcterms:created xsi:type="dcterms:W3CDTF">2008-04-16T18:34:42Z</dcterms:created>
  <dcterms:modified xsi:type="dcterms:W3CDTF">2024-08-24T17:49:28Z</dcterms:modified>
</cp:coreProperties>
</file>