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5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9BA6"/>
    <a:srgbClr val="DC4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6A48-44A7-24E1-DA8B-08E5D2857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AC4C3-E5D6-7425-8A7E-392E111A3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885C7-90B3-6B09-7C35-0E96DAE4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6DDA-EE2B-EF48-9F78-9750FA687617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E14DD-9A13-A05B-7D10-E1F6A1E9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7FDA3-E04C-11B0-17A6-B0E3DC93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718-3A48-E045-83A8-655F4490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6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55216-FAC3-20FA-A3DB-9E153069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05978-1500-FA5A-39FF-F6EDA3261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34BB4-E9A7-AAB7-69F6-0266A290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6DDA-EE2B-EF48-9F78-9750FA687617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D6EB4-5D09-6776-1841-5639F757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9F8C-C002-4DC4-C47A-148172E2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718-3A48-E045-83A8-655F4490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0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5DC17-A2F4-2FE7-C6BF-5581A3B3E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5514B-F837-FD4C-F108-2D7754BF2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EE913-DB00-2813-D774-BC9C91CD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6DDA-EE2B-EF48-9F78-9750FA687617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83610-EC72-4ACB-0894-D57051EC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FF330-0FC2-1A02-FA72-F609B1AD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718-3A48-E045-83A8-655F4490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6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082E-356F-7712-70E1-C2A2AD3C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F0B66-C763-ACF9-7717-1A82B9365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D4F73-1B62-695B-A7CF-0095B4CD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6DDA-EE2B-EF48-9F78-9750FA687617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A10C5-DBDC-391A-AB08-4AAC8F970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8205A-E495-4C17-7581-50E22A9A2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718-3A48-E045-83A8-655F4490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3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8F66A-934C-4119-3014-043AE2B7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3CE39-E3AF-67D5-264A-6003BEF00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673FB-A43F-320E-C6DF-FECB13AE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6DDA-EE2B-EF48-9F78-9750FA687617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4C7C3-D984-7290-49B0-1198494A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3E45B-BA60-3B23-C97E-3456D7DDD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718-3A48-E045-83A8-655F4490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0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42C8-9E47-DD16-36F6-1AD064E2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1D526-5448-4793-80A4-DD259C725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49881-B633-670B-D519-13187DE52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AACBE-4B7F-AC86-6A4E-70C69CBF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6DDA-EE2B-EF48-9F78-9750FA687617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CBF35-C2C9-E106-4A1F-4F0973B56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440DA-ACF9-8A5C-23E7-89B31514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718-3A48-E045-83A8-655F4490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01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5B8C9-2DDB-2404-96F7-B710AF6D6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C4F6D-B51F-8BC8-B98C-6E9E39389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6F11F-8E42-486E-F2A9-8E21B9DE9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00E62D-AB72-8850-CF8B-E7B933753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59BF2-FB85-0221-FAFD-DD9326D1E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EE8E02-6836-3EEF-75CD-55A5C2F51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6DDA-EE2B-EF48-9F78-9750FA687617}" type="datetimeFigureOut">
              <a:rPr lang="en-US" smtClean="0"/>
              <a:t>10/2/23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09CD5B-D048-785B-B043-5349C6946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FFB7D7-2BE4-49FB-2A57-1C5AEC2F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718-3A48-E045-83A8-655F4490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46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2F11-495D-8B12-CB83-BBA01163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823AE-D136-3AF3-610E-F6B16C89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6DDA-EE2B-EF48-9F78-9750FA687617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F597E-F94F-6B7E-0CE8-44314100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3CA37-9F83-B3D8-4216-09E16AE4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718-3A48-E045-83A8-655F4490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6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2E0CAE-B73B-04E1-A877-E2A5CAC5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6DDA-EE2B-EF48-9F78-9750FA687617}" type="datetimeFigureOut">
              <a:rPr lang="en-US" smtClean="0"/>
              <a:t>10/2/23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60505-B746-D26A-6894-CDC30348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55AB1-CABC-226C-5804-20D38DA6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718-3A48-E045-83A8-655F4490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2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62FD-6053-8802-F2AE-A70260D1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7A050-AB78-A5F9-4DBC-9AD76BA7B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6E692-EB1C-E031-8BCE-A108E3652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F6935-0529-0635-E25F-E84DA8EB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6DDA-EE2B-EF48-9F78-9750FA687617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A46CC-0732-801F-41D5-EF7FD7E5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FB3AF-B346-9D16-E0D7-77F9C26D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718-3A48-E045-83A8-655F4490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679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8385A-9602-6FFD-CA94-BF798F7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CFF35-A5CA-234D-F216-7ADF6F83F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D85D8-6979-E658-CD41-669F05C0B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CEDB2-F35B-7E19-48E1-EB4EFC6F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6DDA-EE2B-EF48-9F78-9750FA687617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5DEFA-8112-45B5-8305-3D549507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27787-BE02-CAF7-38A6-1E7483E9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718-3A48-E045-83A8-655F4490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9D54DC-1CAA-A1BB-DCFA-48670B724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7C13D-A510-F733-23D1-051E00A9B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E9EF2-40C9-88B6-2EAC-3F0F2D5FC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6DDA-EE2B-EF48-9F78-9750FA687617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34A0C-064A-BAC9-140E-6709BD8EE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CDA97-A507-D5FA-EE34-528C3F988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A9718-3A48-E045-83A8-655F4490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9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Freeform: Shape 1032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72F1F-3F97-D815-2398-C93E65418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098" y="1106034"/>
            <a:ext cx="5019074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/>
              <a:t>Spacecraft Design Lab – Communication Protocols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DE032-DC23-9453-35B2-576639A91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24" y="4872922"/>
            <a:ext cx="5013698" cy="1208141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D.J. Morvay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cartoon of a rocket ship&#10;&#10;Description automatically generated">
            <a:extLst>
              <a:ext uri="{FF2B5EF4-FFF2-40B4-BE49-F238E27FC236}">
                <a16:creationId xmlns:a16="http://schemas.microsoft.com/office/drawing/2014/main" id="{793BAD44-C22E-143C-DFDF-CE17229C3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754" y="625683"/>
            <a:ext cx="2585465" cy="2743200"/>
          </a:xfrm>
          <a:prstGeom prst="rect">
            <a:avLst/>
          </a:prstGeom>
        </p:spPr>
      </p:pic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Carnegie Mellon University | Remake Learning">
            <a:extLst>
              <a:ext uri="{FF2B5EF4-FFF2-40B4-BE49-F238E27FC236}">
                <a16:creationId xmlns:a16="http://schemas.microsoft.com/office/drawing/2014/main" id="{40E2E57F-8CB3-E826-3776-F9DD764A6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87340" y="3550309"/>
            <a:ext cx="412229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21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FF667-D8EA-EC2B-A601-234A0E9BB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Option #1 – Space Packet Protocol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71B937-4DFC-B10C-A2E0-0FEF63A9F408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General Information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Primary Packet Header – 6 octets (bytes)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Packet Data Field - 1 to 65536 octets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Consists of at least 7 and at most 65542 octets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5" name="Content Placeholder 4" descr="A diagram of a packet&#10;&#10;Description automatically generated">
            <a:extLst>
              <a:ext uri="{FF2B5EF4-FFF2-40B4-BE49-F238E27FC236}">
                <a16:creationId xmlns:a16="http://schemas.microsoft.com/office/drawing/2014/main" id="{E092D33C-725C-A2C8-A745-200F6DB69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711700"/>
            <a:ext cx="6903720" cy="343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DBAFE-235F-24E3-2FEA-83D852DB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Space Packet Primary Header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packet&#10;&#10;Description automatically generated">
            <a:extLst>
              <a:ext uri="{FF2B5EF4-FFF2-40B4-BE49-F238E27FC236}">
                <a16:creationId xmlns:a16="http://schemas.microsoft.com/office/drawing/2014/main" id="{D45E38CE-60BD-7998-027C-266B8427E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982" y="2084546"/>
            <a:ext cx="9665135" cy="384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DBAFE-235F-24E3-2FEA-83D852DB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 b="1"/>
              <a:t>Space Packet Primary Header – Part #1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24C3F-5778-08F7-76A4-6D090CD00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 dirty="0"/>
              <a:t>Packet Version Number (3 bits) </a:t>
            </a:r>
            <a:r>
              <a:rPr lang="en-US" sz="2200" dirty="0"/>
              <a:t>- Set to ‘000’</a:t>
            </a:r>
          </a:p>
          <a:p>
            <a:r>
              <a:rPr lang="en-US" sz="2200" b="1" dirty="0"/>
              <a:t>Packet Identification Field (13 bits)</a:t>
            </a:r>
          </a:p>
          <a:p>
            <a:pPr lvl="1"/>
            <a:r>
              <a:rPr lang="en-US" sz="2200" i="1" dirty="0"/>
              <a:t>Packet Type (1 bit)</a:t>
            </a:r>
            <a:r>
              <a:rPr lang="en-US" sz="2200" dirty="0"/>
              <a:t> </a:t>
            </a:r>
          </a:p>
          <a:p>
            <a:pPr lvl="2"/>
            <a:r>
              <a:rPr lang="en-US" sz="2200" dirty="0"/>
              <a:t>‘0’ -&gt; Telemetry,</a:t>
            </a:r>
          </a:p>
          <a:p>
            <a:pPr lvl="2"/>
            <a:r>
              <a:rPr lang="en-US" sz="2200" dirty="0"/>
              <a:t>‘1’ -&gt; Telecommand</a:t>
            </a:r>
          </a:p>
          <a:p>
            <a:pPr lvl="1"/>
            <a:r>
              <a:rPr lang="en-US" sz="2200" i="1" dirty="0"/>
              <a:t>Secondary Heading Flag (1 bit)</a:t>
            </a:r>
          </a:p>
          <a:p>
            <a:pPr lvl="2"/>
            <a:r>
              <a:rPr lang="en-US" sz="2200" dirty="0"/>
              <a:t>‘0’ -&gt; No Secondary header</a:t>
            </a:r>
          </a:p>
          <a:p>
            <a:pPr lvl="2"/>
            <a:r>
              <a:rPr lang="en-US" sz="2200" dirty="0"/>
              <a:t>‘1’ -&gt; Secondary header present</a:t>
            </a:r>
          </a:p>
          <a:p>
            <a:pPr lvl="1"/>
            <a:r>
              <a:rPr lang="en-US" sz="2200" i="1" dirty="0"/>
              <a:t>Application Process Identifier (11 bits, Mission Specific)</a:t>
            </a:r>
          </a:p>
          <a:p>
            <a:pPr lvl="2"/>
            <a:r>
              <a:rPr lang="en-US" sz="2400" dirty="0"/>
              <a:t>Identify sending and receiving application process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283183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DBAFE-235F-24E3-2FEA-83D852DB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 b="1" dirty="0"/>
              <a:t>Space Packet Primary Header – Part #2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24C3F-5778-08F7-76A4-6D090CD00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000" b="1" dirty="0"/>
              <a:t>Packet Sequence Control Field (16 bits)</a:t>
            </a:r>
          </a:p>
          <a:p>
            <a:pPr lvl="1"/>
            <a:r>
              <a:rPr lang="en-US" sz="2000" i="1" dirty="0"/>
              <a:t>Sequence Flags (2 bits) </a:t>
            </a:r>
          </a:p>
          <a:p>
            <a:pPr lvl="2">
              <a:buFont typeface="Wingdings" pitchFamily="2" charset="2"/>
              <a:buChar char="q"/>
            </a:pPr>
            <a:r>
              <a:rPr lang="en-US" dirty="0"/>
              <a:t>’00’ -&gt; Continuation Segment</a:t>
            </a:r>
          </a:p>
          <a:p>
            <a:pPr lvl="2">
              <a:buFont typeface="Wingdings" pitchFamily="2" charset="2"/>
              <a:buChar char="q"/>
            </a:pPr>
            <a:r>
              <a:rPr lang="en-US" dirty="0"/>
              <a:t> ‘01’ -&gt; First segment</a:t>
            </a:r>
          </a:p>
          <a:p>
            <a:pPr lvl="2">
              <a:buFont typeface="Wingdings" pitchFamily="2" charset="2"/>
              <a:buChar char="q"/>
            </a:pPr>
            <a:r>
              <a:rPr lang="en-US" dirty="0"/>
              <a:t>‘10’ -&gt; Last segment</a:t>
            </a:r>
          </a:p>
          <a:p>
            <a:pPr lvl="2">
              <a:buFont typeface="Wingdings" pitchFamily="2" charset="2"/>
              <a:buChar char="q"/>
            </a:pPr>
            <a:r>
              <a:rPr lang="en-US" dirty="0"/>
              <a:t>‘11’ -&gt; Unsegmented</a:t>
            </a:r>
          </a:p>
          <a:p>
            <a:pPr lvl="1"/>
            <a:r>
              <a:rPr lang="en-US" sz="2000" i="1" dirty="0"/>
              <a:t>Packet Sequence Count (14 bits)</a:t>
            </a:r>
          </a:p>
          <a:p>
            <a:pPr lvl="2"/>
            <a:r>
              <a:rPr lang="en-US" dirty="0"/>
              <a:t>If Packet Type == ‘0’ (telemetry), then field contains packet sequence count</a:t>
            </a:r>
          </a:p>
          <a:p>
            <a:pPr lvl="2"/>
            <a:r>
              <a:rPr lang="en-US" dirty="0"/>
              <a:t>If Packet Type == ‘1’ (telecommand), then field contains packet sequence count OR packet name</a:t>
            </a:r>
          </a:p>
          <a:p>
            <a:r>
              <a:rPr lang="en-US" sz="2000" b="1" dirty="0"/>
              <a:t>Packet Data Length (16 bits, Mission Specific)</a:t>
            </a:r>
          </a:p>
          <a:p>
            <a:pPr lvl="1"/>
            <a:r>
              <a:rPr lang="en-US" sz="2000" dirty="0"/>
              <a:t>Length count C that equals one fewer than the length (in octets) of the Packet Data Field</a:t>
            </a:r>
          </a:p>
        </p:txBody>
      </p:sp>
    </p:spTree>
    <p:extLst>
      <p:ext uri="{BB962C8B-B14F-4D97-AF65-F5344CB8AC3E}">
        <p14:creationId xmlns:p14="http://schemas.microsoft.com/office/powerpoint/2010/main" val="190103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DBAFE-235F-24E3-2FEA-83D852DB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 b="1" dirty="0"/>
              <a:t>Packet Data Field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24C3F-5778-08F7-76A4-6D090CD00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000" b="1" dirty="0"/>
              <a:t>Packet Secondary Header (Variable Length, Mission Specific)</a:t>
            </a:r>
          </a:p>
          <a:p>
            <a:pPr lvl="1"/>
            <a:r>
              <a:rPr lang="en-US" sz="1800" dirty="0"/>
              <a:t>Consists of…</a:t>
            </a:r>
          </a:p>
          <a:p>
            <a:pPr lvl="2">
              <a:buFont typeface="Wingdings" pitchFamily="2" charset="2"/>
              <a:buChar char="q"/>
            </a:pPr>
            <a:r>
              <a:rPr lang="en-US" sz="1800" dirty="0"/>
              <a:t>Time Code Field</a:t>
            </a:r>
          </a:p>
          <a:p>
            <a:pPr lvl="2">
              <a:buFont typeface="Wingdings" pitchFamily="2" charset="2"/>
              <a:buChar char="q"/>
            </a:pPr>
            <a:r>
              <a:rPr lang="en-US" sz="1800" dirty="0"/>
              <a:t>Ancillary Data Field</a:t>
            </a:r>
          </a:p>
          <a:p>
            <a:pPr lvl="2">
              <a:buFont typeface="Wingdings" pitchFamily="2" charset="2"/>
              <a:buChar char="q"/>
            </a:pPr>
            <a:r>
              <a:rPr lang="en-US" sz="1800" dirty="0"/>
              <a:t>Time Code + Ancillary Data</a:t>
            </a:r>
          </a:p>
          <a:p>
            <a:pPr lvl="1"/>
            <a:r>
              <a:rPr lang="en-US" sz="2200" dirty="0"/>
              <a:t>Consistent mission specific data in Ancillary Field</a:t>
            </a:r>
          </a:p>
          <a:p>
            <a:r>
              <a:rPr lang="en-US" sz="2000" b="1" dirty="0"/>
              <a:t>User Data Field (Variable Length)</a:t>
            </a:r>
          </a:p>
          <a:p>
            <a:pPr lvl="1"/>
            <a:r>
              <a:rPr lang="en-US" sz="1800" dirty="0"/>
              <a:t>Application data supplied by the sending user (AKA all other data)</a:t>
            </a:r>
          </a:p>
        </p:txBody>
      </p:sp>
      <p:pic>
        <p:nvPicPr>
          <p:cNvPr id="5" name="Picture 4" descr="A diagram of a system&#10;&#10;Description automatically generated with medium confidence">
            <a:extLst>
              <a:ext uri="{FF2B5EF4-FFF2-40B4-BE49-F238E27FC236}">
                <a16:creationId xmlns:a16="http://schemas.microsoft.com/office/drawing/2014/main" id="{5B73C684-5437-61CD-71EF-DB68D7044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383" y="2079461"/>
            <a:ext cx="4056993" cy="20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DBAFE-235F-24E3-2FEA-83D852DB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 b="1" dirty="0"/>
              <a:t>Key Takeaways of SPP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24C3F-5778-08F7-76A4-6D090CD00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000" b="1" dirty="0"/>
              <a:t>Can send long messages (images and memory data)</a:t>
            </a:r>
          </a:p>
          <a:p>
            <a:pPr lvl="1"/>
            <a:r>
              <a:rPr lang="en-US" sz="1800" dirty="0"/>
              <a:t>Separate the messages into a group of Space Packets</a:t>
            </a:r>
          </a:p>
          <a:p>
            <a:pPr lvl="1"/>
            <a:r>
              <a:rPr lang="en-US" sz="1800" dirty="0"/>
              <a:t>Ex: ½ image in message #1 and ½ image in message #2</a:t>
            </a:r>
          </a:p>
          <a:p>
            <a:r>
              <a:rPr lang="en-US" sz="2200" b="1" dirty="0"/>
              <a:t>Constructed to support telemetry and telecommands</a:t>
            </a:r>
          </a:p>
          <a:p>
            <a:r>
              <a:rPr lang="en-US" sz="2200" b="1" dirty="0"/>
              <a:t>Mission specific PIDs</a:t>
            </a:r>
          </a:p>
          <a:p>
            <a:pPr lvl="1"/>
            <a:r>
              <a:rPr lang="en-US" sz="1800" dirty="0"/>
              <a:t>Ex: PID 0x10 == Battery Information</a:t>
            </a:r>
          </a:p>
          <a:p>
            <a:pPr lvl="1"/>
            <a:r>
              <a:rPr lang="en-US" sz="1800" dirty="0"/>
              <a:t>Ex: PID 0x11 == Power Off Commands</a:t>
            </a:r>
          </a:p>
          <a:p>
            <a:r>
              <a:rPr lang="en-US" sz="2200" b="1" dirty="0"/>
              <a:t>Consistent data with Secondary Headers</a:t>
            </a:r>
          </a:p>
        </p:txBody>
      </p:sp>
    </p:spTree>
    <p:extLst>
      <p:ext uri="{BB962C8B-B14F-4D97-AF65-F5344CB8AC3E}">
        <p14:creationId xmlns:p14="http://schemas.microsoft.com/office/powerpoint/2010/main" val="384554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</TotalTime>
  <Words>370</Words>
  <Application>Microsoft Macintosh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Spacecraft Design Lab – Communication Protocols</vt:lpstr>
      <vt:lpstr>Option #1 – Space Packet Protocol</vt:lpstr>
      <vt:lpstr>Space Packet Primary Header</vt:lpstr>
      <vt:lpstr>Space Packet Primary Header – Part #1</vt:lpstr>
      <vt:lpstr>Space Packet Primary Header – Part #2</vt:lpstr>
      <vt:lpstr>Packet Data Field</vt:lpstr>
      <vt:lpstr>Key Takeaways of SPP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Spacecraft Design Lab – Communication Protocols</dc:title>
  <dc:creator>D.J. Morvay</dc:creator>
  <cp:lastModifiedBy>D.J. Morvay</cp:lastModifiedBy>
  <cp:revision>3</cp:revision>
  <dcterms:created xsi:type="dcterms:W3CDTF">2023-09-13T03:21:17Z</dcterms:created>
  <dcterms:modified xsi:type="dcterms:W3CDTF">2023-10-02T14:08:10Z</dcterms:modified>
</cp:coreProperties>
</file>