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Oswald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42" Type="http://schemas.openxmlformats.org/officeDocument/2006/relationships/font" Target="fonts/Oswald-bold.fntdata"/><Relationship Id="rId41" Type="http://schemas.openxmlformats.org/officeDocument/2006/relationships/font" Target="fonts/Oswald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f89d1e0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f89d1e0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fecc1bd1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fecc1bd1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59bb283a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59bb283a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37a54ea1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37a54ea1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37a54ea1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37a54ea1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fecc1bd1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fecc1bd1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3bae46b6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3bae46b6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37a54ea1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37a54ea1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3bae46b6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3bae46b6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3bae46b6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c3bae46b6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c59bb283a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c59bb283a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f89d1e02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bf89d1e02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3bae46b6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c3bae46b6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bfecc1bd1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bfecc1bd1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51733c33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c51733c33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c59bb283a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c59bb283a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59bb283a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c59bb283a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c51733c33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c51733c33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c59bb283a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c59bb283a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c51733c33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c51733c33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51733c33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c51733c33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c51733c3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c51733c3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fecc1bd1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fecc1bd1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c51733c33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c51733c3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c51733c33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c51733c33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f3d20add0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f3d20add0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59bb283a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59bb283a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37a54ea1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37a54ea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37a54ea1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37a54ea1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fecc1bd1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fecc1bd1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37a54ea1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37a54ea1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hyperlink" Target="https://tinyurl.com/2s4fskcj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128775"/>
            <a:ext cx="4638000" cy="101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latin typeface="Oswald"/>
                <a:ea typeface="Oswald"/>
                <a:cs typeface="Oswald"/>
                <a:sym typeface="Oswald"/>
              </a:rPr>
              <a:t>RL WORKSHOP</a:t>
            </a:r>
            <a:endParaRPr sz="58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83118" t="0"/>
          <a:stretch/>
        </p:blipFill>
        <p:spPr>
          <a:xfrm>
            <a:off x="0" y="2928751"/>
            <a:ext cx="9143999" cy="221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0" l="0" r="8508" t="7791"/>
          <a:stretch/>
        </p:blipFill>
        <p:spPr>
          <a:xfrm>
            <a:off x="5704275" y="557450"/>
            <a:ext cx="3439725" cy="23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0" y="2175450"/>
            <a:ext cx="4638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Oswald"/>
                <a:ea typeface="Oswald"/>
                <a:cs typeface="Oswald"/>
                <a:sym typeface="Oswald"/>
              </a:rPr>
              <a:t>Eyob Dagnachew</a:t>
            </a:r>
            <a:endParaRPr sz="31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350400" y="0"/>
            <a:ext cx="8443200" cy="6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Oswald"/>
                <a:ea typeface="Oswald"/>
                <a:cs typeface="Oswald"/>
                <a:sym typeface="Oswald"/>
              </a:rPr>
              <a:t>MC methods: Dynamics free learning</a:t>
            </a:r>
            <a:endParaRPr sz="37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0" l="0" r="83118" t="0"/>
          <a:stretch/>
        </p:blipFill>
        <p:spPr>
          <a:xfrm>
            <a:off x="0" y="4056075"/>
            <a:ext cx="9143999" cy="108742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14100" y="744525"/>
            <a:ext cx="9144000" cy="3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Policy iteration was built using the assumption of environmental dynamics (transition function, reward functions,etc)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How can we still learn a policy assuming we don’t have those dynamics?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One method is plausible: Monte carlo learning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Core idea: instead of using the dynamics of the function to determine what state we end up and the rewards we get from that, we use our own experiences in the environment 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We update the value of a state after simulation an entire episode starting from that state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ctrTitle"/>
          </p:nvPr>
        </p:nvSpPr>
        <p:spPr>
          <a:xfrm>
            <a:off x="350400" y="0"/>
            <a:ext cx="8443200" cy="6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Oswald"/>
                <a:ea typeface="Oswald"/>
                <a:cs typeface="Oswald"/>
                <a:sym typeface="Oswald"/>
              </a:rPr>
              <a:t>MC methods: Dynamics free learning</a:t>
            </a:r>
            <a:endParaRPr sz="37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3">
            <a:alphaModFix/>
          </a:blip>
          <a:srcRect b="0" l="0" r="83118" t="0"/>
          <a:stretch/>
        </p:blipFill>
        <p:spPr>
          <a:xfrm>
            <a:off x="0" y="4056075"/>
            <a:ext cx="9143999" cy="108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400" y="592550"/>
            <a:ext cx="5723625" cy="34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ctrTitle"/>
          </p:nvPr>
        </p:nvSpPr>
        <p:spPr>
          <a:xfrm>
            <a:off x="350400" y="0"/>
            <a:ext cx="8443200" cy="6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Oswald"/>
                <a:ea typeface="Oswald"/>
                <a:cs typeface="Oswald"/>
                <a:sym typeface="Oswald"/>
              </a:rPr>
              <a:t>MC Learning Cont</a:t>
            </a:r>
            <a:endParaRPr sz="37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 rotWithShape="1">
          <a:blip r:embed="rId3">
            <a:alphaModFix/>
          </a:blip>
          <a:srcRect b="0" l="0" r="83118" t="0"/>
          <a:stretch/>
        </p:blipFill>
        <p:spPr>
          <a:xfrm>
            <a:off x="0" y="4056075"/>
            <a:ext cx="9143999" cy="108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 rotWithShape="1">
          <a:blip r:embed="rId4">
            <a:alphaModFix/>
          </a:blip>
          <a:srcRect b="0" l="0" r="0" t="16086"/>
          <a:stretch/>
        </p:blipFill>
        <p:spPr>
          <a:xfrm>
            <a:off x="350400" y="681300"/>
            <a:ext cx="5570530" cy="337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ctrTitle"/>
          </p:nvPr>
        </p:nvSpPr>
        <p:spPr>
          <a:xfrm>
            <a:off x="350400" y="0"/>
            <a:ext cx="8443200" cy="6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Oswald"/>
                <a:ea typeface="Oswald"/>
                <a:cs typeface="Oswald"/>
                <a:sym typeface="Oswald"/>
              </a:rPr>
              <a:t>MC Learning: Pseudocode</a:t>
            </a:r>
            <a:endParaRPr sz="37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 b="0" l="0" r="83118" t="0"/>
          <a:stretch/>
        </p:blipFill>
        <p:spPr>
          <a:xfrm>
            <a:off x="0" y="4056075"/>
            <a:ext cx="9143999" cy="108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 rotWithShape="1">
          <a:blip r:embed="rId4">
            <a:alphaModFix/>
          </a:blip>
          <a:srcRect b="9" l="1448" r="0" t="2400"/>
          <a:stretch/>
        </p:blipFill>
        <p:spPr>
          <a:xfrm>
            <a:off x="122975" y="595625"/>
            <a:ext cx="7589225" cy="346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ctrTitle"/>
          </p:nvPr>
        </p:nvSpPr>
        <p:spPr>
          <a:xfrm>
            <a:off x="413350" y="192575"/>
            <a:ext cx="8443200" cy="7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Oswald"/>
                <a:ea typeface="Oswald"/>
                <a:cs typeface="Oswald"/>
                <a:sym typeface="Oswald"/>
              </a:rPr>
              <a:t>FA: moving on from tabular methods </a:t>
            </a:r>
            <a:endParaRPr sz="37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 rotWithShape="1">
          <a:blip r:embed="rId3">
            <a:alphaModFix/>
          </a:blip>
          <a:srcRect b="0" l="0" r="83118" t="0"/>
          <a:stretch/>
        </p:blipFill>
        <p:spPr>
          <a:xfrm>
            <a:off x="0" y="4056075"/>
            <a:ext cx="9143999" cy="108742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 txBox="1"/>
          <p:nvPr/>
        </p:nvSpPr>
        <p:spPr>
          <a:xfrm>
            <a:off x="0" y="897275"/>
            <a:ext cx="9144000" cy="3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In both previous RL methods we continuously update each states value function through various methods 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Policy iteration: we update by sampling every possible next state given an action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MC-learning: update state value with bootstrapped estimate return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But with FA we instead parameterize the value function with specific weights instead to better generalize learning of policy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From there we can use any linear function approximator to utilize GD to improve the weights performance in accuracy in relation to an objective function 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ctrTitle"/>
          </p:nvPr>
        </p:nvSpPr>
        <p:spPr>
          <a:xfrm>
            <a:off x="413350" y="192575"/>
            <a:ext cx="8443200" cy="7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Oswald"/>
                <a:ea typeface="Oswald"/>
                <a:cs typeface="Oswald"/>
                <a:sym typeface="Oswald"/>
              </a:rPr>
              <a:t>FA: moving on from tabular methods </a:t>
            </a:r>
            <a:endParaRPr sz="37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2" name="Google Shape;162;p27"/>
          <p:cNvPicPr preferRelativeResize="0"/>
          <p:nvPr/>
        </p:nvPicPr>
        <p:blipFill rotWithShape="1">
          <a:blip r:embed="rId3">
            <a:alphaModFix/>
          </a:blip>
          <a:srcRect b="0" l="0" r="83118" t="0"/>
          <a:stretch/>
        </p:blipFill>
        <p:spPr>
          <a:xfrm>
            <a:off x="0" y="4056075"/>
            <a:ext cx="9143999" cy="108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52625"/>
            <a:ext cx="9144000" cy="20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ctrTitle"/>
          </p:nvPr>
        </p:nvSpPr>
        <p:spPr>
          <a:xfrm>
            <a:off x="413350" y="192575"/>
            <a:ext cx="8443200" cy="7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Oswald"/>
                <a:ea typeface="Oswald"/>
                <a:cs typeface="Oswald"/>
                <a:sym typeface="Oswald"/>
              </a:rPr>
              <a:t>FA: moving on from tabular methods </a:t>
            </a:r>
            <a:endParaRPr sz="37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9" name="Google Shape;169;p28"/>
          <p:cNvPicPr preferRelativeResize="0"/>
          <p:nvPr/>
        </p:nvPicPr>
        <p:blipFill rotWithShape="1">
          <a:blip r:embed="rId3">
            <a:alphaModFix/>
          </a:blip>
          <a:srcRect b="0" l="0" r="83118" t="0"/>
          <a:stretch/>
        </p:blipFill>
        <p:spPr>
          <a:xfrm>
            <a:off x="0" y="4056075"/>
            <a:ext cx="9143999" cy="108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 rotWithShape="1">
          <a:blip r:embed="rId4">
            <a:alphaModFix/>
          </a:blip>
          <a:srcRect b="0" l="16223" r="1384" t="3938"/>
          <a:stretch/>
        </p:blipFill>
        <p:spPr>
          <a:xfrm>
            <a:off x="0" y="897275"/>
            <a:ext cx="5331401" cy="31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6201" y="1039300"/>
            <a:ext cx="3507800" cy="2649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ctrTitle"/>
          </p:nvPr>
        </p:nvSpPr>
        <p:spPr>
          <a:xfrm>
            <a:off x="413350" y="192575"/>
            <a:ext cx="8443200" cy="7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Oswald"/>
                <a:ea typeface="Oswald"/>
                <a:cs typeface="Oswald"/>
                <a:sym typeface="Oswald"/>
              </a:rPr>
              <a:t>Gradient descent </a:t>
            </a:r>
            <a:endParaRPr sz="37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7" name="Google Shape;177;p29"/>
          <p:cNvPicPr preferRelativeResize="0"/>
          <p:nvPr/>
        </p:nvPicPr>
        <p:blipFill rotWithShape="1">
          <a:blip r:embed="rId3">
            <a:alphaModFix/>
          </a:blip>
          <a:srcRect b="0" l="0" r="83118" t="0"/>
          <a:stretch/>
        </p:blipFill>
        <p:spPr>
          <a:xfrm>
            <a:off x="0" y="4056075"/>
            <a:ext cx="9143999" cy="108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 rotWithShape="1">
          <a:blip r:embed="rId4">
            <a:alphaModFix/>
          </a:blip>
          <a:srcRect b="33717" l="0" r="0" t="0"/>
          <a:stretch/>
        </p:blipFill>
        <p:spPr>
          <a:xfrm>
            <a:off x="413350" y="850025"/>
            <a:ext cx="4509375" cy="146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1825" y="2059750"/>
            <a:ext cx="4372176" cy="199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ctrTitle"/>
          </p:nvPr>
        </p:nvSpPr>
        <p:spPr>
          <a:xfrm>
            <a:off x="413350" y="192575"/>
            <a:ext cx="8443200" cy="7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Oswald"/>
                <a:ea typeface="Oswald"/>
                <a:cs typeface="Oswald"/>
                <a:sym typeface="Oswald"/>
              </a:rPr>
              <a:t>Gradient descent </a:t>
            </a:r>
            <a:endParaRPr sz="37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5" name="Google Shape;185;p30"/>
          <p:cNvPicPr preferRelativeResize="0"/>
          <p:nvPr/>
        </p:nvPicPr>
        <p:blipFill rotWithShape="1">
          <a:blip r:embed="rId3">
            <a:alphaModFix/>
          </a:blip>
          <a:srcRect b="0" l="0" r="83118" t="0"/>
          <a:stretch/>
        </p:blipFill>
        <p:spPr>
          <a:xfrm>
            <a:off x="0" y="4056075"/>
            <a:ext cx="9143999" cy="10874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0"/>
          <p:cNvSpPr txBox="1"/>
          <p:nvPr/>
        </p:nvSpPr>
        <p:spPr>
          <a:xfrm>
            <a:off x="519050" y="1108550"/>
            <a:ext cx="8126400" cy="29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Let J(w) be a differentiable function of parameter vector w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Define the gradient of J(w) to be: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87" name="Google Shape;187;p30"/>
          <p:cNvPicPr preferRelativeResize="0"/>
          <p:nvPr/>
        </p:nvPicPr>
        <p:blipFill rotWithShape="1">
          <a:blip r:embed="rId4">
            <a:alphaModFix/>
          </a:blip>
          <a:srcRect b="9515" l="7732" r="0" t="10324"/>
          <a:stretch/>
        </p:blipFill>
        <p:spPr>
          <a:xfrm>
            <a:off x="1060775" y="2064450"/>
            <a:ext cx="2662975" cy="185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ctrTitle"/>
          </p:nvPr>
        </p:nvSpPr>
        <p:spPr>
          <a:xfrm>
            <a:off x="413350" y="192575"/>
            <a:ext cx="8443200" cy="7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Oswald"/>
                <a:ea typeface="Oswald"/>
                <a:cs typeface="Oswald"/>
                <a:sym typeface="Oswald"/>
              </a:rPr>
              <a:t>FA: example: TD learning w/0 FA</a:t>
            </a:r>
            <a:endParaRPr sz="37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93" name="Google Shape;193;p31"/>
          <p:cNvPicPr preferRelativeResize="0"/>
          <p:nvPr/>
        </p:nvPicPr>
        <p:blipFill rotWithShape="1">
          <a:blip r:embed="rId3">
            <a:alphaModFix/>
          </a:blip>
          <a:srcRect b="0" l="0" r="83118" t="0"/>
          <a:stretch/>
        </p:blipFill>
        <p:spPr>
          <a:xfrm>
            <a:off x="0" y="4056075"/>
            <a:ext cx="9143999" cy="10874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tton &amp; Barto summary chap 06 - Temporal Difference Learning | lcalem" id="194" name="Google Shape;19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75" y="714050"/>
            <a:ext cx="7498980" cy="334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50400" y="392800"/>
            <a:ext cx="8443200" cy="8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Oswald"/>
                <a:ea typeface="Oswald"/>
                <a:cs typeface="Oswald"/>
                <a:sym typeface="Oswald"/>
              </a:rPr>
              <a:t>Schedule</a:t>
            </a:r>
            <a:endParaRPr sz="37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83118" t="0"/>
          <a:stretch/>
        </p:blipFill>
        <p:spPr>
          <a:xfrm>
            <a:off x="0" y="4056075"/>
            <a:ext cx="9143999" cy="108742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507300" y="1108550"/>
            <a:ext cx="8443200" cy="28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RL intro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MDP’s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Policy Iteration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MC learning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Function approx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Policy gradient methods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Self play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Env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ctrTitle"/>
          </p:nvPr>
        </p:nvSpPr>
        <p:spPr>
          <a:xfrm>
            <a:off x="413350" y="192575"/>
            <a:ext cx="8443200" cy="7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Oswald"/>
                <a:ea typeface="Oswald"/>
                <a:cs typeface="Oswald"/>
                <a:sym typeface="Oswald"/>
              </a:rPr>
              <a:t>FA: TD learning with FA</a:t>
            </a:r>
            <a:endParaRPr sz="37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00" name="Google Shape;200;p32"/>
          <p:cNvPicPr preferRelativeResize="0"/>
          <p:nvPr/>
        </p:nvPicPr>
        <p:blipFill rotWithShape="1">
          <a:blip r:embed="rId3">
            <a:alphaModFix/>
          </a:blip>
          <a:srcRect b="0" l="0" r="83118" t="0"/>
          <a:stretch/>
        </p:blipFill>
        <p:spPr>
          <a:xfrm>
            <a:off x="0" y="4056075"/>
            <a:ext cx="9143999" cy="108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2"/>
          <p:cNvPicPr preferRelativeResize="0"/>
          <p:nvPr/>
        </p:nvPicPr>
        <p:blipFill rotWithShape="1">
          <a:blip r:embed="rId4">
            <a:alphaModFix/>
          </a:blip>
          <a:srcRect b="2918" l="1253" r="851" t="5873"/>
          <a:stretch/>
        </p:blipFill>
        <p:spPr>
          <a:xfrm>
            <a:off x="413350" y="897275"/>
            <a:ext cx="6367904" cy="315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ctrTitle"/>
          </p:nvPr>
        </p:nvSpPr>
        <p:spPr>
          <a:xfrm>
            <a:off x="448600" y="0"/>
            <a:ext cx="8443200" cy="116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Oswald"/>
                <a:ea typeface="Oswald"/>
                <a:cs typeface="Oswald"/>
                <a:sym typeface="Oswald"/>
              </a:rPr>
              <a:t>Policy gradient methods: A new paradigm </a:t>
            </a:r>
            <a:endParaRPr sz="37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07" name="Google Shape;207;p33"/>
          <p:cNvPicPr preferRelativeResize="0"/>
          <p:nvPr/>
        </p:nvPicPr>
        <p:blipFill rotWithShape="1">
          <a:blip r:embed="rId3">
            <a:alphaModFix/>
          </a:blip>
          <a:srcRect b="0" l="0" r="83118" t="0"/>
          <a:stretch/>
        </p:blipFill>
        <p:spPr>
          <a:xfrm>
            <a:off x="0" y="4056075"/>
            <a:ext cx="9143999" cy="108742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3"/>
          <p:cNvSpPr txBox="1"/>
          <p:nvPr/>
        </p:nvSpPr>
        <p:spPr>
          <a:xfrm>
            <a:off x="551675" y="1300400"/>
            <a:ext cx="8340000" cy="27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Instead of parameterizing the value function of the state, parameterize the state and as a larger result the policy itself, removing the need for value functions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This means we can parameterize the policy along whatever lines we want, including, including having the policy parameters be the parameters of a probability distribution, allowing for probabilistic optimal policies, ideal for situations like poker where actions are sampled from this distribution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ctrTitle"/>
          </p:nvPr>
        </p:nvSpPr>
        <p:spPr>
          <a:xfrm>
            <a:off x="448600" y="0"/>
            <a:ext cx="8443200" cy="116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Oswald"/>
                <a:ea typeface="Oswald"/>
                <a:cs typeface="Oswald"/>
                <a:sym typeface="Oswald"/>
              </a:rPr>
              <a:t>Policy optimization </a:t>
            </a:r>
            <a:endParaRPr sz="37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14" name="Google Shape;214;p34"/>
          <p:cNvPicPr preferRelativeResize="0"/>
          <p:nvPr/>
        </p:nvPicPr>
        <p:blipFill rotWithShape="1">
          <a:blip r:embed="rId3">
            <a:alphaModFix/>
          </a:blip>
          <a:srcRect b="0" l="0" r="83118" t="0"/>
          <a:stretch/>
        </p:blipFill>
        <p:spPr>
          <a:xfrm>
            <a:off x="0" y="4056075"/>
            <a:ext cx="9143999" cy="108742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4"/>
          <p:cNvSpPr txBox="1"/>
          <p:nvPr/>
        </p:nvSpPr>
        <p:spPr>
          <a:xfrm>
            <a:off x="551675" y="1300400"/>
            <a:ext cx="5905500" cy="27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Let U(Ө) be a policy objective (loss) function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General policy optimization pseudocode goes as such	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Initialize policy parameters (Ө)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Sample trajectories by deploying policy with current parameterization 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Compute gradient vector ▽</a:t>
            </a:r>
            <a:r>
              <a:rPr baseline="-25000"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</a:rPr>
              <a:t>U(Ө)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Update policy parameters as such: Ө + α▽</a:t>
            </a:r>
            <a:r>
              <a:rPr baseline="-25000"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</a:rPr>
              <a:t>U(Ө) (where α is step size)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ctrTitle"/>
          </p:nvPr>
        </p:nvSpPr>
        <p:spPr>
          <a:xfrm>
            <a:off x="0" y="215725"/>
            <a:ext cx="9144000" cy="65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Oswald"/>
                <a:ea typeface="Oswald"/>
                <a:cs typeface="Oswald"/>
                <a:sym typeface="Oswald"/>
              </a:rPr>
              <a:t>Policy optimization: an alternate view</a:t>
            </a:r>
            <a:endParaRPr sz="37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21" name="Google Shape;221;p35"/>
          <p:cNvPicPr preferRelativeResize="0"/>
          <p:nvPr/>
        </p:nvPicPr>
        <p:blipFill rotWithShape="1">
          <a:blip r:embed="rId3">
            <a:alphaModFix/>
          </a:blip>
          <a:srcRect b="0" l="0" r="83118" t="0"/>
          <a:stretch/>
        </p:blipFill>
        <p:spPr>
          <a:xfrm rot="-5400000">
            <a:off x="6031637" y="2028025"/>
            <a:ext cx="5137276" cy="108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5"/>
          <p:cNvPicPr preferRelativeResize="0"/>
          <p:nvPr/>
        </p:nvPicPr>
        <p:blipFill rotWithShape="1">
          <a:blip r:embed="rId4">
            <a:alphaModFix/>
          </a:blip>
          <a:srcRect b="0" l="1642" r="0" t="1244"/>
          <a:stretch/>
        </p:blipFill>
        <p:spPr>
          <a:xfrm>
            <a:off x="135667" y="865825"/>
            <a:ext cx="5774382" cy="43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ctrTitle"/>
          </p:nvPr>
        </p:nvSpPr>
        <p:spPr>
          <a:xfrm>
            <a:off x="0" y="215725"/>
            <a:ext cx="9144000" cy="65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Oswald"/>
                <a:ea typeface="Oswald"/>
                <a:cs typeface="Oswald"/>
                <a:sym typeface="Oswald"/>
              </a:rPr>
              <a:t>Types of policy parameterizations</a:t>
            </a:r>
            <a:endParaRPr sz="37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28" name="Google Shape;228;p36"/>
          <p:cNvPicPr preferRelativeResize="0"/>
          <p:nvPr/>
        </p:nvPicPr>
        <p:blipFill rotWithShape="1">
          <a:blip r:embed="rId3">
            <a:alphaModFix/>
          </a:blip>
          <a:srcRect b="0" l="0" r="83118" t="0"/>
          <a:stretch/>
        </p:blipFill>
        <p:spPr>
          <a:xfrm rot="-5400000">
            <a:off x="6031637" y="2028025"/>
            <a:ext cx="5137276" cy="108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578" y="860803"/>
            <a:ext cx="5583684" cy="42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ctrTitle"/>
          </p:nvPr>
        </p:nvSpPr>
        <p:spPr>
          <a:xfrm>
            <a:off x="508763" y="110400"/>
            <a:ext cx="8443200" cy="62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Oswald"/>
                <a:ea typeface="Oswald"/>
                <a:cs typeface="Oswald"/>
                <a:sym typeface="Oswald"/>
              </a:rPr>
              <a:t>REINFORCE: taking advantage of policy gradients </a:t>
            </a:r>
            <a:endParaRPr sz="37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35" name="Google Shape;235;p37"/>
          <p:cNvPicPr preferRelativeResize="0"/>
          <p:nvPr/>
        </p:nvPicPr>
        <p:blipFill rotWithShape="1">
          <a:blip r:embed="rId3">
            <a:alphaModFix/>
          </a:blip>
          <a:srcRect b="0" l="0" r="83118" t="0"/>
          <a:stretch/>
        </p:blipFill>
        <p:spPr>
          <a:xfrm>
            <a:off x="0" y="4056075"/>
            <a:ext cx="9143999" cy="108742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7"/>
          <p:cNvSpPr txBox="1"/>
          <p:nvPr/>
        </p:nvSpPr>
        <p:spPr>
          <a:xfrm>
            <a:off x="613000" y="615350"/>
            <a:ext cx="72456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From this method, as well as deriving a specific gradient we can state the final algorithm for this workshop using Policy gradients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37" name="Google Shape;23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76575"/>
            <a:ext cx="8839201" cy="2312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ctrTitle"/>
          </p:nvPr>
        </p:nvSpPr>
        <p:spPr>
          <a:xfrm>
            <a:off x="508763" y="110400"/>
            <a:ext cx="8443200" cy="62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Oswald"/>
                <a:ea typeface="Oswald"/>
                <a:cs typeface="Oswald"/>
                <a:sym typeface="Oswald"/>
              </a:rPr>
              <a:t>REINFORCE: taking advantage of policy gradients </a:t>
            </a:r>
            <a:endParaRPr sz="37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43" name="Google Shape;243;p38"/>
          <p:cNvPicPr preferRelativeResize="0"/>
          <p:nvPr/>
        </p:nvPicPr>
        <p:blipFill rotWithShape="1">
          <a:blip r:embed="rId3">
            <a:alphaModFix/>
          </a:blip>
          <a:srcRect b="0" l="0" r="83118" t="0"/>
          <a:stretch/>
        </p:blipFill>
        <p:spPr>
          <a:xfrm>
            <a:off x="0" y="4056075"/>
            <a:ext cx="9143999" cy="108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8"/>
          <p:cNvPicPr preferRelativeResize="0"/>
          <p:nvPr/>
        </p:nvPicPr>
        <p:blipFill rotWithShape="1">
          <a:blip r:embed="rId4">
            <a:alphaModFix/>
          </a:blip>
          <a:srcRect b="0" l="435" r="564" t="0"/>
          <a:stretch/>
        </p:blipFill>
        <p:spPr>
          <a:xfrm>
            <a:off x="48925" y="829825"/>
            <a:ext cx="9034100" cy="28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>
            <p:ph type="ctrTitle"/>
          </p:nvPr>
        </p:nvSpPr>
        <p:spPr>
          <a:xfrm>
            <a:off x="2253000" y="833375"/>
            <a:ext cx="4638000" cy="101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latin typeface="Oswald"/>
                <a:ea typeface="Oswald"/>
                <a:cs typeface="Oswald"/>
                <a:sym typeface="Oswald"/>
              </a:rPr>
              <a:t>MISC Topics</a:t>
            </a:r>
            <a:endParaRPr sz="58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50" name="Google Shape;250;p39"/>
          <p:cNvPicPr preferRelativeResize="0"/>
          <p:nvPr/>
        </p:nvPicPr>
        <p:blipFill rotWithShape="1">
          <a:blip r:embed="rId3">
            <a:alphaModFix/>
          </a:blip>
          <a:srcRect b="0" l="0" r="83118" t="0"/>
          <a:stretch/>
        </p:blipFill>
        <p:spPr>
          <a:xfrm>
            <a:off x="0" y="2928751"/>
            <a:ext cx="9143999" cy="221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ctrTitle"/>
          </p:nvPr>
        </p:nvSpPr>
        <p:spPr>
          <a:xfrm>
            <a:off x="448600" y="0"/>
            <a:ext cx="8443200" cy="116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Oswald"/>
                <a:ea typeface="Oswald"/>
                <a:cs typeface="Oswald"/>
                <a:sym typeface="Oswald"/>
              </a:rPr>
              <a:t>Gymnasium</a:t>
            </a:r>
            <a:endParaRPr sz="37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56" name="Google Shape;256;p40"/>
          <p:cNvPicPr preferRelativeResize="0"/>
          <p:nvPr/>
        </p:nvPicPr>
        <p:blipFill rotWithShape="1">
          <a:blip r:embed="rId3">
            <a:alphaModFix/>
          </a:blip>
          <a:srcRect b="0" l="0" r="83118" t="0"/>
          <a:stretch/>
        </p:blipFill>
        <p:spPr>
          <a:xfrm>
            <a:off x="0" y="4056075"/>
            <a:ext cx="9143999" cy="1087426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0"/>
          <p:cNvSpPr txBox="1"/>
          <p:nvPr/>
        </p:nvSpPr>
        <p:spPr>
          <a:xfrm>
            <a:off x="551675" y="1300400"/>
            <a:ext cx="83400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Environment Collection: Gym is a Python library offering a range of environments for testing reinforcement learning algorithms.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OpenAI Support: Developed by OpenAI, Gym ensures quality environments compatible with various reinforcement learning techniques.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Simplified Usage: Gym provides a user-friendly interface, streamlining the process of experimenting with reinforcement learning algorithms.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ctrTitle"/>
          </p:nvPr>
        </p:nvSpPr>
        <p:spPr>
          <a:xfrm>
            <a:off x="448600" y="0"/>
            <a:ext cx="8443200" cy="116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Oswald"/>
                <a:ea typeface="Oswald"/>
                <a:cs typeface="Oswald"/>
                <a:sym typeface="Oswald"/>
              </a:rPr>
              <a:t>Gymnasium: env</a:t>
            </a:r>
            <a:endParaRPr sz="37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63" name="Google Shape;263;p41"/>
          <p:cNvPicPr preferRelativeResize="0"/>
          <p:nvPr/>
        </p:nvPicPr>
        <p:blipFill rotWithShape="1">
          <a:blip r:embed="rId3">
            <a:alphaModFix/>
          </a:blip>
          <a:srcRect b="0" l="0" r="83118" t="0"/>
          <a:stretch/>
        </p:blipFill>
        <p:spPr>
          <a:xfrm>
            <a:off x="0" y="4056075"/>
            <a:ext cx="9143999" cy="108742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1"/>
          <p:cNvSpPr txBox="1"/>
          <p:nvPr/>
        </p:nvSpPr>
        <p:spPr>
          <a:xfrm>
            <a:off x="551675" y="1300400"/>
            <a:ext cx="8340000" cy="23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Environment Interface: The env class in Gym defines a common interface for interacting with reinforcement learning environments.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Unified Interaction: It abstracts the interaction between agents and environments, providing consistent methods for actions, observations, and rewards.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Some methods include, env.step,  env.display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Some fields include: action_space, observation_space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Good to look through documentation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50400" y="0"/>
            <a:ext cx="8443200" cy="87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Oswald"/>
                <a:ea typeface="Oswald"/>
                <a:cs typeface="Oswald"/>
                <a:sym typeface="Oswald"/>
              </a:rPr>
              <a:t>RL Intro</a:t>
            </a:r>
            <a:endParaRPr sz="37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83118" t="0"/>
          <a:stretch/>
        </p:blipFill>
        <p:spPr>
          <a:xfrm>
            <a:off x="0" y="4056075"/>
            <a:ext cx="9143999" cy="10874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391500" y="875400"/>
            <a:ext cx="8361000" cy="3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What is RL?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At a very high level, RL is the process of learning to act and accomplish goals in </a:t>
            </a:r>
            <a:r>
              <a:rPr b="1" lang="en" sz="1800">
                <a:solidFill>
                  <a:schemeClr val="dk2"/>
                </a:solidFill>
              </a:rPr>
              <a:t>dynamic </a:t>
            </a:r>
            <a:r>
              <a:rPr lang="en" sz="1800">
                <a:solidFill>
                  <a:schemeClr val="dk2"/>
                </a:solidFill>
              </a:rPr>
              <a:t>environments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This is inspired by some ideas in psychology that behavior is reinforced by through the idea that behaviors that result in praise/pleasure tend to repeat and behaviors that bring “pain” go extinct 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This leads to RL being a “trial and error” learning paradigm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Agents receive rewards for working towards a goal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Different representations of rewards and goals can alter the agents ability to perform well in specific scenarios found in RL (online learning, stochastic policies, etc)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type="ctrTitle"/>
          </p:nvPr>
        </p:nvSpPr>
        <p:spPr>
          <a:xfrm>
            <a:off x="448475" y="122125"/>
            <a:ext cx="8443200" cy="73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Oswald"/>
                <a:ea typeface="Oswald"/>
                <a:cs typeface="Oswald"/>
                <a:sym typeface="Oswald"/>
              </a:rPr>
              <a:t>Self Play</a:t>
            </a:r>
            <a:endParaRPr sz="37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70" name="Google Shape;270;p42"/>
          <p:cNvPicPr preferRelativeResize="0"/>
          <p:nvPr/>
        </p:nvPicPr>
        <p:blipFill rotWithShape="1">
          <a:blip r:embed="rId3">
            <a:alphaModFix/>
          </a:blip>
          <a:srcRect b="0" l="0" r="83118" t="0"/>
          <a:stretch/>
        </p:blipFill>
        <p:spPr>
          <a:xfrm>
            <a:off x="0" y="4056075"/>
            <a:ext cx="9143999" cy="108742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2"/>
          <p:cNvSpPr txBox="1"/>
          <p:nvPr/>
        </p:nvSpPr>
        <p:spPr>
          <a:xfrm>
            <a:off x="551675" y="857425"/>
            <a:ext cx="5568900" cy="30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Self-Play Concept: Self-play is a reinforcement learning technique where an agent learns by playing against itself rather than against fixed opponents or a pre-existing dataset.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Dynamic Opponent: In self-play, the agent's opponent evolves alongside its own learning process, adapting to the agent's current capabilities and strategies.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Continuous Improvement: Through iterative self-play, agents can continuously improve their strategies, leading to robust and adaptive behavior in a variety of environments or games.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272" name="Google Shape;272;p42"/>
          <p:cNvSpPr txBox="1"/>
          <p:nvPr/>
        </p:nvSpPr>
        <p:spPr>
          <a:xfrm>
            <a:off x="6050075" y="1002875"/>
            <a:ext cx="3093900" cy="16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Similar(ish) example: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Generative adversarial Imitation learning(GAIL)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/>
          <p:nvPr>
            <p:ph type="ctrTitle"/>
          </p:nvPr>
        </p:nvSpPr>
        <p:spPr>
          <a:xfrm>
            <a:off x="448475" y="122125"/>
            <a:ext cx="8443200" cy="73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Oswald"/>
                <a:ea typeface="Oswald"/>
                <a:cs typeface="Oswald"/>
                <a:sym typeface="Oswald"/>
              </a:rPr>
              <a:t>Activity</a:t>
            </a:r>
            <a:endParaRPr sz="37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78" name="Google Shape;278;p43"/>
          <p:cNvPicPr preferRelativeResize="0"/>
          <p:nvPr/>
        </p:nvPicPr>
        <p:blipFill rotWithShape="1">
          <a:blip r:embed="rId3">
            <a:alphaModFix/>
          </a:blip>
          <a:srcRect b="0" l="0" r="83118" t="0"/>
          <a:stretch/>
        </p:blipFill>
        <p:spPr>
          <a:xfrm>
            <a:off x="0" y="4056075"/>
            <a:ext cx="9143999" cy="108742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3"/>
          <p:cNvSpPr txBox="1"/>
          <p:nvPr/>
        </p:nvSpPr>
        <p:spPr>
          <a:xfrm>
            <a:off x="566025" y="1049850"/>
            <a:ext cx="8220300" cy="30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Complete (and correct) and implementation of the REINFORCE Algorithm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Collab link: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https://tinyurl.com/2s4fskcj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ctrTitle"/>
          </p:nvPr>
        </p:nvSpPr>
        <p:spPr>
          <a:xfrm>
            <a:off x="298350" y="119600"/>
            <a:ext cx="8443200" cy="7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Oswald"/>
                <a:ea typeface="Oswald"/>
                <a:cs typeface="Oswald"/>
                <a:sym typeface="Oswald"/>
              </a:rPr>
              <a:t>MDP’S: Formalizing RL problem spaces</a:t>
            </a:r>
            <a:endParaRPr sz="37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83118" t="0"/>
          <a:stretch/>
        </p:blipFill>
        <p:spPr>
          <a:xfrm>
            <a:off x="0" y="4606101"/>
            <a:ext cx="9143999" cy="53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217525" y="847100"/>
            <a:ext cx="8523900" cy="13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 MDP representation of the RL process is built on the Markov assumption: that all information needed to make an a acting given your current state is all encoded within your current state, no explicit access to previous states is needed 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811" y="2193438"/>
            <a:ext cx="8144376" cy="5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83118" t="0"/>
          <a:stretch/>
        </p:blipFill>
        <p:spPr>
          <a:xfrm>
            <a:off x="0" y="4056075"/>
            <a:ext cx="9143999" cy="108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288625" y="119600"/>
            <a:ext cx="8855400" cy="7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Oswald"/>
                <a:ea typeface="Oswald"/>
                <a:cs typeface="Oswald"/>
                <a:sym typeface="Oswald"/>
              </a:rPr>
              <a:t>MDP’S: Formalizing RL problem spaces</a:t>
            </a:r>
            <a:endParaRPr sz="37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0" l="0" r="83118" t="0"/>
          <a:stretch/>
        </p:blipFill>
        <p:spPr>
          <a:xfrm>
            <a:off x="0" y="4596276"/>
            <a:ext cx="9143999" cy="5472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0" y="847100"/>
            <a:ext cx="6337800" cy="37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Represented often times by 5 main items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State Space (S): Representation of all possible states to be in 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Action Space (A): Representations of all possible actions to take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Transition Function (T:SxSxA → Real): Given state and action, take action</a:t>
            </a:r>
            <a:endParaRPr sz="1500">
              <a:solidFill>
                <a:schemeClr val="dk2"/>
              </a:solidFill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</a:pPr>
            <a:r>
              <a:rPr lang="en" sz="1500">
                <a:solidFill>
                  <a:schemeClr val="dk2"/>
                </a:solidFill>
              </a:rPr>
              <a:t>Represents P(s’|s, a): Probability of ending up in new state given state action pair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Reward Function (R:SxA → Real): Reward for specific state action pair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The last two can be mixed</a:t>
            </a:r>
            <a:endParaRPr sz="1500">
              <a:solidFill>
                <a:schemeClr val="dk2"/>
              </a:solidFill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</a:pPr>
            <a:r>
              <a:rPr lang="en" sz="1500">
                <a:solidFill>
                  <a:schemeClr val="dk2"/>
                </a:solidFill>
              </a:rPr>
              <a:t>P(s’, r|s, a) - Transition function can include reward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Policy (denoted by π) (π: S →  A): Maps states to actions to take, what the agent uses to make decisions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4">
            <a:alphaModFix/>
          </a:blip>
          <a:srcRect b="0" l="-1192" r="45711" t="0"/>
          <a:stretch/>
        </p:blipFill>
        <p:spPr>
          <a:xfrm>
            <a:off x="6337819" y="1757750"/>
            <a:ext cx="2806174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ctrTitle"/>
          </p:nvPr>
        </p:nvSpPr>
        <p:spPr>
          <a:xfrm>
            <a:off x="298350" y="119600"/>
            <a:ext cx="8443200" cy="7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Oswald"/>
                <a:ea typeface="Oswald"/>
                <a:cs typeface="Oswald"/>
                <a:sym typeface="Oswald"/>
              </a:rPr>
              <a:t>MDP’S: Cont</a:t>
            </a:r>
            <a:endParaRPr sz="37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0" l="0" r="83118" t="0"/>
          <a:stretch/>
        </p:blipFill>
        <p:spPr>
          <a:xfrm>
            <a:off x="0" y="4606101"/>
            <a:ext cx="9143999" cy="53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298350" y="847100"/>
            <a:ext cx="4154700" cy="21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So how can we act on this representation?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Goal - Learn optimal policy:         </a:t>
            </a: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π*  </a:t>
            </a:r>
            <a:r>
              <a:rPr lang="en" sz="1800">
                <a:solidFill>
                  <a:schemeClr val="dk2"/>
                </a:solidFill>
              </a:rPr>
              <a:t>S → A</a:t>
            </a:r>
            <a:endParaRPr sz="18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Maximize discounted reward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Gain best possible performance in an environment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4830950" y="952525"/>
            <a:ext cx="4154700" cy="3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How can we judge the quality of a policy?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Value/ Q-value functions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Value function (V:S → Real):</a:t>
            </a:r>
            <a:endParaRPr sz="18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Represents the estimated value of being in a state while following policy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Q-Value function (Q:SxA → Real):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>
                <a:solidFill>
                  <a:schemeClr val="dk2"/>
                </a:solidFill>
              </a:rPr>
              <a:t>Represents the estimated value of being in a state and taking an action, then following policy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4">
            <a:alphaModFix/>
          </a:blip>
          <a:srcRect b="31646" l="0" r="31894" t="18500"/>
          <a:stretch/>
        </p:blipFill>
        <p:spPr>
          <a:xfrm>
            <a:off x="0" y="3128375"/>
            <a:ext cx="2988526" cy="3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61715" l="0" r="0" t="0"/>
          <a:stretch/>
        </p:blipFill>
        <p:spPr>
          <a:xfrm>
            <a:off x="0" y="4088750"/>
            <a:ext cx="3755749" cy="3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 rotWithShape="1">
          <a:blip r:embed="rId5">
            <a:alphaModFix/>
          </a:blip>
          <a:srcRect b="0" l="19034" r="0" t="35901"/>
          <a:stretch/>
        </p:blipFill>
        <p:spPr>
          <a:xfrm>
            <a:off x="3643150" y="4075900"/>
            <a:ext cx="3040875" cy="53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 rotWithShape="1">
          <a:blip r:embed="rId6">
            <a:alphaModFix/>
          </a:blip>
          <a:srcRect b="16612" l="28519" r="52493" t="77229"/>
          <a:stretch/>
        </p:blipFill>
        <p:spPr>
          <a:xfrm>
            <a:off x="2988525" y="3111363"/>
            <a:ext cx="2380426" cy="4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ctrTitle"/>
          </p:nvPr>
        </p:nvSpPr>
        <p:spPr>
          <a:xfrm>
            <a:off x="298350" y="119600"/>
            <a:ext cx="8443200" cy="7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Oswald"/>
                <a:ea typeface="Oswald"/>
                <a:cs typeface="Oswald"/>
                <a:sym typeface="Oswald"/>
              </a:rPr>
              <a:t>MDP’S: Value function visualization </a:t>
            </a:r>
            <a:endParaRPr sz="37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0" r="83118" t="0"/>
          <a:stretch/>
        </p:blipFill>
        <p:spPr>
          <a:xfrm>
            <a:off x="0" y="4606101"/>
            <a:ext cx="9143999" cy="5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 rotWithShape="1">
          <a:blip r:embed="rId4">
            <a:alphaModFix/>
          </a:blip>
          <a:srcRect b="16952" l="16498" r="43737" t="41910"/>
          <a:stretch/>
        </p:blipFill>
        <p:spPr>
          <a:xfrm>
            <a:off x="61075" y="1002850"/>
            <a:ext cx="6192499" cy="36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ctrTitle"/>
          </p:nvPr>
        </p:nvSpPr>
        <p:spPr>
          <a:xfrm>
            <a:off x="0" y="215725"/>
            <a:ext cx="9144000" cy="65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Oswald"/>
                <a:ea typeface="Oswald"/>
                <a:cs typeface="Oswald"/>
                <a:sym typeface="Oswald"/>
              </a:rPr>
              <a:t>Policy Iteration: Optimizing policy with the value function</a:t>
            </a:r>
            <a:endParaRPr sz="37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0" l="0" r="83118" t="0"/>
          <a:stretch/>
        </p:blipFill>
        <p:spPr>
          <a:xfrm>
            <a:off x="0" y="4056075"/>
            <a:ext cx="9143999" cy="10874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507300" y="865825"/>
            <a:ext cx="6987300" cy="31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Policy Iteration</a:t>
            </a:r>
            <a:endParaRPr sz="18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Evaluate policy by estimating the values of each step till convergence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Improve your policy using reward and estimated values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Major assumption: we know the </a:t>
            </a:r>
            <a:r>
              <a:rPr i="1" lang="en" sz="1800">
                <a:solidFill>
                  <a:schemeClr val="dk2"/>
                </a:solidFill>
              </a:rPr>
              <a:t>reward</a:t>
            </a:r>
            <a:r>
              <a:rPr lang="en" sz="1800">
                <a:solidFill>
                  <a:schemeClr val="dk2"/>
                </a:solidFill>
              </a:rPr>
              <a:t> and </a:t>
            </a:r>
            <a:r>
              <a:rPr i="1" lang="en" sz="1800">
                <a:solidFill>
                  <a:schemeClr val="dk2"/>
                </a:solidFill>
              </a:rPr>
              <a:t>transition</a:t>
            </a:r>
            <a:r>
              <a:rPr lang="en" sz="1800">
                <a:solidFill>
                  <a:schemeClr val="dk2"/>
                </a:solidFill>
              </a:rPr>
              <a:t> functions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ctrTitle"/>
          </p:nvPr>
        </p:nvSpPr>
        <p:spPr>
          <a:xfrm>
            <a:off x="0" y="215725"/>
            <a:ext cx="9144000" cy="65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Oswald"/>
                <a:ea typeface="Oswald"/>
                <a:cs typeface="Oswald"/>
                <a:sym typeface="Oswald"/>
              </a:rPr>
              <a:t>Policy Iteration: Pseudocode</a:t>
            </a:r>
            <a:endParaRPr sz="37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0" l="0" r="83118" t="0"/>
          <a:stretch/>
        </p:blipFill>
        <p:spPr>
          <a:xfrm rot="-5400000">
            <a:off x="6031637" y="2028025"/>
            <a:ext cx="5137276" cy="108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43300"/>
            <a:ext cx="6394350" cy="43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