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33" r:id="rId2"/>
    <p:sldId id="4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3131-787D-7140-9E23-4A3488ECCCC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A117-2301-AE49-A02B-A25F3AAE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– slow; </a:t>
            </a:r>
            <a:r>
              <a:rPr lang="en-US" dirty="0" err="1"/>
              <a:t>yello</a:t>
            </a:r>
            <a:r>
              <a:rPr lang="en-US" dirty="0"/>
              <a:t>– medium; green – fast</a:t>
            </a:r>
          </a:p>
          <a:p>
            <a:r>
              <a:rPr lang="en-US" dirty="0"/>
              <a:t>(R) Means do it in R</a:t>
            </a:r>
          </a:p>
          <a:p>
            <a:r>
              <a:rPr lang="en-US" dirty="0"/>
              <a:t>Bottom row vertical arrows mean come from anywhere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DDE41-7811-654A-8A3C-4ACC88FE3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35EC-1CF2-1A4A-93FF-DB888150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EEF46-ED3A-5145-8C62-0B1FC053C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42DE-F7EA-394D-B763-8AA1ADEC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2921-A213-3A42-A29A-83311F13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A803-4262-8942-92F6-787088F0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8FD-E206-BF41-8062-07E5D8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5C94C-7A6E-7545-A3F2-7F0F5BA1C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B814-C87F-B44A-9DB5-F1DCA448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A0D9-A561-494E-9D4E-49D942B5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E2E0-4E43-8F4E-BF44-F5C4342D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8E47E-4B52-1E4C-858E-35D4F662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F1B3-B8BA-5143-8758-B3A96125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C9D2-4B1A-5444-86B5-6D4B999B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74F-E3DF-784E-BDAC-FFE2DB49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5008-F7EB-DD46-BCF2-1A8A6BE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431-9BDD-E644-9D97-18A6BF41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4924-0931-D647-AB1D-F0673CC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2FCF-DAB8-BC4F-8258-4BC515E7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BF37-8A00-9F45-85BC-23E54C05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2C90-58D7-084E-82E5-DD89C8E8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137A-451E-2D4B-A31E-43687D7B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8A8B-03A7-7842-9FF7-E30BD1E8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4A4E-77FD-E840-A254-39465453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28C6-236B-E14E-8786-129F426D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3205-3839-AC45-91D4-706E6F87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4F8-B7F9-3F4F-AC76-CC0C74C8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5069-234D-4048-AAE8-34E4E3463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C9A0-9CCA-034C-B61B-92FA1F214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0BB4A-55BE-F348-8F7F-1AD87C73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3BB5-8B38-454D-A1FA-314063B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ED77-B8BC-944E-89A3-ECF02BF6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53DA-E5F2-6D46-9188-C75608EE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8C12-7238-DB41-A9B3-6FF87C9E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1837-2729-2B4D-B811-4306ED45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448F8-EA77-D34A-BBA4-A98D20292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1A170-55DB-FF44-85E0-B7F7A8F87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05A05-863F-F54C-ACA0-D5F74F71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15AA1-5618-5040-A786-DCB4D99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B1B9C-CA28-C84F-89FD-37EFD13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8DF8-9A91-8849-825C-733DC503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0AC99-6544-FA47-B264-0D275277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F90-42D5-0C4C-BCBF-20437F5A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ACB2B-318D-3F41-ADA7-6EAE6B7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0E11-42E3-534B-9CA7-B1B434D6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32AC4-6A91-9E4B-A0FB-11275D16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EC06-254B-AE43-9AB3-E27AC458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7663-1989-BC4A-A36D-A93E08AE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242F-E128-8C4F-8CB3-D21EE484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20D5A-D6E3-364A-8240-582B54EE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4206-0A0F-1048-B156-34806D2A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DD33-FC03-9D46-8B92-5AD039AE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E352-D87B-CD4B-9A42-077FC45F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0F2E-CC32-8E45-A238-F9EAD80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9AFA4-53E8-8C4A-AAAB-25607C132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12DE6-B71E-1242-8F28-5A6D2377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FC5B-FFE1-4949-989E-A04E6016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FEF0-AEC1-684C-89AD-F40C9604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1AAE-3F9C-3D4D-9A55-89F3D256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79A8-463E-8C40-BD81-17CB0DC3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E65E-698E-3645-9076-6835CD6E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631F-D575-7444-930A-A190375DD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DA40-3F3F-2641-9FE9-68FC0A14D46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1EDC-6594-B24E-BF28-5A8E6BF4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65DB-45AC-304F-A920-1784F25E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1628-ADDB-EE4D-9AB0-A1822BBA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6AF6-6875-2149-9560-419923E2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Latent Confounder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ABF43087-C733-9146-BB9D-35DC49AD3034}"/>
              </a:ext>
            </a:extLst>
          </p:cNvPr>
          <p:cNvSpPr/>
          <p:nvPr/>
        </p:nvSpPr>
        <p:spPr>
          <a:xfrm>
            <a:off x="838200" y="1690688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Boxplots (R)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386E00-A0B7-4C48-B707-A4524E4A224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77392" y="2314734"/>
            <a:ext cx="141982" cy="3951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047114EE-1E5A-C248-BCC8-23201B9D0BA2}"/>
              </a:ext>
            </a:extLst>
          </p:cNvPr>
          <p:cNvSpPr/>
          <p:nvPr/>
        </p:nvSpPr>
        <p:spPr>
          <a:xfrm>
            <a:off x="631126" y="2709927"/>
            <a:ext cx="1376495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outliers (R)?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8950257-C48F-F54A-8E07-D7C5E84F792F}"/>
              </a:ext>
            </a:extLst>
          </p:cNvPr>
          <p:cNvSpPr/>
          <p:nvPr/>
        </p:nvSpPr>
        <p:spPr>
          <a:xfrm>
            <a:off x="2576457" y="1686646"/>
            <a:ext cx="2342065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Histograms + </a:t>
            </a:r>
            <a:r>
              <a:rPr lang="en-US" dirty="0" err="1"/>
              <a:t>qqnorm</a:t>
            </a:r>
            <a:r>
              <a:rPr lang="en-US" dirty="0"/>
              <a:t> + scatterplots (R)</a:t>
            </a:r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45A0DA64-040A-4F4A-9BF2-329511B73DDE}"/>
              </a:ext>
            </a:extLst>
          </p:cNvPr>
          <p:cNvSpPr/>
          <p:nvPr/>
        </p:nvSpPr>
        <p:spPr>
          <a:xfrm>
            <a:off x="838201" y="3728212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Gaussian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F5DACFE3-BD52-5E47-A7E4-783814B8A9D4}"/>
              </a:ext>
            </a:extLst>
          </p:cNvPr>
          <p:cNvSpPr/>
          <p:nvPr/>
        </p:nvSpPr>
        <p:spPr>
          <a:xfrm>
            <a:off x="152050" y="4999026"/>
            <a:ext cx="1092530" cy="612648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+ Fisher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0D9EF-44E0-104D-8743-FCBAAC509CE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98315" y="4352258"/>
            <a:ext cx="598470" cy="64676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80592E8A-9D47-574B-BFB9-B8E9CA080283}"/>
              </a:ext>
            </a:extLst>
          </p:cNvPr>
          <p:cNvSpPr/>
          <p:nvPr/>
        </p:nvSpPr>
        <p:spPr>
          <a:xfrm>
            <a:off x="1635616" y="4981151"/>
            <a:ext cx="1290543" cy="630523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FGES + SEM BIC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CE896F-FCE0-6E43-A0A8-FECBACC1450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384466" y="4340860"/>
            <a:ext cx="896422" cy="6402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4F3FE05A-1F08-F046-9ED5-AB0CFB32D2AE}"/>
              </a:ext>
            </a:extLst>
          </p:cNvPr>
          <p:cNvSpPr/>
          <p:nvPr/>
        </p:nvSpPr>
        <p:spPr>
          <a:xfrm>
            <a:off x="2007622" y="6137124"/>
            <a:ext cx="1266173" cy="612648"/>
          </a:xfrm>
          <a:prstGeom prst="flowChartAlternateProcess">
            <a:avLst/>
          </a:prstGeom>
          <a:solidFill>
            <a:srgbClr val="FF0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2016603D-990D-4A4E-96E0-8F203DBC9D96}"/>
              </a:ext>
            </a:extLst>
          </p:cNvPr>
          <p:cNvSpPr/>
          <p:nvPr/>
        </p:nvSpPr>
        <p:spPr>
          <a:xfrm>
            <a:off x="2619498" y="3728211"/>
            <a:ext cx="1164237" cy="975889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Non-Gaussian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3EE45B12-3031-5B43-92EE-45C8958D9EBD}"/>
              </a:ext>
            </a:extLst>
          </p:cNvPr>
          <p:cNvSpPr/>
          <p:nvPr/>
        </p:nvSpPr>
        <p:spPr>
          <a:xfrm>
            <a:off x="4335479" y="3755878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2FA96CEF-7562-0E48-B835-0E8B36BDC3BA}"/>
              </a:ext>
            </a:extLst>
          </p:cNvPr>
          <p:cNvSpPr/>
          <p:nvPr/>
        </p:nvSpPr>
        <p:spPr>
          <a:xfrm>
            <a:off x="5638431" y="2210778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CDC117-B6C5-0B47-8FC7-42945ACCAEF1}"/>
              </a:ext>
            </a:extLst>
          </p:cNvPr>
          <p:cNvCxnSpPr>
            <a:cxnSpLocks/>
          </p:cNvCxnSpPr>
          <p:nvPr/>
        </p:nvCxnSpPr>
        <p:spPr>
          <a:xfrm flipH="1">
            <a:off x="1635617" y="2330048"/>
            <a:ext cx="1732028" cy="13872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35FACC-66EA-3349-8188-3CD1D5E57A8F}"/>
              </a:ext>
            </a:extLst>
          </p:cNvPr>
          <p:cNvCxnSpPr>
            <a:cxnSpLocks/>
          </p:cNvCxnSpPr>
          <p:nvPr/>
        </p:nvCxnSpPr>
        <p:spPr>
          <a:xfrm flipH="1">
            <a:off x="3273795" y="2330048"/>
            <a:ext cx="93850" cy="1401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832637-30FD-0041-853E-74BC775FFEF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338866" y="2042421"/>
            <a:ext cx="2299565" cy="4746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>
            <a:extLst>
              <a:ext uri="{FF2B5EF4-FFF2-40B4-BE49-F238E27FC236}">
                <a16:creationId xmlns:a16="http://schemas.microsoft.com/office/drawing/2014/main" id="{C178B2E6-1D19-8447-AF0B-AE5CEEA3496D}"/>
              </a:ext>
            </a:extLst>
          </p:cNvPr>
          <p:cNvSpPr/>
          <p:nvPr/>
        </p:nvSpPr>
        <p:spPr>
          <a:xfrm>
            <a:off x="3177835" y="4999026"/>
            <a:ext cx="1092530" cy="612648"/>
          </a:xfrm>
          <a:prstGeom prst="flowChartAlternateProcess">
            <a:avLst/>
          </a:prstGeom>
          <a:solidFill>
            <a:schemeClr val="accent4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Lingam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06693-FAE2-AC4B-AB43-209134DC9CA9}"/>
              </a:ext>
            </a:extLst>
          </p:cNvPr>
          <p:cNvCxnSpPr>
            <a:stCxn id="29" idx="2"/>
          </p:cNvCxnSpPr>
          <p:nvPr/>
        </p:nvCxnSpPr>
        <p:spPr>
          <a:xfrm>
            <a:off x="3201617" y="4704100"/>
            <a:ext cx="391589" cy="2770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10DADAC4-88DB-684E-A10B-7CC80B77F05F}"/>
              </a:ext>
            </a:extLst>
          </p:cNvPr>
          <p:cNvSpPr/>
          <p:nvPr/>
        </p:nvSpPr>
        <p:spPr>
          <a:xfrm>
            <a:off x="7317887" y="1702086"/>
            <a:ext cx="1496291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Discretize (R)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7E6D8D-D25E-CB4E-9F50-5B1A9139E7B4}"/>
              </a:ext>
            </a:extLst>
          </p:cNvPr>
          <p:cNvCxnSpPr>
            <a:cxnSpLocks/>
          </p:cNvCxnSpPr>
          <p:nvPr/>
        </p:nvCxnSpPr>
        <p:spPr>
          <a:xfrm flipV="1">
            <a:off x="6730961" y="1983828"/>
            <a:ext cx="595992" cy="2269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lternate Process 51">
            <a:extLst>
              <a:ext uri="{FF2B5EF4-FFF2-40B4-BE49-F238E27FC236}">
                <a16:creationId xmlns:a16="http://schemas.microsoft.com/office/drawing/2014/main" id="{54EEA191-DB8A-794D-806F-B65ABE506EB5}"/>
              </a:ext>
            </a:extLst>
          </p:cNvPr>
          <p:cNvSpPr/>
          <p:nvPr/>
        </p:nvSpPr>
        <p:spPr>
          <a:xfrm>
            <a:off x="9323968" y="592305"/>
            <a:ext cx="1092530" cy="612648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PC+Chi-squared</a:t>
            </a:r>
            <a:endParaRPr lang="en-US" dirty="0"/>
          </a:p>
        </p:txBody>
      </p: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8D914611-6380-CA43-953C-E30518C2414C}"/>
              </a:ext>
            </a:extLst>
          </p:cNvPr>
          <p:cNvSpPr/>
          <p:nvPr/>
        </p:nvSpPr>
        <p:spPr>
          <a:xfrm>
            <a:off x="9323968" y="1587419"/>
            <a:ext cx="1236708" cy="885669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FGES + </a:t>
            </a:r>
            <a:r>
              <a:rPr lang="en-US" dirty="0" err="1"/>
              <a:t>BDeu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8AB409-6EA4-A345-A799-950944FD6E65}"/>
              </a:ext>
            </a:extLst>
          </p:cNvPr>
          <p:cNvCxnSpPr>
            <a:cxnSpLocks/>
          </p:cNvCxnSpPr>
          <p:nvPr/>
        </p:nvCxnSpPr>
        <p:spPr>
          <a:xfrm flipV="1">
            <a:off x="8710135" y="1204953"/>
            <a:ext cx="837349" cy="4971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FF99B8-1F77-8541-88E9-5899C91295E5}"/>
              </a:ext>
            </a:extLst>
          </p:cNvPr>
          <p:cNvCxnSpPr>
            <a:cxnSpLocks/>
          </p:cNvCxnSpPr>
          <p:nvPr/>
        </p:nvCxnSpPr>
        <p:spPr>
          <a:xfrm>
            <a:off x="8785418" y="2031209"/>
            <a:ext cx="538550" cy="135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58706F-10BD-2649-80CB-27D9FC3E1411}"/>
              </a:ext>
            </a:extLst>
          </p:cNvPr>
          <p:cNvCxnSpPr>
            <a:cxnSpLocks/>
          </p:cNvCxnSpPr>
          <p:nvPr/>
        </p:nvCxnSpPr>
        <p:spPr>
          <a:xfrm>
            <a:off x="2646963" y="5814465"/>
            <a:ext cx="0" cy="3120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AF07FFA9-B57B-EB45-914C-B43FE028B59C}"/>
              </a:ext>
            </a:extLst>
          </p:cNvPr>
          <p:cNvSpPr/>
          <p:nvPr/>
        </p:nvSpPr>
        <p:spPr>
          <a:xfrm>
            <a:off x="8044545" y="2795435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Sample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F1D8B1-C7DA-6747-9F98-E84EAA936EB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730961" y="2517102"/>
            <a:ext cx="1313584" cy="5726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D99746-8475-4546-913A-861D4A18E5B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02479" y="1992970"/>
            <a:ext cx="773978" cy="22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F46329-6F4C-B147-B6B8-73F08A1EBBAD}"/>
              </a:ext>
            </a:extLst>
          </p:cNvPr>
          <p:cNvCxnSpPr>
            <a:cxnSpLocks/>
          </p:cNvCxnSpPr>
          <p:nvPr/>
        </p:nvCxnSpPr>
        <p:spPr>
          <a:xfrm>
            <a:off x="3385266" y="2380181"/>
            <a:ext cx="1519350" cy="13429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lternate Process 83">
            <a:extLst>
              <a:ext uri="{FF2B5EF4-FFF2-40B4-BE49-F238E27FC236}">
                <a16:creationId xmlns:a16="http://schemas.microsoft.com/office/drawing/2014/main" id="{505871B5-F01F-0543-894C-787584EE12A9}"/>
              </a:ext>
            </a:extLst>
          </p:cNvPr>
          <p:cNvSpPr/>
          <p:nvPr/>
        </p:nvSpPr>
        <p:spPr>
          <a:xfrm>
            <a:off x="8381967" y="3831896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2EF17C-43CD-CE48-A5F3-41B5FD23B5EB}"/>
              </a:ext>
            </a:extLst>
          </p:cNvPr>
          <p:cNvCxnSpPr>
            <a:cxnSpLocks/>
          </p:cNvCxnSpPr>
          <p:nvPr/>
        </p:nvCxnSpPr>
        <p:spPr>
          <a:xfrm>
            <a:off x="6730961" y="2709927"/>
            <a:ext cx="1677863" cy="11706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lternate Process 88">
            <a:extLst>
              <a:ext uri="{FF2B5EF4-FFF2-40B4-BE49-F238E27FC236}">
                <a16:creationId xmlns:a16="http://schemas.microsoft.com/office/drawing/2014/main" id="{FE724E50-2E59-7549-9E01-7AE7ECCDFEEE}"/>
              </a:ext>
            </a:extLst>
          </p:cNvPr>
          <p:cNvSpPr/>
          <p:nvPr/>
        </p:nvSpPr>
        <p:spPr>
          <a:xfrm>
            <a:off x="10734574" y="3053883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Sub-sample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E8A788-AA6D-FE49-8235-7B4CCB583C2C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>
            <a:off x="9137075" y="3101759"/>
            <a:ext cx="1597499" cy="2584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lternate Process 91">
            <a:extLst>
              <a:ext uri="{FF2B5EF4-FFF2-40B4-BE49-F238E27FC236}">
                <a16:creationId xmlns:a16="http://schemas.microsoft.com/office/drawing/2014/main" id="{5BF3404C-C519-9948-9F03-A8001D1354E8}"/>
              </a:ext>
            </a:extLst>
          </p:cNvPr>
          <p:cNvSpPr/>
          <p:nvPr/>
        </p:nvSpPr>
        <p:spPr>
          <a:xfrm>
            <a:off x="8899816" y="5219331"/>
            <a:ext cx="1308612" cy="612648"/>
          </a:xfrm>
          <a:prstGeom prst="flowChartAlternateProcess">
            <a:avLst/>
          </a:prstGeom>
          <a:solidFill>
            <a:srgbClr val="FF0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PC+CCI or</a:t>
            </a:r>
          </a:p>
          <a:p>
            <a:pPr algn="ctr"/>
            <a:r>
              <a:rPr lang="en-US" dirty="0"/>
              <a:t>Kernel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84B841-3A1B-B248-BADE-FBCCF04B1C5C}"/>
              </a:ext>
            </a:extLst>
          </p:cNvPr>
          <p:cNvCxnSpPr>
            <a:cxnSpLocks/>
          </p:cNvCxnSpPr>
          <p:nvPr/>
        </p:nvCxnSpPr>
        <p:spPr>
          <a:xfrm flipH="1">
            <a:off x="9675074" y="3701585"/>
            <a:ext cx="1427051" cy="15180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ECE39D-EEE4-5B43-A6DA-F78CEF0B9C9E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8928232" y="4444544"/>
            <a:ext cx="625890" cy="7747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lternate Process 95">
            <a:extLst>
              <a:ext uri="{FF2B5EF4-FFF2-40B4-BE49-F238E27FC236}">
                <a16:creationId xmlns:a16="http://schemas.microsoft.com/office/drawing/2014/main" id="{9966829E-500E-C646-81FF-628182C3565E}"/>
              </a:ext>
            </a:extLst>
          </p:cNvPr>
          <p:cNvSpPr/>
          <p:nvPr/>
        </p:nvSpPr>
        <p:spPr>
          <a:xfrm>
            <a:off x="10364210" y="5240581"/>
            <a:ext cx="1308612" cy="903511"/>
          </a:xfrm>
          <a:prstGeom prst="flowChartAlternateProcess">
            <a:avLst/>
          </a:prstGeom>
          <a:solidFill>
            <a:srgbClr val="FF0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FGES+CCI or</a:t>
            </a:r>
          </a:p>
          <a:p>
            <a:pPr algn="ctr"/>
            <a:r>
              <a:rPr lang="en-US" dirty="0"/>
              <a:t>Kernel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81D6352-A7D3-5C4F-8FA8-2D3A76499795}"/>
              </a:ext>
            </a:extLst>
          </p:cNvPr>
          <p:cNvCxnSpPr>
            <a:cxnSpLocks/>
          </p:cNvCxnSpPr>
          <p:nvPr/>
        </p:nvCxnSpPr>
        <p:spPr>
          <a:xfrm>
            <a:off x="11353800" y="3652581"/>
            <a:ext cx="0" cy="154923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70FD246-09F4-124C-990A-4A81B7EB6706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928232" y="4444544"/>
            <a:ext cx="1697850" cy="7572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lternate Process 103">
            <a:extLst>
              <a:ext uri="{FF2B5EF4-FFF2-40B4-BE49-F238E27FC236}">
                <a16:creationId xmlns:a16="http://schemas.microsoft.com/office/drawing/2014/main" id="{8217640C-5AA2-CD4E-9CF6-E44A69106D40}"/>
              </a:ext>
            </a:extLst>
          </p:cNvPr>
          <p:cNvSpPr/>
          <p:nvPr/>
        </p:nvSpPr>
        <p:spPr>
          <a:xfrm>
            <a:off x="4481096" y="4667773"/>
            <a:ext cx="2102673" cy="864906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PC+Conditional</a:t>
            </a:r>
            <a:r>
              <a:rPr lang="en-US" dirty="0"/>
              <a:t> Gaussian or Logistic + score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37DDAE7-4975-8742-B6B0-4921016671CD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790123" y="4072890"/>
            <a:ext cx="742310" cy="5948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108">
            <a:extLst>
              <a:ext uri="{FF2B5EF4-FFF2-40B4-BE49-F238E27FC236}">
                <a16:creationId xmlns:a16="http://schemas.microsoft.com/office/drawing/2014/main" id="{AC50E02B-1ADB-7747-85BA-4EC531907EB2}"/>
              </a:ext>
            </a:extLst>
          </p:cNvPr>
          <p:cNvSpPr/>
          <p:nvPr/>
        </p:nvSpPr>
        <p:spPr>
          <a:xfrm>
            <a:off x="3698542" y="6103767"/>
            <a:ext cx="1266173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cutoff (R)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46BB53-B3E6-F947-8E65-4D966C74EE96}"/>
              </a:ext>
            </a:extLst>
          </p:cNvPr>
          <p:cNvCxnSpPr>
            <a:cxnSpLocks/>
          </p:cNvCxnSpPr>
          <p:nvPr/>
        </p:nvCxnSpPr>
        <p:spPr>
          <a:xfrm>
            <a:off x="3114809" y="6408411"/>
            <a:ext cx="565203" cy="57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lternate Process 114">
            <a:extLst>
              <a:ext uri="{FF2B5EF4-FFF2-40B4-BE49-F238E27FC236}">
                <a16:creationId xmlns:a16="http://schemas.microsoft.com/office/drawing/2014/main" id="{A6287195-70C9-DC41-9814-E96B15BDD175}"/>
              </a:ext>
            </a:extLst>
          </p:cNvPr>
          <p:cNvSpPr/>
          <p:nvPr/>
        </p:nvSpPr>
        <p:spPr>
          <a:xfrm>
            <a:off x="5473687" y="6109199"/>
            <a:ext cx="1266173" cy="612648"/>
          </a:xfrm>
          <a:prstGeom prst="flowChartAlternateProcess">
            <a:avLst/>
          </a:prstGeom>
          <a:solidFill>
            <a:schemeClr val="accent1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Skew?</a:t>
            </a:r>
          </a:p>
        </p:txBody>
      </p:sp>
      <p:sp>
        <p:nvSpPr>
          <p:cNvPr id="117" name="Alternate Process 116">
            <a:extLst>
              <a:ext uri="{FF2B5EF4-FFF2-40B4-BE49-F238E27FC236}">
                <a16:creationId xmlns:a16="http://schemas.microsoft.com/office/drawing/2014/main" id="{EFD18E77-0C0E-BE40-87B5-D92E3CECC36A}"/>
              </a:ext>
            </a:extLst>
          </p:cNvPr>
          <p:cNvSpPr/>
          <p:nvPr/>
        </p:nvSpPr>
        <p:spPr>
          <a:xfrm>
            <a:off x="7322892" y="6109199"/>
            <a:ext cx="1616860" cy="612648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 or  </a:t>
            </a:r>
            <a:r>
              <a:rPr lang="en-US" dirty="0" err="1"/>
              <a:t>Rskew</a:t>
            </a:r>
            <a:r>
              <a:rPr lang="en-US" dirty="0"/>
              <a:t> or  Skew 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9CC611-976E-9246-8CFF-4084002DF117}"/>
              </a:ext>
            </a:extLst>
          </p:cNvPr>
          <p:cNvCxnSpPr>
            <a:cxnSpLocks/>
          </p:cNvCxnSpPr>
          <p:nvPr/>
        </p:nvCxnSpPr>
        <p:spPr>
          <a:xfrm>
            <a:off x="6747853" y="6454101"/>
            <a:ext cx="565203" cy="57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CF80A6B2-F9D6-5645-9D3C-F575ECBF4249}"/>
              </a:ext>
            </a:extLst>
          </p:cNvPr>
          <p:cNvSpPr/>
          <p:nvPr/>
        </p:nvSpPr>
        <p:spPr>
          <a:xfrm>
            <a:off x="6676180" y="4639737"/>
            <a:ext cx="2173122" cy="955562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FGES+Conditional</a:t>
            </a:r>
            <a:r>
              <a:rPr lang="en-US" dirty="0"/>
              <a:t> Gaussian or Logistic + score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30DD05-0D2C-CE4C-9110-D1A87CEA9A6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289583" y="4119647"/>
            <a:ext cx="2473158" cy="5200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A4DD8C-0354-B64A-ADEA-47A2A494BEFA}"/>
              </a:ext>
            </a:extLst>
          </p:cNvPr>
          <p:cNvCxnSpPr>
            <a:cxnSpLocks/>
          </p:cNvCxnSpPr>
          <p:nvPr/>
        </p:nvCxnSpPr>
        <p:spPr>
          <a:xfrm>
            <a:off x="5985526" y="5725809"/>
            <a:ext cx="0" cy="3779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lternate Process 56">
            <a:extLst>
              <a:ext uri="{FF2B5EF4-FFF2-40B4-BE49-F238E27FC236}">
                <a16:creationId xmlns:a16="http://schemas.microsoft.com/office/drawing/2014/main" id="{C7509336-E43D-2D42-8A4D-FE48FF0DAE61}"/>
              </a:ext>
            </a:extLst>
          </p:cNvPr>
          <p:cNvSpPr/>
          <p:nvPr/>
        </p:nvSpPr>
        <p:spPr>
          <a:xfrm>
            <a:off x="5711538" y="3075503"/>
            <a:ext cx="1537845" cy="765811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Non-paranormal transform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90AB8C-499E-FB4A-A25F-7F38BB0E52A5}"/>
              </a:ext>
            </a:extLst>
          </p:cNvPr>
          <p:cNvCxnSpPr>
            <a:cxnSpLocks/>
          </p:cNvCxnSpPr>
          <p:nvPr/>
        </p:nvCxnSpPr>
        <p:spPr>
          <a:xfrm flipH="1">
            <a:off x="1871789" y="3186157"/>
            <a:ext cx="3869512" cy="542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A96B26-9AF1-C74A-B98D-ED115EFA22D0}"/>
              </a:ext>
            </a:extLst>
          </p:cNvPr>
          <p:cNvCxnSpPr>
            <a:cxnSpLocks/>
          </p:cNvCxnSpPr>
          <p:nvPr/>
        </p:nvCxnSpPr>
        <p:spPr>
          <a:xfrm>
            <a:off x="6004084" y="2854233"/>
            <a:ext cx="260684" cy="2082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6AF6-6875-2149-9560-419923E2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</a:t>
            </a:r>
            <a:r>
              <a:rPr lang="en-US" dirty="0"/>
              <a:t>Confounder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ABF43087-C733-9146-BB9D-35DC49AD3034}"/>
              </a:ext>
            </a:extLst>
          </p:cNvPr>
          <p:cNvSpPr/>
          <p:nvPr/>
        </p:nvSpPr>
        <p:spPr>
          <a:xfrm>
            <a:off x="838200" y="1690688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Boxplots (R)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386E00-A0B7-4C48-B707-A4524E4A224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236909" y="2314734"/>
            <a:ext cx="147558" cy="3951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047114EE-1E5A-C248-BCC8-23201B9D0BA2}"/>
              </a:ext>
            </a:extLst>
          </p:cNvPr>
          <p:cNvSpPr/>
          <p:nvPr/>
        </p:nvSpPr>
        <p:spPr>
          <a:xfrm>
            <a:off x="543088" y="2709927"/>
            <a:ext cx="1387642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outliers (R)?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8950257-C48F-F54A-8E07-D7C5E84F792F}"/>
              </a:ext>
            </a:extLst>
          </p:cNvPr>
          <p:cNvSpPr/>
          <p:nvPr/>
        </p:nvSpPr>
        <p:spPr>
          <a:xfrm>
            <a:off x="2557152" y="1497953"/>
            <a:ext cx="2233784" cy="779859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Histograms + </a:t>
            </a:r>
            <a:r>
              <a:rPr lang="en-US" dirty="0" err="1"/>
              <a:t>qqnorm</a:t>
            </a:r>
            <a:r>
              <a:rPr lang="en-US" dirty="0"/>
              <a:t> + scatterplots (R)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BCD5E0-D4E5-4A4D-89FB-EC26D9168FF3}"/>
              </a:ext>
            </a:extLst>
          </p:cNvPr>
          <p:cNvCxnSpPr>
            <a:cxnSpLocks/>
          </p:cNvCxnSpPr>
          <p:nvPr/>
        </p:nvCxnSpPr>
        <p:spPr>
          <a:xfrm flipH="1">
            <a:off x="1635618" y="2313906"/>
            <a:ext cx="1559036" cy="14033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45A0DA64-040A-4F4A-9BF2-329511B73DDE}"/>
              </a:ext>
            </a:extLst>
          </p:cNvPr>
          <p:cNvSpPr/>
          <p:nvPr/>
        </p:nvSpPr>
        <p:spPr>
          <a:xfrm>
            <a:off x="838201" y="3728212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Gaussian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F5DACFE3-BD52-5E47-A7E4-783814B8A9D4}"/>
              </a:ext>
            </a:extLst>
          </p:cNvPr>
          <p:cNvSpPr/>
          <p:nvPr/>
        </p:nvSpPr>
        <p:spPr>
          <a:xfrm>
            <a:off x="350587" y="5013751"/>
            <a:ext cx="1787404" cy="578039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(G)FCI  + Fisher Z (+SEM BIC)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0D9EF-44E0-104D-8743-FCBAAC509CE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244289" y="4340860"/>
            <a:ext cx="140177" cy="6728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4F3FE05A-1F08-F046-9ED5-AB0CFB32D2AE}"/>
              </a:ext>
            </a:extLst>
          </p:cNvPr>
          <p:cNvSpPr/>
          <p:nvPr/>
        </p:nvSpPr>
        <p:spPr>
          <a:xfrm>
            <a:off x="2007622" y="6137124"/>
            <a:ext cx="1266173" cy="612648"/>
          </a:xfrm>
          <a:prstGeom prst="flowChartAlternateProcess">
            <a:avLst/>
          </a:prstGeom>
          <a:solidFill>
            <a:srgbClr val="FF0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Bootstrap?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3EE45B12-3031-5B43-92EE-45C8958D9EBD}"/>
              </a:ext>
            </a:extLst>
          </p:cNvPr>
          <p:cNvSpPr/>
          <p:nvPr/>
        </p:nvSpPr>
        <p:spPr>
          <a:xfrm>
            <a:off x="4335479" y="3755878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2FA96CEF-7562-0E48-B835-0E8B36BDC3BA}"/>
              </a:ext>
            </a:extLst>
          </p:cNvPr>
          <p:cNvSpPr/>
          <p:nvPr/>
        </p:nvSpPr>
        <p:spPr>
          <a:xfrm>
            <a:off x="6038316" y="3759327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832637-30FD-0041-853E-74BC775FFEF9}"/>
              </a:ext>
            </a:extLst>
          </p:cNvPr>
          <p:cNvCxnSpPr>
            <a:cxnSpLocks/>
          </p:cNvCxnSpPr>
          <p:nvPr/>
        </p:nvCxnSpPr>
        <p:spPr>
          <a:xfrm>
            <a:off x="3194655" y="2314734"/>
            <a:ext cx="3389926" cy="14411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10DADAC4-88DB-684E-A10B-7CC80B77F05F}"/>
              </a:ext>
            </a:extLst>
          </p:cNvPr>
          <p:cNvSpPr/>
          <p:nvPr/>
        </p:nvSpPr>
        <p:spPr>
          <a:xfrm>
            <a:off x="7317887" y="1702086"/>
            <a:ext cx="1496291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Discretize (R)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7E6D8D-D25E-CB4E-9F50-5B1A9139E7B4}"/>
              </a:ext>
            </a:extLst>
          </p:cNvPr>
          <p:cNvCxnSpPr>
            <a:stCxn id="31" idx="0"/>
          </p:cNvCxnSpPr>
          <p:nvPr/>
        </p:nvCxnSpPr>
        <p:spPr>
          <a:xfrm flipV="1">
            <a:off x="6584581" y="2314734"/>
            <a:ext cx="1245774" cy="14445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lternate Process 51">
            <a:extLst>
              <a:ext uri="{FF2B5EF4-FFF2-40B4-BE49-F238E27FC236}">
                <a16:creationId xmlns:a16="http://schemas.microsoft.com/office/drawing/2014/main" id="{54EEA191-DB8A-794D-806F-B65ABE506EB5}"/>
              </a:ext>
            </a:extLst>
          </p:cNvPr>
          <p:cNvSpPr/>
          <p:nvPr/>
        </p:nvSpPr>
        <p:spPr>
          <a:xfrm>
            <a:off x="9547484" y="937637"/>
            <a:ext cx="1597844" cy="991602"/>
          </a:xfrm>
          <a:prstGeom prst="flowChartAlternateProcess">
            <a:avLst/>
          </a:prstGeom>
          <a:solidFill>
            <a:srgbClr val="FFC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(G)</a:t>
            </a:r>
            <a:r>
              <a:rPr lang="en-US" dirty="0" err="1"/>
              <a:t>FCI+Chi-squared</a:t>
            </a:r>
            <a:r>
              <a:rPr lang="en-US" dirty="0"/>
              <a:t> (+ score)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8AB409-6EA4-A345-A799-950944FD6E65}"/>
              </a:ext>
            </a:extLst>
          </p:cNvPr>
          <p:cNvCxnSpPr>
            <a:cxnSpLocks/>
          </p:cNvCxnSpPr>
          <p:nvPr/>
        </p:nvCxnSpPr>
        <p:spPr>
          <a:xfrm flipV="1">
            <a:off x="8710135" y="1204953"/>
            <a:ext cx="837349" cy="4971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58706F-10BD-2649-80CB-27D9FC3E1411}"/>
              </a:ext>
            </a:extLst>
          </p:cNvPr>
          <p:cNvCxnSpPr>
            <a:cxnSpLocks/>
          </p:cNvCxnSpPr>
          <p:nvPr/>
        </p:nvCxnSpPr>
        <p:spPr>
          <a:xfrm>
            <a:off x="2646963" y="5814465"/>
            <a:ext cx="0" cy="3120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AF07FFA9-B57B-EB45-914C-B43FE028B59C}"/>
              </a:ext>
            </a:extLst>
          </p:cNvPr>
          <p:cNvSpPr/>
          <p:nvPr/>
        </p:nvSpPr>
        <p:spPr>
          <a:xfrm>
            <a:off x="7895351" y="2886800"/>
            <a:ext cx="1092530" cy="800829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Sample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F1D8B1-C7DA-6747-9F98-E84EAA936EB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30846" y="3449077"/>
            <a:ext cx="734750" cy="6165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D99746-8475-4546-913A-861D4A18E5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83174" y="1827078"/>
            <a:ext cx="773978" cy="608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lternate Process 83">
            <a:extLst>
              <a:ext uri="{FF2B5EF4-FFF2-40B4-BE49-F238E27FC236}">
                <a16:creationId xmlns:a16="http://schemas.microsoft.com/office/drawing/2014/main" id="{505871B5-F01F-0543-894C-787584EE12A9}"/>
              </a:ext>
            </a:extLst>
          </p:cNvPr>
          <p:cNvSpPr/>
          <p:nvPr/>
        </p:nvSpPr>
        <p:spPr>
          <a:xfrm>
            <a:off x="7872650" y="3982665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2EF17C-43CD-CE48-A5F3-41B5FD23B5EB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130846" y="4065651"/>
            <a:ext cx="741804" cy="2233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lternate Process 88">
            <a:extLst>
              <a:ext uri="{FF2B5EF4-FFF2-40B4-BE49-F238E27FC236}">
                <a16:creationId xmlns:a16="http://schemas.microsoft.com/office/drawing/2014/main" id="{FE724E50-2E59-7549-9E01-7AE7ECCDFEEE}"/>
              </a:ext>
            </a:extLst>
          </p:cNvPr>
          <p:cNvSpPr/>
          <p:nvPr/>
        </p:nvSpPr>
        <p:spPr>
          <a:xfrm>
            <a:off x="10734574" y="3053883"/>
            <a:ext cx="1092530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Sub-sample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E8A788-AA6D-FE49-8235-7B4CCB583C2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987881" y="3287215"/>
            <a:ext cx="1746693" cy="1618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lternate Process 91">
            <a:extLst>
              <a:ext uri="{FF2B5EF4-FFF2-40B4-BE49-F238E27FC236}">
                <a16:creationId xmlns:a16="http://schemas.microsoft.com/office/drawing/2014/main" id="{5BF3404C-C519-9948-9F03-A8001D1354E8}"/>
              </a:ext>
            </a:extLst>
          </p:cNvPr>
          <p:cNvSpPr/>
          <p:nvPr/>
        </p:nvSpPr>
        <p:spPr>
          <a:xfrm>
            <a:off x="8648977" y="4933963"/>
            <a:ext cx="2104774" cy="939281"/>
          </a:xfrm>
          <a:prstGeom prst="flowChartAlternateProcess">
            <a:avLst/>
          </a:prstGeom>
          <a:solidFill>
            <a:srgbClr val="FF000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(G)FCI+CCI or</a:t>
            </a:r>
          </a:p>
          <a:p>
            <a:pPr algn="ctr"/>
            <a:r>
              <a:rPr lang="en-US" dirty="0"/>
              <a:t>Kernel (+ score)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84B841-3A1B-B248-BADE-FBCCF04B1C5C}"/>
              </a:ext>
            </a:extLst>
          </p:cNvPr>
          <p:cNvCxnSpPr>
            <a:cxnSpLocks/>
          </p:cNvCxnSpPr>
          <p:nvPr/>
        </p:nvCxnSpPr>
        <p:spPr>
          <a:xfrm flipH="1">
            <a:off x="9950388" y="3687629"/>
            <a:ext cx="1370389" cy="12262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ECE39D-EEE4-5B43-A6DA-F78CEF0B9C9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888776" y="4364791"/>
            <a:ext cx="812588" cy="569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37DDAE7-4975-8742-B6B0-4921016671CD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4231834" y="4285079"/>
            <a:ext cx="559102" cy="6287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108">
            <a:extLst>
              <a:ext uri="{FF2B5EF4-FFF2-40B4-BE49-F238E27FC236}">
                <a16:creationId xmlns:a16="http://schemas.microsoft.com/office/drawing/2014/main" id="{AC50E02B-1ADB-7747-85BA-4EC531907EB2}"/>
              </a:ext>
            </a:extLst>
          </p:cNvPr>
          <p:cNvSpPr/>
          <p:nvPr/>
        </p:nvSpPr>
        <p:spPr>
          <a:xfrm>
            <a:off x="3698542" y="6103767"/>
            <a:ext cx="1266173" cy="612648"/>
          </a:xfrm>
          <a:prstGeom prst="flowChartAlternateProcess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cutoff (R)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46BB53-B3E6-F947-8E65-4D966C74EE96}"/>
              </a:ext>
            </a:extLst>
          </p:cNvPr>
          <p:cNvCxnSpPr>
            <a:cxnSpLocks/>
          </p:cNvCxnSpPr>
          <p:nvPr/>
        </p:nvCxnSpPr>
        <p:spPr>
          <a:xfrm>
            <a:off x="3114809" y="6408411"/>
            <a:ext cx="565203" cy="57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lternate Process 127">
            <a:extLst>
              <a:ext uri="{FF2B5EF4-FFF2-40B4-BE49-F238E27FC236}">
                <a16:creationId xmlns:a16="http://schemas.microsoft.com/office/drawing/2014/main" id="{CEE49544-7B3F-8940-9C3A-97C6B6F15D21}"/>
              </a:ext>
            </a:extLst>
          </p:cNvPr>
          <p:cNvSpPr/>
          <p:nvPr/>
        </p:nvSpPr>
        <p:spPr>
          <a:xfrm>
            <a:off x="3180497" y="4913860"/>
            <a:ext cx="2102673" cy="864906"/>
          </a:xfrm>
          <a:prstGeom prst="flowChartAlternateProcess">
            <a:avLst/>
          </a:prstGeom>
          <a:solidFill>
            <a:schemeClr val="accent6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(G)</a:t>
            </a:r>
            <a:r>
              <a:rPr lang="en-US" dirty="0" err="1"/>
              <a:t>FCI+Conditional</a:t>
            </a:r>
            <a:r>
              <a:rPr lang="en-US" dirty="0"/>
              <a:t> Gaussian or Logistic (+ score)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C4A535B-5092-9845-97C0-736BAD734E99}"/>
              </a:ext>
            </a:extLst>
          </p:cNvPr>
          <p:cNvCxnSpPr>
            <a:cxnSpLocks/>
          </p:cNvCxnSpPr>
          <p:nvPr/>
        </p:nvCxnSpPr>
        <p:spPr>
          <a:xfrm>
            <a:off x="3211746" y="2277812"/>
            <a:ext cx="1664594" cy="15266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201</Words>
  <Application>Microsoft Macintosh PowerPoint</Application>
  <PresentationFormat>Widescreen</PresentationFormat>
  <Paragraphs>50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Latent Confounder</vt:lpstr>
      <vt:lpstr>Latent Confounder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Latent Confounder</dc:title>
  <dc:creator>Microsoft Office User</dc:creator>
  <cp:lastModifiedBy>Joseph D Ramsey</cp:lastModifiedBy>
  <cp:revision>1</cp:revision>
  <dcterms:created xsi:type="dcterms:W3CDTF">2019-05-21T17:01:07Z</dcterms:created>
  <dcterms:modified xsi:type="dcterms:W3CDTF">2022-04-04T15:55:48Z</dcterms:modified>
</cp:coreProperties>
</file>