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972800" cy="10972800"/>
  <p:notesSz cx="13716000" cy="13716000"/>
  <p:defaultTextStyle>
    <a:defPPr>
      <a:defRPr lang="en-US"/>
    </a:defPPr>
    <a:lvl1pPr marL="0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1pPr>
    <a:lvl2pPr marL="317498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2pPr>
    <a:lvl3pPr marL="634996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3pPr>
    <a:lvl4pPr marL="952494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4pPr>
    <a:lvl5pPr marL="1269992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5pPr>
    <a:lvl6pPr marL="1587490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6pPr>
    <a:lvl7pPr marL="1904988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7pPr>
    <a:lvl8pPr marL="2222486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8pPr>
    <a:lvl9pPr marL="2539984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D2DEEE"/>
    <a:srgbClr val="EAEEF7"/>
    <a:srgbClr val="00FF99"/>
    <a:srgbClr val="ABFFD1"/>
    <a:srgbClr val="5BFFA5"/>
    <a:srgbClr val="00F26D"/>
    <a:srgbClr val="5B9BD4"/>
    <a:srgbClr val="D4E2CF"/>
    <a:srgbClr val="EB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>
      <p:cViewPr>
        <p:scale>
          <a:sx n="87" d="100"/>
          <a:sy n="87" d="100"/>
        </p:scale>
        <p:origin x="48" y="-1685"/>
      </p:cViewPr>
      <p:guideLst>
        <p:guide orient="horz" pos="2304"/>
        <p:guide pos="17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2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1pPr>
    <a:lvl2pPr marL="317498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2pPr>
    <a:lvl3pPr marL="634996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3pPr>
    <a:lvl4pPr marL="952494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4pPr>
    <a:lvl5pPr marL="1269992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5pPr>
    <a:lvl6pPr marL="1587490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6pPr>
    <a:lvl7pPr marL="1904988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7pPr>
    <a:lvl8pPr marL="2222486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8pPr>
    <a:lvl9pPr marL="2539984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1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3401575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37" y="6144782"/>
            <a:ext cx="76809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2523760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1" y="2523760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57" y="438928"/>
            <a:ext cx="9875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57" y="2523760"/>
            <a:ext cx="9875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69" y="10204709"/>
            <a:ext cx="3511295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10204709"/>
            <a:ext cx="2523744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10204709"/>
            <a:ext cx="2523744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2505523" y="10570892"/>
            <a:ext cx="38806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7" algn="ctr"/>
            <a:r>
              <a:rPr lang="en-US" sz="1400" spc="3" dirty="0">
                <a:latin typeface="Calibri"/>
                <a:cs typeface="Calibri"/>
              </a:rPr>
              <a:t>Architecture </a:t>
            </a:r>
            <a:r>
              <a:rPr sz="1400" spc="-22" dirty="0">
                <a:latin typeface="Calibri"/>
                <a:cs typeface="Calibri"/>
              </a:rPr>
              <a:t>f</a:t>
            </a:r>
            <a:r>
              <a:rPr sz="1400" spc="3" dirty="0">
                <a:latin typeface="Calibri"/>
                <a:cs typeface="Calibri"/>
              </a:rPr>
              <a:t>or</a:t>
            </a:r>
            <a:r>
              <a:rPr lang="en-US" sz="1400" spc="2" dirty="0">
                <a:latin typeface="Calibri"/>
                <a:cs typeface="Calibri"/>
              </a:rPr>
              <a:t> </a:t>
            </a:r>
            <a:r>
              <a:rPr sz="1400" b="1" spc="3" dirty="0">
                <a:latin typeface="Calibri"/>
                <a:cs typeface="Calibri"/>
              </a:rPr>
              <a:t>SCAL</a:t>
            </a:r>
            <a:r>
              <a:rPr sz="1400" b="1" spc="7" dirty="0">
                <a:latin typeface="Calibri"/>
                <a:cs typeface="Calibri"/>
              </a:rPr>
              <a:t>e</a:t>
            </a:r>
            <a:r>
              <a:rPr sz="1400" b="1" spc="9" dirty="0">
                <a:latin typeface="Calibri"/>
                <a:cs typeface="Calibri"/>
              </a:rPr>
              <a:t> </a:t>
            </a:r>
            <a:r>
              <a:rPr lang="en-US" sz="1400" spc="9" dirty="0">
                <a:latin typeface="Calibri"/>
                <a:cs typeface="Calibri"/>
              </a:rPr>
              <a:t>exported</a:t>
            </a:r>
            <a:r>
              <a:rPr lang="en-US" sz="1400" b="1" spc="9" dirty="0">
                <a:latin typeface="Calibri"/>
                <a:cs typeface="Calibri"/>
              </a:rPr>
              <a:t> </a:t>
            </a:r>
            <a:r>
              <a:rPr sz="1400" spc="2" dirty="0">
                <a:latin typeface="Calibri"/>
                <a:cs typeface="Calibri"/>
              </a:rPr>
              <a:t>SQLi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7" dirty="0">
                <a:latin typeface="Calibri"/>
                <a:cs typeface="Calibri"/>
              </a:rPr>
              <a:t>e </a:t>
            </a:r>
            <a:r>
              <a:rPr sz="1400" spc="3" dirty="0">
                <a:latin typeface="Calibri"/>
                <a:cs typeface="Calibri"/>
              </a:rPr>
              <a:t>DB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42156"/>
              </p:ext>
            </p:extLst>
          </p:nvPr>
        </p:nvGraphicFramePr>
        <p:xfrm>
          <a:off x="3103827" y="500119"/>
          <a:ext cx="1520332" cy="11000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971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Messa</a:t>
                      </a:r>
                      <a:r>
                        <a:rPr sz="900" spc="-25" dirty="0"/>
                        <a:t>g</a:t>
                      </a:r>
                      <a:r>
                        <a:rPr sz="900" dirty="0"/>
                        <a:t>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lang="en-US" sz="900" dirty="0"/>
                        <a:t> P.</a:t>
                      </a:r>
                      <a:r>
                        <a:rPr lang="en-US" sz="900" baseline="0" dirty="0"/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>
                          <a:latin typeface="Calibri"/>
                          <a:cs typeface="Calibri"/>
                        </a:rPr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</a:t>
                      </a:r>
                      <a:r>
                        <a:rPr sz="900" spc="-10" dirty="0"/>
                        <a:t>a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li</a:t>
                      </a:r>
                      <a:r>
                        <a:rPr sz="900" spc="-5" dirty="0"/>
                        <a:t>ne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30" dirty="0"/>
                        <a:t>E</a:t>
                      </a:r>
                      <a:r>
                        <a:rPr sz="900" dirty="0"/>
                        <a:t>GER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link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2512"/>
              </p:ext>
            </p:extLst>
          </p:nvPr>
        </p:nvGraphicFramePr>
        <p:xfrm>
          <a:off x="692327" y="4158866"/>
          <a:ext cx="1851727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38000"/>
                    </a:prstClr>
                  </a:outerShdw>
                </a:effectLst>
                <a:tableStyleId>{93296810-A885-4BE3-A3E7-6D5BEEA58F35}</a:tableStyleId>
              </a:tblPr>
              <a:tblGrid>
                <a:gridCol w="95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Ch</a:t>
                      </a:r>
                      <a:r>
                        <a:rPr sz="900" spc="5" dirty="0"/>
                        <a:t>e</a:t>
                      </a:r>
                      <a:r>
                        <a:rPr sz="900" spc="-5" dirty="0"/>
                        <a:t>c</a:t>
                      </a:r>
                      <a:r>
                        <a:rPr sz="900" spc="-45" dirty="0"/>
                        <a:t>k</a:t>
                      </a:r>
                      <a:r>
                        <a:rPr sz="900" dirty="0"/>
                        <a:t>e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>
                          <a:latin typeface="+mn-lt"/>
                          <a:cs typeface="+mn-cs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P.</a:t>
                      </a:r>
                      <a:r>
                        <a:rPr lang="en-US" sz="900" spc="-5" baseline="0" dirty="0"/>
                        <a:t> </a:t>
                      </a:r>
                      <a:r>
                        <a:rPr lang="en-US" sz="900" spc="-5" dirty="0"/>
                        <a:t>KEY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15" dirty="0" err="1"/>
                        <a:t>t</a:t>
                      </a:r>
                      <a:r>
                        <a:rPr sz="900" spc="-5" dirty="0" err="1"/>
                        <a:t>ool</a:t>
                      </a:r>
                      <a:r>
                        <a:rPr lang="en-US" sz="900" spc="-5" dirty="0" err="1"/>
                        <a:t>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30" dirty="0"/>
                        <a:t>r</a:t>
                      </a:r>
                      <a:r>
                        <a:rPr sz="900" dirty="0"/>
                        <a:t>eg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scaife_checker_id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3205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92854"/>
              </p:ext>
            </p:extLst>
          </p:nvPr>
        </p:nvGraphicFramePr>
        <p:xfrm>
          <a:off x="968994" y="609610"/>
          <a:ext cx="1652173" cy="694185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545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Alert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lang="en-US" sz="900" dirty="0">
                          <a:latin typeface="Calibri"/>
                          <a:cs typeface="Calibri"/>
                        </a:rPr>
                        <a:t> P.</a:t>
                      </a:r>
                      <a:r>
                        <a:rPr lang="en-US" sz="900" baseline="0" dirty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5" dirty="0" err="1">
                          <a:latin typeface="Calibri"/>
                          <a:cs typeface="Calibri"/>
                        </a:rPr>
                        <a:t>checker_id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y_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scaife_alert_id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28303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31175"/>
              </p:ext>
            </p:extLst>
          </p:nvPr>
        </p:nvGraphicFramePr>
        <p:xfrm>
          <a:off x="6860647" y="320040"/>
          <a:ext cx="1575567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5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/>
                        <a:t>&lt;*&gt;</a:t>
                      </a:r>
                      <a:r>
                        <a:rPr sz="900" dirty="0"/>
                        <a:t>M</a:t>
                      </a:r>
                      <a:r>
                        <a:rPr sz="900" spc="-10" dirty="0"/>
                        <a:t>e</a:t>
                      </a:r>
                      <a:r>
                        <a:rPr sz="900" dirty="0"/>
                        <a:t>trics</a:t>
                      </a:r>
                      <a:r>
                        <a:rPr lang="en-US" sz="900" dirty="0"/>
                        <a:t> (&lt;*&gt; for tool)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/>
                        <a:t>TEX</a:t>
                      </a:r>
                      <a:r>
                        <a:rPr sz="900"/>
                        <a:t>T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</a:t>
                      </a:r>
                      <a:r>
                        <a:rPr sz="900" dirty="0"/>
                        <a:t>en</a:t>
                      </a:r>
                      <a:r>
                        <a:rPr sz="900" spc="-20" dirty="0"/>
                        <a:t>g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sloc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e</a:t>
                      </a:r>
                      <a:r>
                        <a:rPr sz="900" spc="-10" dirty="0"/>
                        <a:t>n</a:t>
                      </a:r>
                      <a:r>
                        <a:rPr sz="900" dirty="0"/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fi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_</a:t>
                      </a:r>
                      <a:r>
                        <a:rPr sz="900" dirty="0"/>
                        <a:t>m</a:t>
                      </a:r>
                      <a:r>
                        <a:rPr sz="900" spc="-10" dirty="0"/>
                        <a:t>e</a:t>
                      </a:r>
                      <a:r>
                        <a:rPr sz="900" dirty="0"/>
                        <a:t>thods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</a:t>
                      </a:r>
                      <a:r>
                        <a:rPr sz="900" dirty="0"/>
                        <a:t>u</a:t>
                      </a:r>
                      <a:r>
                        <a:rPr sz="900" spc="-5" dirty="0"/>
                        <a:t>nc_p</a:t>
                      </a:r>
                      <a:r>
                        <a:rPr sz="900" spc="5" dirty="0"/>
                        <a:t>a</a:t>
                      </a:r>
                      <a:r>
                        <a:rPr sz="900" spc="-40" dirty="0"/>
                        <a:t>r</a:t>
                      </a:r>
                      <a:r>
                        <a:rPr sz="900" dirty="0"/>
                        <a:t>ams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5" dirty="0"/>
                        <a:t>f</a:t>
                      </a:r>
                      <a:r>
                        <a:rPr sz="900" spc="-5" dirty="0"/>
                        <a:t>il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avg_params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REAL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30" dirty="0"/>
                        <a:t>f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</a:t>
                      </a:r>
                      <a:r>
                        <a:rPr sz="900" spc="-5" dirty="0"/>
                        <a:t>t</a:t>
                      </a:r>
                      <a:r>
                        <a:rPr sz="900" dirty="0"/>
                        <a:t>_l</a:t>
                      </a:r>
                      <a:r>
                        <a:rPr sz="900" spc="-10" dirty="0"/>
                        <a:t>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en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line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1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02263"/>
              </p:ext>
            </p:extLst>
          </p:nvPr>
        </p:nvGraphicFramePr>
        <p:xfrm>
          <a:off x="5494651" y="1207862"/>
          <a:ext cx="1294391" cy="1139196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68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Ext</a:t>
                      </a:r>
                      <a:r>
                        <a:rPr sz="900" spc="-45" dirty="0"/>
                        <a:t>r</a:t>
                      </a:r>
                      <a:r>
                        <a:rPr sz="900" dirty="0"/>
                        <a:t>aSo</a:t>
                      </a:r>
                      <a:r>
                        <a:rPr sz="900" spc="5" dirty="0"/>
                        <a:t>u</a:t>
                      </a:r>
                      <a:r>
                        <a:rPr sz="900" spc="-30" dirty="0"/>
                        <a:t>r</a:t>
                      </a:r>
                      <a:r>
                        <a:rPr sz="900" spc="-5" dirty="0"/>
                        <a:t>ce</a:t>
                      </a:r>
                      <a:r>
                        <a:rPr sz="900" spc="-10" dirty="0"/>
                        <a:t>Co</a:t>
                      </a:r>
                      <a:r>
                        <a:rPr sz="900" spc="-20" dirty="0"/>
                        <a:t>n</a:t>
                      </a:r>
                      <a:r>
                        <a:rPr sz="900" spc="-25" dirty="0"/>
                        <a:t>t</a:t>
                      </a:r>
                      <a:r>
                        <a:rPr sz="900" spc="-30" dirty="0"/>
                        <a:t>e</a:t>
                      </a:r>
                      <a:r>
                        <a:rPr sz="900" spc="-5" dirty="0"/>
                        <a:t>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func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5" dirty="0"/>
                        <a:t>l</a:t>
                      </a:r>
                      <a:r>
                        <a:rPr sz="900" dirty="0"/>
                        <a:t>ass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pace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lin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end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end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53893"/>
              </p:ext>
            </p:extLst>
          </p:nvPr>
        </p:nvGraphicFramePr>
        <p:xfrm>
          <a:off x="6150281" y="8208999"/>
          <a:ext cx="4368410" cy="250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900" b="0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 of Tables</a:t>
                      </a: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900" b="0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(Arrows</a:t>
                      </a:r>
                      <a:r>
                        <a:rPr lang="en-US" sz="900" b="0" i="1" spc="-5" baseline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point from a table’s primary key to all matching foreign keys)</a:t>
                      </a:r>
                      <a:endParaRPr sz="900" b="0" i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3675">
                        <a:lnSpc>
                          <a:spcPct val="100000"/>
                        </a:lnSpc>
                      </a:pPr>
                      <a:r>
                        <a:rPr lang="en-US" sz="900" baseline="0" dirty="0">
                          <a:latin typeface="Calibri"/>
                          <a:cs typeface="Calibri"/>
                        </a:rPr>
                        <a:t>Top level table with project id(s).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Chec</a:t>
                      </a:r>
                      <a:r>
                        <a:rPr sz="900" b="1" spc="-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367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Checkers</a:t>
                      </a:r>
                      <a:r>
                        <a:rPr lang="en-US" sz="900" baseline="0" dirty="0">
                          <a:latin typeface="Calibri"/>
                          <a:cs typeface="Calibri"/>
                        </a:rPr>
                        <a:t> mapped to project alert(s)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&lt;*&gt;</a:t>
                      </a: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b="1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</a:t>
                      </a:r>
                      <a:r>
                        <a:rPr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(*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for tool)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>
                          <a:latin typeface="Calibri"/>
                          <a:cs typeface="Calibri"/>
                        </a:rPr>
                        <a:t>Metrics</a:t>
                      </a:r>
                      <a:r>
                        <a:rPr lang="en-US" sz="900" spc="-5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spc="-5" dirty="0">
                          <a:latin typeface="+mn-lt"/>
                          <a:cs typeface="Calibri"/>
                        </a:rPr>
                        <a:t>on functions,</a:t>
                      </a:r>
                      <a:r>
                        <a:rPr lang="en-US" sz="900" spc="-5" baseline="0" dirty="0">
                          <a:latin typeface="+mn-lt"/>
                          <a:cs typeface="Calibri"/>
                        </a:rPr>
                        <a:t> files, &amp; codebase.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baseline="0" dirty="0">
                          <a:latin typeface="+mn-lt"/>
                          <a:cs typeface="Calibri"/>
                        </a:rPr>
                        <a:t>Metrics fields vary per tool (Lizard ex)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Tools, CWEs/</a:t>
                      </a:r>
                      <a:r>
                        <a:rPr lang="en-US" sz="900" b="1" spc="-5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CERT</a:t>
                      </a:r>
                      <a:r>
                        <a:rPr lang="en-US" sz="900" b="1" spc="-5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Independe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oject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TaxonomyEntries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Depends</a:t>
                      </a:r>
                      <a:r>
                        <a:rPr lang="en-US" sz="900" baseline="0" dirty="0">
                          <a:latin typeface="Calibri"/>
                          <a:cs typeface="Calibri"/>
                        </a:rPr>
                        <a:t> on project code &amp; SA tool(s)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one p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rimary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message (non-primary messages &gt;= 0) per alert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Alert</a:t>
                      </a:r>
                      <a:r>
                        <a:rPr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,Determinations,MetaAlerts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MetaAlertLinks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+mn-lt"/>
                          <a:cs typeface="Calibri"/>
                        </a:rPr>
                        <a:t>Alerts</a:t>
                      </a:r>
                      <a:r>
                        <a:rPr lang="en-US" sz="900" baseline="0" dirty="0">
                          <a:latin typeface="+mn-lt"/>
                          <a:cs typeface="Calibri"/>
                        </a:rPr>
                        <a:t> (warnings) from static analysis tools, meta-alerts, and how related.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ExtraSourceContext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Information about the function, class, namespace,</a:t>
                      </a:r>
                      <a:r>
                        <a:rPr lang="en-US" sz="900" baseline="0" dirty="0">
                          <a:latin typeface="Calibri"/>
                          <a:cs typeface="Calibri"/>
                        </a:rPr>
                        <a:t> and location of the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900" b="1" spc="-5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45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9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>
                          <a:latin typeface="+mn-lt"/>
                          <a:cs typeface="Calibri"/>
                        </a:rPr>
                        <a:t>Maps feature names to values for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7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Priority/</a:t>
                      </a:r>
                      <a:r>
                        <a:rPr lang="en-US" sz="900" b="1" baseline="0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ClassifierSchemes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900" b="1" baseline="0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UserUploads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Schemes for various</a:t>
                      </a:r>
                      <a:r>
                        <a:rPr lang="en-US" sz="900" baseline="0" dirty="0">
                          <a:latin typeface="Calibri"/>
                          <a:cs typeface="Calibri"/>
                        </a:rPr>
                        <a:t> types of prioritization &amp; classifications defined.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1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73889"/>
              </p:ext>
            </p:extLst>
          </p:nvPr>
        </p:nvGraphicFramePr>
        <p:xfrm>
          <a:off x="4989569" y="547190"/>
          <a:ext cx="115227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</a:t>
                      </a:r>
                      <a:r>
                        <a:rPr sz="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name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42997"/>
              </p:ext>
            </p:extLst>
          </p:nvPr>
        </p:nvGraphicFramePr>
        <p:xfrm>
          <a:off x="782251" y="1446307"/>
          <a:ext cx="189427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MetaAlertLinks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>
                          <a:latin typeface="Calibri"/>
                          <a:cs typeface="Calibri"/>
                        </a:rPr>
                        <a:t>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KEY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lang="en-US" sz="900" spc="-5" baseline="0" dirty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scaife_meta_alert_id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14389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06528"/>
              </p:ext>
            </p:extLst>
          </p:nvPr>
        </p:nvGraphicFramePr>
        <p:xfrm>
          <a:off x="858046" y="5221176"/>
          <a:ext cx="1891671" cy="89738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89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Conditions</a:t>
                      </a:r>
                      <a:endParaRPr sz="9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id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INTEGER</a:t>
                      </a:r>
                      <a:r>
                        <a:rPr lang="en-US" sz="900" dirty="0"/>
                        <a:t> P.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taxonomy_id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INTEGER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name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VARCHAR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title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scaife_cond_id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VARCHAR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13647"/>
              </p:ext>
            </p:extLst>
          </p:nvPr>
        </p:nvGraphicFramePr>
        <p:xfrm>
          <a:off x="612040" y="2066847"/>
          <a:ext cx="2284099" cy="176852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35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/>
                        <a:t>Determinations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30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lang="en-US" sz="900" dirty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flag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v</a:t>
                      </a:r>
                      <a:r>
                        <a:rPr sz="900" dirty="0"/>
                        <a:t>e</a:t>
                      </a:r>
                      <a:r>
                        <a:rPr sz="900" spc="-25" dirty="0"/>
                        <a:t>r</a:t>
                      </a:r>
                      <a:r>
                        <a:rPr sz="900" spc="-5" dirty="0"/>
                        <a:t>di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TINYINT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/>
                        <a:t>ignored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BOOL</a:t>
                      </a:r>
                      <a:r>
                        <a:rPr lang="en-US" sz="900" spc="-35" dirty="0"/>
                        <a:t>E</a:t>
                      </a:r>
                      <a:r>
                        <a:rPr lang="en-US" sz="900" dirty="0"/>
                        <a:t>AN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/>
                        <a:t>dead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BOOL</a:t>
                      </a:r>
                      <a:r>
                        <a:rPr lang="en-US" sz="900" spc="-35" dirty="0"/>
                        <a:t>E</a:t>
                      </a:r>
                      <a:r>
                        <a:rPr lang="en-US" sz="900" dirty="0"/>
                        <a:t>AN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inapplicable_environment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BOOLEAN</a:t>
                      </a:r>
                      <a:endParaRPr sz="900" b="0" spc="-5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dangerous_construct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Calibri"/>
                          <a:cs typeface="Calibri"/>
                        </a:rPr>
                        <a:t>time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Calibri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/>
                        <a:t>notes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TEXT</a:t>
                      </a:r>
                      <a:endParaRPr lang="en-US" sz="900" b="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70131"/>
              </p:ext>
            </p:extLst>
          </p:nvPr>
        </p:nvGraphicFramePr>
        <p:xfrm>
          <a:off x="8600633" y="5256422"/>
          <a:ext cx="2258116" cy="24008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67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5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/>
                        <a:t>PrioritySchemes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/>
                        <a:t>formula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p_scheme_type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861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weighted_columns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/>
                        <a:t>confidence</a:t>
                      </a:r>
                      <a:endParaRPr lang="en-US" sz="900" spc="-3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updated_at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cert_severity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cert_likelihood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/>
                        <a:t>cert_remediation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cert_priority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/>
                        <a:t>cert_level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cwe_likelihood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scaife_p_scheme_id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Calibri"/>
                        </a:rPr>
                        <a:t>VARCHAR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0685330"/>
                  </a:ext>
                </a:extLst>
              </a:tr>
            </a:tbl>
          </a:graphicData>
        </a:graphic>
      </p:graphicFrame>
      <p:graphicFrame>
        <p:nvGraphicFramePr>
          <p:cNvPr id="6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32491"/>
              </p:ext>
            </p:extLst>
          </p:nvPr>
        </p:nvGraphicFramePr>
        <p:xfrm>
          <a:off x="6052661" y="5924485"/>
          <a:ext cx="2454963" cy="1645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5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/>
                        <a:t>ClassifierSchemes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classifier_type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classifier_instance_name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source_domain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updated_at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adaptive_heuristic_name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adaptive_heuristic_</a:t>
                      </a:r>
                      <a:r>
                        <a:rPr lang="en-US" sz="900" dirty="0" err="1">
                          <a:latin typeface="Calibri"/>
                          <a:cs typeface="Calibri"/>
                        </a:rPr>
                        <a:t>parameters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ahpo_name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ahpo_parameters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92192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scaife_classifier_instance_id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732618"/>
                  </a:ext>
                </a:extLst>
              </a:tr>
            </a:tbl>
          </a:graphicData>
        </a:graphic>
      </p:graphicFrame>
      <p:graphicFrame>
        <p:nvGraphicFramePr>
          <p:cNvPr id="91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13218"/>
              </p:ext>
            </p:extLst>
          </p:nvPr>
        </p:nvGraphicFramePr>
        <p:xfrm>
          <a:off x="3276956" y="2536139"/>
          <a:ext cx="2565642" cy="39776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20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Projects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P. KEY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spc="-15" dirty="0"/>
                        <a:t>description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spc="-30" dirty="0" err="1"/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updated_at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version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last_used_confidence_scheme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last_used_priority_scheme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current_classifier_scheme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source_file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4355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source_url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291387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test_suite_name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19303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test_suite_version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848847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test_suite_type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74086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test_suite_sard_id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20795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author_source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10624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manifest_file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12507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manifest_url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59787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function_info_file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94705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file_info_file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8063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license_file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670385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project_data_source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965218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scaife_uploaded_on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896485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publish_data_updates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BOOLEAN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650599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scaife_test_suite_id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67516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scaife_package_id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82679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scaife_project_id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049615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subscribe_to_data_updates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BOOLEAN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2558988"/>
                  </a:ext>
                </a:extLst>
              </a:tr>
            </a:tbl>
          </a:graphicData>
        </a:graphic>
      </p:graphicFrame>
      <p:graphicFrame>
        <p:nvGraphicFramePr>
          <p:cNvPr id="93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3414"/>
              </p:ext>
            </p:extLst>
          </p:nvPr>
        </p:nvGraphicFramePr>
        <p:xfrm>
          <a:off x="6720411" y="2837146"/>
          <a:ext cx="1730960" cy="82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/>
                        <a:t>UserUploads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user_columns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updated_at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4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71196"/>
              </p:ext>
            </p:extLst>
          </p:nvPr>
        </p:nvGraphicFramePr>
        <p:xfrm>
          <a:off x="971918" y="6313419"/>
          <a:ext cx="1785340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9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ConditionCheckerLinks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condition_id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checker_id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96947"/>
              </p:ext>
            </p:extLst>
          </p:nvPr>
        </p:nvGraphicFramePr>
        <p:xfrm>
          <a:off x="3290083" y="1712801"/>
          <a:ext cx="1934296" cy="72423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1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846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1" dirty="0" err="1">
                          <a:solidFill>
                            <a:schemeClr val="bg1"/>
                          </a:solidFill>
                        </a:rPr>
                        <a:t>MetaAlerts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  <a:r>
                        <a:rPr sz="9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INTEGER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P.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condition_id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/>
                        <a:t>INTEGER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confidence_score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REAL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priority_score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INTEGER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3" name="Group 262"/>
          <p:cNvGrpSpPr/>
          <p:nvPr/>
        </p:nvGrpSpPr>
        <p:grpSpPr>
          <a:xfrm>
            <a:off x="4626933" y="733579"/>
            <a:ext cx="867710" cy="712728"/>
            <a:chOff x="4260989" y="304800"/>
            <a:chExt cx="867710" cy="712728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4477435" y="1017528"/>
              <a:ext cx="6512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4491695" y="304800"/>
              <a:ext cx="4106" cy="71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4260989" y="304800"/>
              <a:ext cx="38100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/>
          <p:cNvGrpSpPr/>
          <p:nvPr/>
        </p:nvGrpSpPr>
        <p:grpSpPr>
          <a:xfrm>
            <a:off x="2621159" y="685800"/>
            <a:ext cx="482668" cy="381000"/>
            <a:chOff x="2273580" y="228600"/>
            <a:chExt cx="482668" cy="381000"/>
          </a:xfrm>
        </p:grpSpPr>
        <p:cxnSp>
          <p:nvCxnSpPr>
            <p:cNvPr id="244" name="Straight Connector 243"/>
            <p:cNvCxnSpPr/>
            <p:nvPr/>
          </p:nvCxnSpPr>
          <p:spPr>
            <a:xfrm flipH="1">
              <a:off x="2435821" y="228600"/>
              <a:ext cx="32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35821" y="228600"/>
              <a:ext cx="4055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>
              <a:off x="2273580" y="609600"/>
              <a:ext cx="16629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2273580" y="364310"/>
              <a:ext cx="4826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465878" y="990610"/>
            <a:ext cx="481345" cy="3391965"/>
            <a:chOff x="128255" y="533400"/>
            <a:chExt cx="481345" cy="3429000"/>
          </a:xfrm>
        </p:grpSpPr>
        <p:cxnSp>
          <p:nvCxnSpPr>
            <p:cNvPr id="45" name="Straight Connector 44"/>
            <p:cNvCxnSpPr>
              <a:cxnSpLocks/>
            </p:cNvCxnSpPr>
            <p:nvPr/>
          </p:nvCxnSpPr>
          <p:spPr>
            <a:xfrm flipH="1">
              <a:off x="128255" y="3962400"/>
              <a:ext cx="22645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28255" y="533400"/>
              <a:ext cx="0" cy="34290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28255" y="533400"/>
              <a:ext cx="48134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582219" y="821510"/>
            <a:ext cx="374969" cy="813932"/>
            <a:chOff x="234632" y="364310"/>
            <a:chExt cx="374969" cy="813932"/>
          </a:xfrm>
        </p:grpSpPr>
        <p:cxnSp>
          <p:nvCxnSpPr>
            <p:cNvPr id="63" name="Straight Arrow Connector 62"/>
            <p:cNvCxnSpPr>
              <a:cxnSpLocks/>
            </p:cNvCxnSpPr>
            <p:nvPr/>
          </p:nvCxnSpPr>
          <p:spPr>
            <a:xfrm flipH="1">
              <a:off x="234632" y="364310"/>
              <a:ext cx="3749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41609" y="364310"/>
              <a:ext cx="0" cy="809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>
              <a:off x="234632" y="1178242"/>
              <a:ext cx="1969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2672578" y="1784959"/>
            <a:ext cx="594110" cy="1667237"/>
            <a:chOff x="2435821" y="1595688"/>
            <a:chExt cx="594110" cy="1667237"/>
          </a:xfrm>
        </p:grpSpPr>
        <p:cxnSp>
          <p:nvCxnSpPr>
            <p:cNvPr id="72" name="Straight Arrow Connector 71"/>
            <p:cNvCxnSpPr/>
            <p:nvPr/>
          </p:nvCxnSpPr>
          <p:spPr>
            <a:xfrm flipH="1">
              <a:off x="2678492" y="1706501"/>
              <a:ext cx="3514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678491" y="1595688"/>
              <a:ext cx="0" cy="1108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435821" y="1595688"/>
              <a:ext cx="24267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>
            <a:xfrm>
              <a:off x="2809329" y="1693980"/>
              <a:ext cx="0" cy="156894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/>
          </p:nvCxnSpPr>
          <p:spPr>
            <a:xfrm flipH="1">
              <a:off x="2653027" y="3262925"/>
              <a:ext cx="1662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Straight Connector 194"/>
          <p:cNvCxnSpPr>
            <a:cxnSpLocks/>
          </p:cNvCxnSpPr>
          <p:nvPr/>
        </p:nvCxnSpPr>
        <p:spPr>
          <a:xfrm>
            <a:off x="457200" y="4640579"/>
            <a:ext cx="23512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50593"/>
              </p:ext>
            </p:extLst>
          </p:nvPr>
        </p:nvGraphicFramePr>
        <p:xfrm>
          <a:off x="3788430" y="6859350"/>
          <a:ext cx="2063265" cy="1508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0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/>
                        <a:t>Taxonomies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lang="en-US" sz="900" spc="0" dirty="0"/>
                        <a:t>.</a:t>
                      </a:r>
                      <a:r>
                        <a:rPr lang="en-US" sz="900" spc="0" baseline="0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version_string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version_number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FLOAT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32746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type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457897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author_source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21917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user_id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61536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user_org_id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69476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format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38237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scaife_tax_id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81994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5224379" y="1895762"/>
            <a:ext cx="1212100" cy="542638"/>
            <a:chOff x="4876800" y="1438562"/>
            <a:chExt cx="1212100" cy="54263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876800" y="1438562"/>
              <a:ext cx="14846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</p:cNvCxnSpPr>
            <p:nvPr/>
          </p:nvCxnSpPr>
          <p:spPr>
            <a:xfrm>
              <a:off x="5025266" y="1438562"/>
              <a:ext cx="0" cy="54126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018167" y="1981200"/>
              <a:ext cx="10707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Straight Connector 255"/>
          <p:cNvCxnSpPr>
            <a:cxnSpLocks/>
          </p:cNvCxnSpPr>
          <p:nvPr/>
        </p:nvCxnSpPr>
        <p:spPr>
          <a:xfrm flipH="1">
            <a:off x="5841500" y="3852655"/>
            <a:ext cx="106577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cxnSpLocks/>
          </p:cNvCxnSpPr>
          <p:nvPr/>
        </p:nvCxnSpPr>
        <p:spPr>
          <a:xfrm flipV="1">
            <a:off x="5948077" y="3846462"/>
            <a:ext cx="11576" cy="25543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</p:cNvCxnSpPr>
          <p:nvPr/>
        </p:nvCxnSpPr>
        <p:spPr>
          <a:xfrm>
            <a:off x="5842603" y="2760947"/>
            <a:ext cx="3096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cxnSpLocks/>
          </p:cNvCxnSpPr>
          <p:nvPr/>
        </p:nvCxnSpPr>
        <p:spPr>
          <a:xfrm>
            <a:off x="6139108" y="2760947"/>
            <a:ext cx="2731" cy="303643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object 11">
            <a:extLst>
              <a:ext uri="{FF2B5EF4-FFF2-40B4-BE49-F238E27FC236}">
                <a16:creationId xmlns:a16="http://schemas.microsoft.com/office/drawing/2014/main" id="{D5933D85-1E13-4887-8F52-9BEF0A5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57069"/>
              </p:ext>
            </p:extLst>
          </p:nvPr>
        </p:nvGraphicFramePr>
        <p:xfrm>
          <a:off x="858453" y="7049264"/>
          <a:ext cx="1468602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ProjectTools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>
                          <a:latin typeface="Calibri"/>
                          <a:cs typeface="Calibri"/>
                        </a:rPr>
                        <a:t>tool_id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object 11">
            <a:extLst>
              <a:ext uri="{FF2B5EF4-FFF2-40B4-BE49-F238E27FC236}">
                <a16:creationId xmlns:a16="http://schemas.microsoft.com/office/drawing/2014/main" id="{65B14124-A673-4896-BDB6-E192D5E6E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88311"/>
              </p:ext>
            </p:extLst>
          </p:nvPr>
        </p:nvGraphicFramePr>
        <p:xfrm>
          <a:off x="846529" y="7674212"/>
          <a:ext cx="1480531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8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ProjectLanguages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>
                          <a:latin typeface="Calibri"/>
                          <a:cs typeface="Calibri"/>
                        </a:rPr>
                        <a:t>language_id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object 11">
            <a:extLst>
              <a:ext uri="{FF2B5EF4-FFF2-40B4-BE49-F238E27FC236}">
                <a16:creationId xmlns:a16="http://schemas.microsoft.com/office/drawing/2014/main" id="{41AB1814-F811-453D-9E24-2198795A7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97409"/>
              </p:ext>
            </p:extLst>
          </p:nvPr>
        </p:nvGraphicFramePr>
        <p:xfrm>
          <a:off x="526879" y="9473132"/>
          <a:ext cx="1938610" cy="822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Languages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lang="en-US" sz="900" spc="0" dirty="0"/>
                        <a:t>.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version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501415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scaife_language_id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766365"/>
                  </a:ext>
                </a:extLst>
              </a:tr>
            </a:tbl>
          </a:graphicData>
        </a:graphic>
      </p:graphicFrame>
      <p:graphicFrame>
        <p:nvGraphicFramePr>
          <p:cNvPr id="89" name="object 11">
            <a:extLst>
              <a:ext uri="{FF2B5EF4-FFF2-40B4-BE49-F238E27FC236}">
                <a16:creationId xmlns:a16="http://schemas.microsoft.com/office/drawing/2014/main" id="{27199CCA-1600-440B-9831-7277129A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41006"/>
              </p:ext>
            </p:extLst>
          </p:nvPr>
        </p:nvGraphicFramePr>
        <p:xfrm>
          <a:off x="550177" y="8319964"/>
          <a:ext cx="1778607" cy="960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6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60" dirty="0"/>
                        <a:t>T</a:t>
                      </a:r>
                      <a:r>
                        <a:rPr sz="900" dirty="0"/>
                        <a:t>o</a:t>
                      </a:r>
                      <a:r>
                        <a:rPr sz="900" spc="5" dirty="0"/>
                        <a:t>o</a:t>
                      </a:r>
                      <a:r>
                        <a:rPr sz="900" dirty="0"/>
                        <a:t>ls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lang="en-US" sz="900" spc="0" dirty="0"/>
                        <a:t>.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version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501415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label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95825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scaife_tool_id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996083"/>
                  </a:ext>
                </a:extLst>
              </a:tr>
            </a:tbl>
          </a:graphicData>
        </a:graphic>
      </p:graphicFrame>
      <p:grpSp>
        <p:nvGrpSpPr>
          <p:cNvPr id="90" name="Group 89">
            <a:extLst>
              <a:ext uri="{FF2B5EF4-FFF2-40B4-BE49-F238E27FC236}">
                <a16:creationId xmlns:a16="http://schemas.microsoft.com/office/drawing/2014/main" id="{6A544673-518B-4B84-9F57-925B298A3F9A}"/>
              </a:ext>
            </a:extLst>
          </p:cNvPr>
          <p:cNvGrpSpPr/>
          <p:nvPr/>
        </p:nvGrpSpPr>
        <p:grpSpPr>
          <a:xfrm>
            <a:off x="457205" y="4640580"/>
            <a:ext cx="400841" cy="3893820"/>
            <a:chOff x="118062" y="1600853"/>
            <a:chExt cx="400841" cy="3999592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C1C0EAC-A814-4F2B-AA82-9688F2DADD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871" y="5600444"/>
              <a:ext cx="83055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8A8EAC9-29BC-43DE-B74F-F9A7D8E5E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103" y="1600853"/>
              <a:ext cx="89" cy="399959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D22F933-D7F0-42A1-94FB-A128F00D298A}"/>
                </a:ext>
              </a:extLst>
            </p:cNvPr>
            <p:cNvCxnSpPr>
              <a:cxnSpLocks/>
            </p:cNvCxnSpPr>
            <p:nvPr/>
          </p:nvCxnSpPr>
          <p:spPr>
            <a:xfrm>
              <a:off x="118062" y="4460771"/>
              <a:ext cx="400841" cy="262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043C417-4F42-40EB-96D3-951A91FC631E}"/>
              </a:ext>
            </a:extLst>
          </p:cNvPr>
          <p:cNvCxnSpPr>
            <a:cxnSpLocks/>
          </p:cNvCxnSpPr>
          <p:nvPr/>
        </p:nvCxnSpPr>
        <p:spPr>
          <a:xfrm flipV="1">
            <a:off x="3103827" y="2590813"/>
            <a:ext cx="0" cy="432771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09C6B5B-0F70-4C17-BB3F-8812DE866175}"/>
              </a:ext>
            </a:extLst>
          </p:cNvPr>
          <p:cNvCxnSpPr>
            <a:cxnSpLocks/>
          </p:cNvCxnSpPr>
          <p:nvPr/>
        </p:nvCxnSpPr>
        <p:spPr>
          <a:xfrm>
            <a:off x="2889792" y="2590800"/>
            <a:ext cx="214043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A1059CF-CE2B-4424-B090-E91C9C8594E1}"/>
              </a:ext>
            </a:extLst>
          </p:cNvPr>
          <p:cNvCxnSpPr>
            <a:cxnSpLocks/>
          </p:cNvCxnSpPr>
          <p:nvPr/>
        </p:nvCxnSpPr>
        <p:spPr>
          <a:xfrm>
            <a:off x="3103830" y="2751286"/>
            <a:ext cx="16285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B1FF9E9-D700-4B0F-A598-F28FA54BB66E}"/>
              </a:ext>
            </a:extLst>
          </p:cNvPr>
          <p:cNvCxnSpPr>
            <a:cxnSpLocks/>
          </p:cNvCxnSpPr>
          <p:nvPr/>
        </p:nvCxnSpPr>
        <p:spPr>
          <a:xfrm flipH="1">
            <a:off x="2819400" y="6918525"/>
            <a:ext cx="28442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0252AF-4688-4668-B027-2E80094A6419}"/>
              </a:ext>
            </a:extLst>
          </p:cNvPr>
          <p:cNvCxnSpPr>
            <a:cxnSpLocks/>
          </p:cNvCxnSpPr>
          <p:nvPr/>
        </p:nvCxnSpPr>
        <p:spPr>
          <a:xfrm>
            <a:off x="2347271" y="7315200"/>
            <a:ext cx="47212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6D6A873-D5DC-46E7-94D0-984E540EC88D}"/>
              </a:ext>
            </a:extLst>
          </p:cNvPr>
          <p:cNvCxnSpPr>
            <a:cxnSpLocks/>
          </p:cNvCxnSpPr>
          <p:nvPr/>
        </p:nvCxnSpPr>
        <p:spPr>
          <a:xfrm>
            <a:off x="2337157" y="7924800"/>
            <a:ext cx="482243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E596EC2-384B-4338-BF3C-8CE450FB7E75}"/>
              </a:ext>
            </a:extLst>
          </p:cNvPr>
          <p:cNvCxnSpPr>
            <a:cxnSpLocks/>
          </p:cNvCxnSpPr>
          <p:nvPr/>
        </p:nvCxnSpPr>
        <p:spPr>
          <a:xfrm>
            <a:off x="2328779" y="8077200"/>
            <a:ext cx="210574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67B1E2D-EADA-4A05-A9CD-8983A35F9FBE}"/>
              </a:ext>
            </a:extLst>
          </p:cNvPr>
          <p:cNvCxnSpPr>
            <a:cxnSpLocks/>
          </p:cNvCxnSpPr>
          <p:nvPr/>
        </p:nvCxnSpPr>
        <p:spPr>
          <a:xfrm flipV="1">
            <a:off x="2539353" y="8077201"/>
            <a:ext cx="0" cy="16001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3C8EA22-C581-4F64-812C-C713A74CFF54}"/>
              </a:ext>
            </a:extLst>
          </p:cNvPr>
          <p:cNvCxnSpPr>
            <a:cxnSpLocks/>
          </p:cNvCxnSpPr>
          <p:nvPr/>
        </p:nvCxnSpPr>
        <p:spPr>
          <a:xfrm flipV="1">
            <a:off x="552569" y="4374531"/>
            <a:ext cx="2649" cy="233753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27D001A-77E3-45B8-91C1-0361D82A2DD0}"/>
              </a:ext>
            </a:extLst>
          </p:cNvPr>
          <p:cNvCxnSpPr>
            <a:cxnSpLocks/>
          </p:cNvCxnSpPr>
          <p:nvPr/>
        </p:nvCxnSpPr>
        <p:spPr>
          <a:xfrm flipV="1">
            <a:off x="546069" y="6712063"/>
            <a:ext cx="422925" cy="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1D8F7E-EE49-41CA-A81D-7043D3B19485}"/>
              </a:ext>
            </a:extLst>
          </p:cNvPr>
          <p:cNvCxnSpPr>
            <a:cxnSpLocks/>
          </p:cNvCxnSpPr>
          <p:nvPr/>
        </p:nvCxnSpPr>
        <p:spPr>
          <a:xfrm>
            <a:off x="6448784" y="3200400"/>
            <a:ext cx="28361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6F3456-EF97-47DA-A91D-E7BB09FA33A8}"/>
              </a:ext>
            </a:extLst>
          </p:cNvPr>
          <p:cNvCxnSpPr>
            <a:cxnSpLocks/>
          </p:cNvCxnSpPr>
          <p:nvPr/>
        </p:nvCxnSpPr>
        <p:spPr>
          <a:xfrm>
            <a:off x="6435333" y="2427386"/>
            <a:ext cx="741" cy="7730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8AB13A3-D6B3-48C0-A00C-865FE7CE9113}"/>
              </a:ext>
            </a:extLst>
          </p:cNvPr>
          <p:cNvCxnSpPr>
            <a:cxnSpLocks/>
          </p:cNvCxnSpPr>
          <p:nvPr/>
        </p:nvCxnSpPr>
        <p:spPr>
          <a:xfrm flipV="1">
            <a:off x="3034226" y="5669871"/>
            <a:ext cx="0" cy="13793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B08A6D0-BB11-4181-98C2-15D1F0AD15C6}"/>
              </a:ext>
            </a:extLst>
          </p:cNvPr>
          <p:cNvCxnSpPr>
            <a:cxnSpLocks/>
          </p:cNvCxnSpPr>
          <p:nvPr/>
        </p:nvCxnSpPr>
        <p:spPr>
          <a:xfrm flipV="1">
            <a:off x="2471693" y="9677400"/>
            <a:ext cx="6766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F3BF24-51A6-4215-8517-AE529D332242}"/>
              </a:ext>
            </a:extLst>
          </p:cNvPr>
          <p:cNvCxnSpPr>
            <a:cxnSpLocks/>
          </p:cNvCxnSpPr>
          <p:nvPr/>
        </p:nvCxnSpPr>
        <p:spPr>
          <a:xfrm flipH="1">
            <a:off x="2757259" y="5485928"/>
            <a:ext cx="428000" cy="47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18D20E-60CF-43A0-9F75-E8F57F359709}"/>
              </a:ext>
            </a:extLst>
          </p:cNvPr>
          <p:cNvCxnSpPr>
            <a:cxnSpLocks/>
          </p:cNvCxnSpPr>
          <p:nvPr/>
        </p:nvCxnSpPr>
        <p:spPr>
          <a:xfrm>
            <a:off x="5941518" y="6400800"/>
            <a:ext cx="129503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7283F7A-0852-4B26-AD81-194204244150}"/>
              </a:ext>
            </a:extLst>
          </p:cNvPr>
          <p:cNvCxnSpPr>
            <a:cxnSpLocks/>
          </p:cNvCxnSpPr>
          <p:nvPr/>
        </p:nvCxnSpPr>
        <p:spPr>
          <a:xfrm flipH="1">
            <a:off x="3046086" y="7049264"/>
            <a:ext cx="75577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C957182-103F-426F-8E87-EC6C4B107955}"/>
              </a:ext>
            </a:extLst>
          </p:cNvPr>
          <p:cNvCxnSpPr>
            <a:cxnSpLocks/>
          </p:cNvCxnSpPr>
          <p:nvPr/>
        </p:nvCxnSpPr>
        <p:spPr>
          <a:xfrm>
            <a:off x="725931" y="6587490"/>
            <a:ext cx="2380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9909EC0-0F2A-4597-8546-C1AE2FC697BF}"/>
              </a:ext>
            </a:extLst>
          </p:cNvPr>
          <p:cNvCxnSpPr>
            <a:cxnSpLocks/>
          </p:cNvCxnSpPr>
          <p:nvPr/>
        </p:nvCxnSpPr>
        <p:spPr>
          <a:xfrm>
            <a:off x="706545" y="5511222"/>
            <a:ext cx="15149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9ECF63-9686-42EC-A230-B3D19F29B751}"/>
              </a:ext>
            </a:extLst>
          </p:cNvPr>
          <p:cNvCxnSpPr>
            <a:cxnSpLocks/>
          </p:cNvCxnSpPr>
          <p:nvPr/>
        </p:nvCxnSpPr>
        <p:spPr>
          <a:xfrm flipH="1" flipV="1">
            <a:off x="712354" y="5505410"/>
            <a:ext cx="13578" cy="10820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AC64505-0BC0-477E-92C3-A7082ADE983F}"/>
              </a:ext>
            </a:extLst>
          </p:cNvPr>
          <p:cNvCxnSpPr>
            <a:cxnSpLocks/>
          </p:cNvCxnSpPr>
          <p:nvPr/>
        </p:nvCxnSpPr>
        <p:spPr>
          <a:xfrm flipH="1" flipV="1">
            <a:off x="3160243" y="2074916"/>
            <a:ext cx="25016" cy="34110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310D49-CBA1-4B98-8BDB-E5CA92B4E3BF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3160243" y="2074916"/>
            <a:ext cx="12984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663408A-A803-40F1-88C0-42ADBF0EFEA1}"/>
              </a:ext>
            </a:extLst>
          </p:cNvPr>
          <p:cNvCxnSpPr>
            <a:cxnSpLocks/>
          </p:cNvCxnSpPr>
          <p:nvPr/>
        </p:nvCxnSpPr>
        <p:spPr>
          <a:xfrm>
            <a:off x="2749717" y="5660345"/>
            <a:ext cx="284509" cy="952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" name="object 28">
            <a:extLst>
              <a:ext uri="{FF2B5EF4-FFF2-40B4-BE49-F238E27FC236}">
                <a16:creationId xmlns:a16="http://schemas.microsoft.com/office/drawing/2014/main" id="{6A41A0A2-60F4-43B1-BAC7-FCED7521B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83191"/>
              </p:ext>
            </p:extLst>
          </p:nvPr>
        </p:nvGraphicFramePr>
        <p:xfrm>
          <a:off x="8778419" y="1710684"/>
          <a:ext cx="2091160" cy="1413516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31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PerformanceMetrics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scaife_mode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f</a:t>
                      </a:r>
                      <a:r>
                        <a:rPr sz="900" dirty="0" err="1"/>
                        <a:t>unc</a:t>
                      </a:r>
                      <a:r>
                        <a:rPr lang="en-US" sz="900" dirty="0" err="1"/>
                        <a:t>tion_name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+mn-lt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10" dirty="0" err="1"/>
                        <a:t>metric_description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transaction_timestamp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user_id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+mn-lt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20" dirty="0" err="1"/>
                        <a:t>user_organization_id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+mn-lt"/>
                          <a:cs typeface="Calibri"/>
                        </a:rPr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20" dirty="0" err="1"/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elapsed_time</a:t>
                      </a:r>
                      <a:r>
                        <a:rPr lang="en-US" sz="900" dirty="0">
                          <a:latin typeface="+mn-lt"/>
                          <a:cs typeface="Calibri"/>
                        </a:rPr>
                        <a:t> 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DECIMAL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62417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Calibri"/>
                          <a:cs typeface="Calibri"/>
                        </a:rPr>
                        <a:t>cpu_time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DECIMAL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21316"/>
                  </a:ext>
                </a:extLst>
              </a:tr>
            </a:tbl>
          </a:graphicData>
        </a:graphic>
      </p:graphicFrame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CC1F02B-7C1B-4889-9575-368EB8E4B3DE}"/>
              </a:ext>
            </a:extLst>
          </p:cNvPr>
          <p:cNvCxnSpPr>
            <a:cxnSpLocks/>
          </p:cNvCxnSpPr>
          <p:nvPr/>
        </p:nvCxnSpPr>
        <p:spPr>
          <a:xfrm flipH="1" flipV="1">
            <a:off x="6152223" y="2760947"/>
            <a:ext cx="2626196" cy="84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8968E48-C42F-4129-866D-C0BC7195600E}"/>
              </a:ext>
            </a:extLst>
          </p:cNvPr>
          <p:cNvCxnSpPr>
            <a:cxnSpLocks/>
          </p:cNvCxnSpPr>
          <p:nvPr/>
        </p:nvCxnSpPr>
        <p:spPr>
          <a:xfrm flipH="1">
            <a:off x="6153259" y="5797377"/>
            <a:ext cx="244737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0" name="object 28">
            <a:extLst>
              <a:ext uri="{FF2B5EF4-FFF2-40B4-BE49-F238E27FC236}">
                <a16:creationId xmlns:a16="http://schemas.microsoft.com/office/drawing/2014/main" id="{7024A805-4F0C-4ECF-935D-2574ACCD3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9525"/>
              </p:ext>
            </p:extLst>
          </p:nvPr>
        </p:nvGraphicFramePr>
        <p:xfrm>
          <a:off x="6860647" y="3749621"/>
          <a:ext cx="2328953" cy="1413516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61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ClassifierMetrics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/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scaife_classifier_instance_id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transaction_timestamp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+mn-lt"/>
                          <a:cs typeface="Calibri"/>
                        </a:rPr>
                        <a:t>num_labeled_meta_alerts_used_for_classifier_evaluation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accuracy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/>
                        <a:t>DECIMAL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+mn-lt"/>
                          <a:cs typeface="Calibri"/>
                        </a:rPr>
                        <a:t>precision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/>
                        <a:t>DECIMAL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20" dirty="0">
                          <a:latin typeface="Calibri"/>
                          <a:cs typeface="Calibri"/>
                        </a:rPr>
                        <a:t>recall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/>
                        <a:t>DECIMAL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Calibri"/>
                          <a:cs typeface="Calibri"/>
                        </a:rPr>
                        <a:t>f1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/>
                        <a:t>DECIMAL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354265"/>
                  </a:ext>
                </a:extLst>
              </a:tr>
            </a:tbl>
          </a:graphicData>
        </a:graphic>
      </p:graphicFrame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A781615-4A01-4A01-9801-45C5276333B8}"/>
              </a:ext>
            </a:extLst>
          </p:cNvPr>
          <p:cNvCxnSpPr>
            <a:cxnSpLocks/>
          </p:cNvCxnSpPr>
          <p:nvPr/>
        </p:nvCxnSpPr>
        <p:spPr>
          <a:xfrm>
            <a:off x="8648916" y="2769438"/>
            <a:ext cx="129503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object 11">
            <a:extLst>
              <a:ext uri="{FF2B5EF4-FFF2-40B4-BE49-F238E27FC236}">
                <a16:creationId xmlns:a16="http://schemas.microsoft.com/office/drawing/2014/main" id="{0B016172-ED7E-4F8B-8D25-4E4DB753E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12202"/>
              </p:ext>
            </p:extLst>
          </p:nvPr>
        </p:nvGraphicFramePr>
        <p:xfrm>
          <a:off x="2986255" y="8607524"/>
          <a:ext cx="1468602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ProjectTaxonomies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/>
                        <a:t>project_id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>
                          <a:latin typeface="Calibri"/>
                          <a:cs typeface="Calibri"/>
                        </a:rPr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/>
                        <a:t>INTEGER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56EABC-3FE6-496E-A3D5-6A037F0E0243}"/>
              </a:ext>
            </a:extLst>
          </p:cNvPr>
          <p:cNvCxnSpPr>
            <a:cxnSpLocks/>
          </p:cNvCxnSpPr>
          <p:nvPr/>
        </p:nvCxnSpPr>
        <p:spPr>
          <a:xfrm>
            <a:off x="3266688" y="7052988"/>
            <a:ext cx="0" cy="9480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EA9976-018E-4C5C-9727-BC5E379BCBB9}"/>
              </a:ext>
            </a:extLst>
          </p:cNvPr>
          <p:cNvCxnSpPr>
            <a:cxnSpLocks/>
          </p:cNvCxnSpPr>
          <p:nvPr/>
        </p:nvCxnSpPr>
        <p:spPr>
          <a:xfrm flipH="1">
            <a:off x="2749717" y="8001000"/>
            <a:ext cx="52688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21221-BB2A-4B89-B3A8-505CD7A45267}"/>
              </a:ext>
            </a:extLst>
          </p:cNvPr>
          <p:cNvCxnSpPr>
            <a:cxnSpLocks/>
          </p:cNvCxnSpPr>
          <p:nvPr/>
        </p:nvCxnSpPr>
        <p:spPr>
          <a:xfrm>
            <a:off x="2749717" y="8001000"/>
            <a:ext cx="21439" cy="100626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D4F5E5-D5A4-4C3B-A3F9-360444028482}"/>
              </a:ext>
            </a:extLst>
          </p:cNvPr>
          <p:cNvCxnSpPr>
            <a:cxnSpLocks/>
          </p:cNvCxnSpPr>
          <p:nvPr/>
        </p:nvCxnSpPr>
        <p:spPr>
          <a:xfrm>
            <a:off x="2783400" y="8991600"/>
            <a:ext cx="193896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4479B0-92E2-4FDD-B824-EE8107242F19}"/>
              </a:ext>
            </a:extLst>
          </p:cNvPr>
          <p:cNvCxnSpPr/>
          <p:nvPr/>
        </p:nvCxnSpPr>
        <p:spPr>
          <a:xfrm>
            <a:off x="6150281" y="3962400"/>
            <a:ext cx="710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57EAFC-F686-4237-9903-ED96F7D78E49}"/>
              </a:ext>
            </a:extLst>
          </p:cNvPr>
          <p:cNvCxnSpPr>
            <a:cxnSpLocks/>
          </p:cNvCxnSpPr>
          <p:nvPr/>
        </p:nvCxnSpPr>
        <p:spPr>
          <a:xfrm>
            <a:off x="2819400" y="6918525"/>
            <a:ext cx="19648" cy="1920456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AB3632-8BD6-4A24-AE4D-943CBB318843}"/>
              </a:ext>
            </a:extLst>
          </p:cNvPr>
          <p:cNvCxnSpPr>
            <a:cxnSpLocks/>
          </p:cNvCxnSpPr>
          <p:nvPr/>
        </p:nvCxnSpPr>
        <p:spPr>
          <a:xfrm>
            <a:off x="2839048" y="8847773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</TotalTime>
  <Words>907</Words>
  <Application>Microsoft Office PowerPoint</Application>
  <PresentationFormat>Custom</PresentationFormat>
  <Paragraphs>386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Ebonie McNeil</dc:creator>
  <cp:lastModifiedBy>Aubrie Woods</cp:lastModifiedBy>
  <cp:revision>274</cp:revision>
  <dcterms:created xsi:type="dcterms:W3CDTF">2016-06-10T19:15:55Z</dcterms:created>
  <dcterms:modified xsi:type="dcterms:W3CDTF">2020-05-18T18:17:49Z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LastSaved">
    <vt:filetime>2016-06-10T00:00:00Z</vt:filetime>
  </property>
</Properties>
</file>