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2918400" cy="4389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133" algn="l" rtl="0" fontAlgn="base">
      <a:spcBef>
        <a:spcPct val="0"/>
      </a:spcBef>
      <a:spcAft>
        <a:spcPct val="0"/>
      </a:spcAft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266" algn="l" rtl="0" fontAlgn="base">
      <a:spcBef>
        <a:spcPct val="0"/>
      </a:spcBef>
      <a:spcAft>
        <a:spcPct val="0"/>
      </a:spcAft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399" algn="l" rtl="0" fontAlgn="base">
      <a:spcBef>
        <a:spcPct val="0"/>
      </a:spcBef>
      <a:spcAft>
        <a:spcPct val="0"/>
      </a:spcAft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533" algn="l" rtl="0" fontAlgn="base">
      <a:spcBef>
        <a:spcPct val="0"/>
      </a:spcBef>
      <a:spcAft>
        <a:spcPct val="0"/>
      </a:spcAft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5666" algn="l" defTabSz="914266" rtl="0" eaLnBrk="1" latinLnBrk="0" hangingPunct="1"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2797" algn="l" defTabSz="914266" rtl="0" eaLnBrk="1" latinLnBrk="0" hangingPunct="1"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199931" algn="l" defTabSz="914266" rtl="0" eaLnBrk="1" latinLnBrk="0" hangingPunct="1"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064" algn="l" defTabSz="914266" rtl="0" eaLnBrk="1" latinLnBrk="0" hangingPunct="1"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8000"/>
    <a:srgbClr val="A4E0E8"/>
    <a:srgbClr val="008080"/>
    <a:srgbClr val="A50021"/>
    <a:srgbClr val="630000"/>
    <a:srgbClr val="800000"/>
    <a:srgbClr val="BE0011"/>
    <a:srgbClr val="E48D96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3" autoAdjust="0"/>
    <p:restoredTop sz="79436" autoAdjust="0"/>
  </p:normalViewPr>
  <p:slideViewPr>
    <p:cSldViewPr>
      <p:cViewPr>
        <p:scale>
          <a:sx n="50" d="100"/>
          <a:sy n="50" d="100"/>
        </p:scale>
        <p:origin x="18" y="-9870"/>
      </p:cViewPr>
      <p:guideLst>
        <p:guide orient="horz" pos="13824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2592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C27CE-34D0-44BE-9471-89A89B57AB7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263EC-3CC1-47C9-8332-73818EDC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35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92" cy="480119"/>
          </a:xfrm>
          <a:prstGeom prst="rect">
            <a:avLst/>
          </a:prstGeom>
        </p:spPr>
        <p:txBody>
          <a:bodyPr vert="horz" lIns="18937" tIns="9469" rIns="18937" bIns="9469" rtlCol="0"/>
          <a:lstStyle>
            <a:lvl1pPr algn="l">
              <a:defRPr sz="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0" y="0"/>
            <a:ext cx="3169992" cy="480119"/>
          </a:xfrm>
          <a:prstGeom prst="rect">
            <a:avLst/>
          </a:prstGeom>
        </p:spPr>
        <p:txBody>
          <a:bodyPr vert="horz" lIns="18937" tIns="9469" rIns="18937" bIns="9469" rtlCol="0"/>
          <a:lstStyle>
            <a:lvl1pPr algn="r">
              <a:defRPr sz="200"/>
            </a:lvl1pPr>
          </a:lstStyle>
          <a:p>
            <a:fld id="{016E2924-BE7C-4B39-9487-1BDE9D12191D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08225" y="719138"/>
            <a:ext cx="26987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8937" tIns="9469" rIns="18937" bIns="94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93" y="4560689"/>
            <a:ext cx="5852017" cy="4320480"/>
          </a:xfrm>
          <a:prstGeom prst="rect">
            <a:avLst/>
          </a:prstGeom>
        </p:spPr>
        <p:txBody>
          <a:bodyPr vert="horz" lIns="18937" tIns="9469" rIns="18937" bIns="946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592"/>
            <a:ext cx="3169992" cy="479822"/>
          </a:xfrm>
          <a:prstGeom prst="rect">
            <a:avLst/>
          </a:prstGeom>
        </p:spPr>
        <p:txBody>
          <a:bodyPr vert="horz" lIns="18937" tIns="9469" rIns="18937" bIns="9469" rtlCol="0" anchor="b"/>
          <a:lstStyle>
            <a:lvl1pPr algn="l">
              <a:defRPr sz="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0" y="9119592"/>
            <a:ext cx="3169992" cy="479822"/>
          </a:xfrm>
          <a:prstGeom prst="rect">
            <a:avLst/>
          </a:prstGeom>
        </p:spPr>
        <p:txBody>
          <a:bodyPr vert="horz" lIns="18937" tIns="9469" rIns="18937" bIns="9469" rtlCol="0" anchor="b"/>
          <a:lstStyle>
            <a:lvl1pPr algn="r">
              <a:defRPr sz="200"/>
            </a:lvl1pPr>
          </a:lstStyle>
          <a:p>
            <a:fld id="{472E5C08-9A97-4E2A-8F4A-31C8C11AF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447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1pPr>
    <a:lvl2pPr marL="457133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2pPr>
    <a:lvl3pPr marL="914266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3pPr>
    <a:lvl4pPr marL="1371399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4pPr>
    <a:lvl5pPr marL="1828533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5pPr>
    <a:lvl6pPr marL="2285666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6pPr>
    <a:lvl7pPr marL="2742797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7pPr>
    <a:lvl8pPr marL="3199931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8pPr>
    <a:lvl9pPr marL="3657064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8225" y="719138"/>
            <a:ext cx="26987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Motivation: Learning Systems Threaten Privacy</a:t>
            </a:r>
          </a:p>
          <a:p>
            <a:pPr marL="285750" indent="-285750">
              <a:buFontTx/>
              <a:buChar char="-"/>
            </a:pPr>
            <a:r>
              <a:rPr lang="en-US" dirty="0"/>
              <a:t>Learning systems are ubiquitous</a:t>
            </a:r>
          </a:p>
          <a:p>
            <a:pPr marL="742883" lvl="1" indent="-285750">
              <a:buFontTx/>
              <a:buChar char="-"/>
            </a:pPr>
            <a:r>
              <a:rPr lang="en-US" dirty="0"/>
              <a:t>Some learning systems use personal, even sensitive information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Sometimes a learning system can use too much personal information such that it could infer on protected information [Target 2012 case]</a:t>
            </a:r>
          </a:p>
          <a:p>
            <a:pPr marL="285750" indent="-285750">
              <a:buFontTx/>
              <a:buChar char="-"/>
            </a:pPr>
            <a:r>
              <a:rPr lang="en-US" dirty="0"/>
              <a:t>Need theories to define what ‘use restrictions’ for the protected information type should be</a:t>
            </a:r>
          </a:p>
          <a:p>
            <a:pPr marL="0" indent="0">
              <a:buFontTx/>
              <a:buNone/>
            </a:pPr>
            <a:r>
              <a:rPr lang="en-US" dirty="0"/>
              <a:t>Definitions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Explicit Use: well-studied from QII – key idea is to do the causal intervention, to see whether a feature had influence (was used) in the classifier.</a:t>
            </a:r>
          </a:p>
          <a:p>
            <a:pPr marL="742883" lvl="1" indent="-285750">
              <a:buFontTx/>
              <a:buChar char="-"/>
            </a:pPr>
            <a:r>
              <a:rPr lang="en-US" dirty="0"/>
              <a:t>If protected feature was used explicitly, we can use this method.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Proxy (implicit) Use</a:t>
            </a:r>
          </a:p>
          <a:p>
            <a:pPr marL="742883" lvl="1" indent="-285750">
              <a:buFontTx/>
              <a:buChar char="-"/>
            </a:pPr>
            <a:r>
              <a:rPr lang="en-US" dirty="0"/>
              <a:t>Modeling ML system</a:t>
            </a:r>
          </a:p>
          <a:p>
            <a:pPr marL="1200016" lvl="2" indent="-285750">
              <a:buFontTx/>
              <a:buChar char="-"/>
            </a:pPr>
            <a:r>
              <a:rPr lang="en-US" dirty="0"/>
              <a:t>When protected feature was not used explicitly but can be ‘inferred’ through a users’ other attributes,</a:t>
            </a:r>
          </a:p>
          <a:p>
            <a:pPr marL="1200016" lvl="2" indent="-285750">
              <a:buFontTx/>
              <a:buChar char="-"/>
            </a:pPr>
            <a:r>
              <a:rPr lang="en-US" dirty="0"/>
              <a:t>We need to view ‘inside’ of learning systems: we define a expression language for modeling learning systems</a:t>
            </a:r>
          </a:p>
          <a:p>
            <a:pPr marL="1200016" lvl="2" indent="-285750">
              <a:buFontTx/>
              <a:buChar char="-"/>
            </a:pPr>
            <a:r>
              <a:rPr lang="en-US" dirty="0"/>
              <a:t>By doing so, we implicate some ‘part’ of a system as the source of a violation (explain with example of Target cases)</a:t>
            </a:r>
          </a:p>
          <a:p>
            <a:pPr marL="1200016" lvl="2" indent="-285750">
              <a:buFontTx/>
              <a:buChar char="-"/>
            </a:pPr>
            <a:r>
              <a:rPr lang="en-US" dirty="0"/>
              <a:t>This ‘part’ is identified as a ‘subprogram’ in our language</a:t>
            </a:r>
          </a:p>
          <a:p>
            <a:pPr marL="742883" lvl="1" indent="-285750">
              <a:buFontTx/>
              <a:buChar char="-"/>
            </a:pPr>
            <a:r>
              <a:rPr lang="en-US" dirty="0"/>
              <a:t>Two-phase Definition</a:t>
            </a:r>
          </a:p>
          <a:p>
            <a:pPr marL="1200016" lvl="2" indent="-285750">
              <a:buFontTx/>
              <a:buChar char="-"/>
            </a:pPr>
            <a:r>
              <a:rPr lang="en-US" dirty="0"/>
              <a:t>Using our notion of subprograms, we define proxy use by two-phase manner: association, </a:t>
            </a:r>
            <a:r>
              <a:rPr lang="en-US" dirty="0" err="1"/>
              <a:t>influene</a:t>
            </a:r>
            <a:endParaRPr lang="en-US" dirty="0"/>
          </a:p>
          <a:p>
            <a:pPr marL="1200016" lvl="2" indent="-285750">
              <a:buFontTx/>
              <a:buChar char="-"/>
            </a:pPr>
            <a:r>
              <a:rPr lang="en-US" dirty="0"/>
              <a:t>…justify from Target example</a:t>
            </a:r>
          </a:p>
          <a:p>
            <a:pPr marL="1200016" lvl="2" indent="-285750">
              <a:buFontTx/>
              <a:buChar char="-"/>
            </a:pPr>
            <a:r>
              <a:rPr lang="en-US" dirty="0"/>
              <a:t>Quantitative version: (epsilon, delta)</a:t>
            </a:r>
          </a:p>
          <a:p>
            <a:pPr marL="0" lvl="0" indent="0">
              <a:buFontTx/>
              <a:buNone/>
            </a:pPr>
            <a:r>
              <a:rPr lang="en-US" dirty="0"/>
              <a:t>Experiments</a:t>
            </a:r>
          </a:p>
          <a:p>
            <a:pPr marL="285750" lvl="0" indent="-285750">
              <a:buFontTx/>
              <a:buChar char="-"/>
            </a:pPr>
            <a:r>
              <a:rPr lang="en-US" dirty="0"/>
              <a:t>Took a dataset and trained models [without] including protected attributes – </a:t>
            </a:r>
          </a:p>
          <a:p>
            <a:pPr marL="285750" lvl="0" indent="-285750">
              <a:buFontTx/>
              <a:buChar char="-"/>
            </a:pPr>
            <a:r>
              <a:rPr lang="en-US" dirty="0"/>
              <a:t>Explain each result</a:t>
            </a:r>
          </a:p>
          <a:p>
            <a:pPr marL="742883" lvl="1" indent="-285750">
              <a:buFontTx/>
              <a:buChar char="-"/>
            </a:pPr>
            <a:r>
              <a:rPr lang="en-US" dirty="0"/>
              <a:t>[contra] violation in proxy use, violation in use privacy</a:t>
            </a:r>
          </a:p>
          <a:p>
            <a:pPr marL="742883" marR="0" lvl="1" indent="-285750" algn="l" defTabSz="9142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[student] violation in proxy use, no violation in use privacy</a:t>
            </a: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Use Privacy from Proxy Use</a:t>
            </a:r>
          </a:p>
          <a:p>
            <a:pPr marL="285750" lvl="0" indent="-285750">
              <a:buFontTx/>
              <a:buChar char="-"/>
            </a:pPr>
            <a:r>
              <a:rPr lang="en-US" dirty="0"/>
              <a:t>Restrict ‘explicit or proxy use’ for certain purposes</a:t>
            </a:r>
          </a:p>
          <a:p>
            <a:pPr marL="0" lvl="0" indent="0">
              <a:buFontTx/>
              <a:buNone/>
            </a:pPr>
            <a:r>
              <a:rPr lang="en-US" dirty="0"/>
              <a:t>Future Directions</a:t>
            </a:r>
          </a:p>
          <a:p>
            <a:pPr marL="285750" lvl="0" indent="-285750">
              <a:buFontTx/>
              <a:buChar char="-"/>
            </a:pPr>
            <a:r>
              <a:rPr lang="en-US" dirty="0"/>
              <a:t>Non-discrimination</a:t>
            </a:r>
          </a:p>
          <a:p>
            <a:pPr marL="285750" lvl="0" indent="-285750">
              <a:buFontTx/>
              <a:buChar char="-"/>
            </a:pPr>
            <a:r>
              <a:rPr lang="en-US" dirty="0"/>
              <a:t>Tradeoffs between (Privacy – Utility)</a:t>
            </a:r>
          </a:p>
          <a:p>
            <a:pPr marL="285750" lvl="0" indent="-285750">
              <a:buFontTx/>
              <a:buChar char="-"/>
            </a:pPr>
            <a:r>
              <a:rPr lang="en-US" dirty="0"/>
              <a:t>Relations with other Privacy concepts</a:t>
            </a:r>
          </a:p>
          <a:p>
            <a:pPr marL="742883" lvl="1" indent="-285750">
              <a:buFontTx/>
              <a:buChar char="-"/>
            </a:pPr>
            <a:r>
              <a:rPr lang="en-US" dirty="0"/>
              <a:t>Differential Privacy</a:t>
            </a:r>
          </a:p>
          <a:p>
            <a:pPr marL="742883" lvl="1" indent="-285750">
              <a:buFontTx/>
              <a:buChar char="-"/>
            </a:pPr>
            <a:r>
              <a:rPr lang="en-US" dirty="0"/>
              <a:t>Contextual Privacy</a:t>
            </a:r>
          </a:p>
          <a:p>
            <a:pPr marL="285750" lvl="0" indent="-285750">
              <a:buFontTx/>
              <a:buChar char="-"/>
            </a:pPr>
            <a:r>
              <a:rPr lang="en-US" dirty="0"/>
              <a:t>Privacy in complex models</a:t>
            </a:r>
          </a:p>
          <a:p>
            <a:pPr marL="742883" lvl="1" indent="-285750">
              <a:buFontTx/>
              <a:buChar char="-"/>
            </a:pPr>
            <a:r>
              <a:rPr lang="en-US" dirty="0"/>
              <a:t>Detection / Repair</a:t>
            </a:r>
          </a:p>
        </p:txBody>
      </p:sp>
    </p:spTree>
    <p:extLst>
      <p:ext uri="{BB962C8B-B14F-4D97-AF65-F5344CB8AC3E}">
        <p14:creationId xmlns:p14="http://schemas.microsoft.com/office/powerpoint/2010/main" val="136418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169" y="13634087"/>
            <a:ext cx="27982072" cy="9408794"/>
          </a:xfrm>
          <a:prstGeom prst="rect">
            <a:avLst/>
          </a:prstGeom>
        </p:spPr>
        <p:txBody>
          <a:bodyPr lIns="72929" tIns="36464" rIns="72929" bIns="3646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8123" y="24871680"/>
            <a:ext cx="23042168" cy="11216640"/>
          </a:xfrm>
          <a:prstGeom prst="rect">
            <a:avLst/>
          </a:prstGeom>
        </p:spPr>
        <p:txBody>
          <a:bodyPr lIns="72929" tIns="36464" rIns="72929" bIns="36464"/>
          <a:lstStyle>
            <a:lvl1pPr marL="0" indent="0" algn="ctr">
              <a:buNone/>
              <a:defRPr/>
            </a:lvl1pPr>
            <a:lvl2pPr marL="437556" indent="0" algn="ctr">
              <a:buNone/>
              <a:defRPr/>
            </a:lvl2pPr>
            <a:lvl3pPr marL="875113" indent="0" algn="ctr">
              <a:buNone/>
              <a:defRPr/>
            </a:lvl3pPr>
            <a:lvl4pPr marL="1312669" indent="0" algn="ctr">
              <a:buNone/>
              <a:defRPr/>
            </a:lvl4pPr>
            <a:lvl5pPr marL="1750226" indent="0" algn="ctr">
              <a:buNone/>
              <a:defRPr/>
            </a:lvl5pPr>
            <a:lvl6pPr marL="2187782" indent="0" algn="ctr">
              <a:buNone/>
              <a:defRPr/>
            </a:lvl6pPr>
            <a:lvl7pPr marL="2625338" indent="0" algn="ctr">
              <a:buNone/>
              <a:defRPr/>
            </a:lvl7pPr>
            <a:lvl8pPr marL="3062896" indent="0" algn="ctr">
              <a:buNone/>
              <a:defRPr/>
            </a:lvl8pPr>
            <a:lvl9pPr marL="350045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29612B0B-3FB3-49AF-8565-BE011599B8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2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648" y="1758316"/>
            <a:ext cx="29625131" cy="7315200"/>
          </a:xfrm>
          <a:prstGeom prst="rect">
            <a:avLst/>
          </a:prstGeom>
        </p:spPr>
        <p:txBody>
          <a:bodyPr lIns="72929" tIns="36464" rIns="72929" bIns="3646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648" y="10241281"/>
            <a:ext cx="29625131" cy="28965526"/>
          </a:xfrm>
          <a:prstGeom prst="rect">
            <a:avLst/>
          </a:prstGeom>
        </p:spPr>
        <p:txBody>
          <a:bodyPr vert="eaVert" lIns="72929" tIns="36464" rIns="72929" bIns="3646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AFC50C2-C7EA-457A-8D8A-B7ACF2838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8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485" y="1758324"/>
            <a:ext cx="7406283" cy="37448491"/>
          </a:xfrm>
          <a:prstGeom prst="rect">
            <a:avLst/>
          </a:prstGeom>
        </p:spPr>
        <p:txBody>
          <a:bodyPr vert="eaVert" lIns="72929" tIns="36464" rIns="72929" bIns="3646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644" y="1758324"/>
            <a:ext cx="22047401" cy="37448491"/>
          </a:xfrm>
          <a:prstGeom prst="rect">
            <a:avLst/>
          </a:prstGeom>
        </p:spPr>
        <p:txBody>
          <a:bodyPr vert="eaVert" lIns="72929" tIns="36464" rIns="72929" bIns="3646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046FEE8-D796-4EF5-A723-B245554F34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7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648" y="1758316"/>
            <a:ext cx="29625131" cy="7315200"/>
          </a:xfrm>
          <a:prstGeom prst="rect">
            <a:avLst/>
          </a:prstGeom>
        </p:spPr>
        <p:txBody>
          <a:bodyPr lIns="72929" tIns="36464" rIns="72929" bIns="3646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6648" y="10241281"/>
            <a:ext cx="29625131" cy="28965526"/>
          </a:xfrm>
          <a:prstGeom prst="rect">
            <a:avLst/>
          </a:prstGeom>
        </p:spPr>
        <p:txBody>
          <a:bodyPr lIns="72929" tIns="36464" rIns="72929" bIns="3646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DD2200A-CB2B-46A1-A189-EF714F259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5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35" y="28203526"/>
            <a:ext cx="27980285" cy="8717280"/>
          </a:xfrm>
          <a:prstGeom prst="rect">
            <a:avLst/>
          </a:prstGeom>
        </p:spPr>
        <p:txBody>
          <a:bodyPr lIns="72929" tIns="36464" rIns="72929" bIns="36464" anchor="t"/>
          <a:lstStyle>
            <a:lvl1pPr algn="l">
              <a:defRPr sz="384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35" y="18602326"/>
            <a:ext cx="27980285" cy="9601200"/>
          </a:xfrm>
          <a:prstGeom prst="rect">
            <a:avLst/>
          </a:prstGeom>
        </p:spPr>
        <p:txBody>
          <a:bodyPr lIns="72929" tIns="36464" rIns="72929" bIns="36464" anchor="b"/>
          <a:lstStyle>
            <a:lvl1pPr marL="0" indent="0">
              <a:buNone/>
              <a:defRPr sz="1920"/>
            </a:lvl1pPr>
            <a:lvl2pPr marL="437556" indent="0">
              <a:buNone/>
              <a:defRPr sz="1680"/>
            </a:lvl2pPr>
            <a:lvl3pPr marL="875113" indent="0">
              <a:buNone/>
              <a:defRPr sz="1560"/>
            </a:lvl3pPr>
            <a:lvl4pPr marL="1312669" indent="0">
              <a:buNone/>
              <a:defRPr sz="1320"/>
            </a:lvl4pPr>
            <a:lvl5pPr marL="1750226" indent="0">
              <a:buNone/>
              <a:defRPr sz="1320"/>
            </a:lvl5pPr>
            <a:lvl6pPr marL="2187782" indent="0">
              <a:buNone/>
              <a:defRPr sz="1320"/>
            </a:lvl6pPr>
            <a:lvl7pPr marL="2625338" indent="0">
              <a:buNone/>
              <a:defRPr sz="1320"/>
            </a:lvl7pPr>
            <a:lvl8pPr marL="3062896" indent="0">
              <a:buNone/>
              <a:defRPr sz="1320"/>
            </a:lvl8pPr>
            <a:lvl9pPr marL="3500452" indent="0">
              <a:buNone/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8A67D5E3-7C2B-4900-8BD9-F6A327205D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2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648" y="1758316"/>
            <a:ext cx="29625131" cy="7315200"/>
          </a:xfrm>
          <a:prstGeom prst="rect">
            <a:avLst/>
          </a:prstGeom>
        </p:spPr>
        <p:txBody>
          <a:bodyPr lIns="72929" tIns="36464" rIns="72929" bIns="3646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643" y="10241281"/>
            <a:ext cx="14726839" cy="28965526"/>
          </a:xfrm>
          <a:prstGeom prst="rect">
            <a:avLst/>
          </a:prstGeom>
        </p:spPr>
        <p:txBody>
          <a:bodyPr lIns="72929" tIns="36464" rIns="72929" bIns="36464"/>
          <a:lstStyle>
            <a:lvl1pPr>
              <a:defRPr sz="2640"/>
            </a:lvl1pPr>
            <a:lvl2pPr>
              <a:defRPr sz="228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44937" y="10241281"/>
            <a:ext cx="14726839" cy="28965526"/>
          </a:xfrm>
          <a:prstGeom prst="rect">
            <a:avLst/>
          </a:prstGeom>
        </p:spPr>
        <p:txBody>
          <a:bodyPr lIns="72929" tIns="36464" rIns="72929" bIns="36464"/>
          <a:lstStyle>
            <a:lvl1pPr>
              <a:defRPr sz="2640"/>
            </a:lvl1pPr>
            <a:lvl2pPr>
              <a:defRPr sz="228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7C30CCF-537B-4BD2-B504-33E9A1958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8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648" y="1758316"/>
            <a:ext cx="29625131" cy="7315200"/>
          </a:xfrm>
          <a:prstGeom prst="rect">
            <a:avLst/>
          </a:prstGeom>
        </p:spPr>
        <p:txBody>
          <a:bodyPr lIns="72929" tIns="36464" rIns="72929" bIns="3646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645" y="9824089"/>
            <a:ext cx="14544679" cy="4095751"/>
          </a:xfrm>
          <a:prstGeom prst="rect">
            <a:avLst/>
          </a:prstGeom>
        </p:spPr>
        <p:txBody>
          <a:bodyPr lIns="72929" tIns="36464" rIns="72929" bIns="36464" anchor="b"/>
          <a:lstStyle>
            <a:lvl1pPr marL="0" indent="0">
              <a:buNone/>
              <a:defRPr sz="2280" b="1"/>
            </a:lvl1pPr>
            <a:lvl2pPr marL="437556" indent="0">
              <a:buNone/>
              <a:defRPr sz="1920" b="1"/>
            </a:lvl2pPr>
            <a:lvl3pPr marL="875113" indent="0">
              <a:buNone/>
              <a:defRPr sz="1680" b="1"/>
            </a:lvl3pPr>
            <a:lvl4pPr marL="1312669" indent="0">
              <a:buNone/>
              <a:defRPr sz="1560" b="1"/>
            </a:lvl4pPr>
            <a:lvl5pPr marL="1750226" indent="0">
              <a:buNone/>
              <a:defRPr sz="1560" b="1"/>
            </a:lvl5pPr>
            <a:lvl6pPr marL="2187782" indent="0">
              <a:buNone/>
              <a:defRPr sz="1560" b="1"/>
            </a:lvl6pPr>
            <a:lvl7pPr marL="2625338" indent="0">
              <a:buNone/>
              <a:defRPr sz="1560" b="1"/>
            </a:lvl7pPr>
            <a:lvl8pPr marL="3062896" indent="0">
              <a:buNone/>
              <a:defRPr sz="1560" b="1"/>
            </a:lvl8pPr>
            <a:lvl9pPr marL="3500452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645" y="13919844"/>
            <a:ext cx="14544679" cy="25286971"/>
          </a:xfrm>
          <a:prstGeom prst="rect">
            <a:avLst/>
          </a:prstGeom>
        </p:spPr>
        <p:txBody>
          <a:bodyPr lIns="72929" tIns="36464" rIns="72929" bIns="36464"/>
          <a:lstStyle>
            <a:lvl1pPr>
              <a:defRPr sz="2280"/>
            </a:lvl1pPr>
            <a:lvl2pPr>
              <a:defRPr sz="1920"/>
            </a:lvl2pPr>
            <a:lvl3pPr>
              <a:defRPr sz="1680"/>
            </a:lvl3pPr>
            <a:lvl4pPr>
              <a:defRPr sz="1560"/>
            </a:lvl4pPr>
            <a:lvl5pPr>
              <a:defRPr sz="1560"/>
            </a:lvl5pPr>
            <a:lvl6pPr>
              <a:defRPr sz="1560"/>
            </a:lvl6pPr>
            <a:lvl7pPr>
              <a:defRPr sz="1560"/>
            </a:lvl7pPr>
            <a:lvl8pPr>
              <a:defRPr sz="1560"/>
            </a:lvl8pPr>
            <a:lvl9pPr>
              <a:defRPr sz="1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1745" y="9824089"/>
            <a:ext cx="14550031" cy="4095751"/>
          </a:xfrm>
          <a:prstGeom prst="rect">
            <a:avLst/>
          </a:prstGeom>
        </p:spPr>
        <p:txBody>
          <a:bodyPr lIns="72929" tIns="36464" rIns="72929" bIns="36464" anchor="b"/>
          <a:lstStyle>
            <a:lvl1pPr marL="0" indent="0">
              <a:buNone/>
              <a:defRPr sz="2280" b="1"/>
            </a:lvl1pPr>
            <a:lvl2pPr marL="437556" indent="0">
              <a:buNone/>
              <a:defRPr sz="1920" b="1"/>
            </a:lvl2pPr>
            <a:lvl3pPr marL="875113" indent="0">
              <a:buNone/>
              <a:defRPr sz="1680" b="1"/>
            </a:lvl3pPr>
            <a:lvl4pPr marL="1312669" indent="0">
              <a:buNone/>
              <a:defRPr sz="1560" b="1"/>
            </a:lvl4pPr>
            <a:lvl5pPr marL="1750226" indent="0">
              <a:buNone/>
              <a:defRPr sz="1560" b="1"/>
            </a:lvl5pPr>
            <a:lvl6pPr marL="2187782" indent="0">
              <a:buNone/>
              <a:defRPr sz="1560" b="1"/>
            </a:lvl6pPr>
            <a:lvl7pPr marL="2625338" indent="0">
              <a:buNone/>
              <a:defRPr sz="1560" b="1"/>
            </a:lvl7pPr>
            <a:lvl8pPr marL="3062896" indent="0">
              <a:buNone/>
              <a:defRPr sz="1560" b="1"/>
            </a:lvl8pPr>
            <a:lvl9pPr marL="3500452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1745" y="13919844"/>
            <a:ext cx="14550031" cy="25286971"/>
          </a:xfrm>
          <a:prstGeom prst="rect">
            <a:avLst/>
          </a:prstGeom>
        </p:spPr>
        <p:txBody>
          <a:bodyPr lIns="72929" tIns="36464" rIns="72929" bIns="36464"/>
          <a:lstStyle>
            <a:lvl1pPr>
              <a:defRPr sz="2280"/>
            </a:lvl1pPr>
            <a:lvl2pPr>
              <a:defRPr sz="1920"/>
            </a:lvl2pPr>
            <a:lvl3pPr>
              <a:defRPr sz="1680"/>
            </a:lvl3pPr>
            <a:lvl4pPr>
              <a:defRPr sz="1560"/>
            </a:lvl4pPr>
            <a:lvl5pPr>
              <a:defRPr sz="1560"/>
            </a:lvl5pPr>
            <a:lvl6pPr>
              <a:defRPr sz="1560"/>
            </a:lvl6pPr>
            <a:lvl7pPr>
              <a:defRPr sz="1560"/>
            </a:lvl7pPr>
            <a:lvl8pPr>
              <a:defRPr sz="1560"/>
            </a:lvl8pPr>
            <a:lvl9pPr>
              <a:defRPr sz="1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6C03D24-13D9-40F9-A96D-C1E2FAC794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1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648" y="1758316"/>
            <a:ext cx="29625131" cy="7315200"/>
          </a:xfrm>
          <a:prstGeom prst="rect">
            <a:avLst/>
          </a:prstGeom>
        </p:spPr>
        <p:txBody>
          <a:bodyPr lIns="72929" tIns="36464" rIns="72929" bIns="3646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B3741B79-8C18-4301-B589-FDCC7D7BBA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9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A28CA4E9-D14E-4F73-9669-E8E1EF2D64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1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646" y="1746886"/>
            <a:ext cx="10829927" cy="7437120"/>
          </a:xfrm>
          <a:prstGeom prst="rect">
            <a:avLst/>
          </a:prstGeom>
        </p:spPr>
        <p:txBody>
          <a:bodyPr lIns="72929" tIns="36464" rIns="72929" bIns="36464" anchor="b"/>
          <a:lstStyle>
            <a:lvl1pPr algn="l">
              <a:defRPr sz="192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472" y="1746886"/>
            <a:ext cx="18402301" cy="37459920"/>
          </a:xfrm>
          <a:prstGeom prst="rect">
            <a:avLst/>
          </a:prstGeom>
        </p:spPr>
        <p:txBody>
          <a:bodyPr lIns="72929" tIns="36464" rIns="72929" bIns="36464"/>
          <a:lstStyle>
            <a:lvl1pPr>
              <a:defRPr sz="3120"/>
            </a:lvl1pPr>
            <a:lvl2pPr>
              <a:defRPr sz="2640"/>
            </a:lvl2pPr>
            <a:lvl3pPr>
              <a:defRPr sz="228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646" y="9184006"/>
            <a:ext cx="10829927" cy="30022800"/>
          </a:xfrm>
          <a:prstGeom prst="rect">
            <a:avLst/>
          </a:prstGeom>
        </p:spPr>
        <p:txBody>
          <a:bodyPr lIns="72929" tIns="36464" rIns="72929" bIns="36464"/>
          <a:lstStyle>
            <a:lvl1pPr marL="0" indent="0">
              <a:buNone/>
              <a:defRPr sz="1320"/>
            </a:lvl1pPr>
            <a:lvl2pPr marL="437556" indent="0">
              <a:buNone/>
              <a:defRPr sz="1200"/>
            </a:lvl2pPr>
            <a:lvl3pPr marL="875113" indent="0">
              <a:buNone/>
              <a:defRPr sz="960"/>
            </a:lvl3pPr>
            <a:lvl4pPr marL="1312669" indent="0">
              <a:buNone/>
              <a:defRPr sz="840"/>
            </a:lvl4pPr>
            <a:lvl5pPr marL="1750226" indent="0">
              <a:buNone/>
              <a:defRPr sz="840"/>
            </a:lvl5pPr>
            <a:lvl6pPr marL="2187782" indent="0">
              <a:buNone/>
              <a:defRPr sz="840"/>
            </a:lvl6pPr>
            <a:lvl7pPr marL="2625338" indent="0">
              <a:buNone/>
              <a:defRPr sz="840"/>
            </a:lvl7pPr>
            <a:lvl8pPr marL="3062896" indent="0">
              <a:buNone/>
              <a:defRPr sz="840"/>
            </a:lvl8pPr>
            <a:lvl9pPr marL="3500452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0ECB96B-977D-46B5-A4D6-5BE75370E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7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597" y="30723840"/>
            <a:ext cx="19750683" cy="3627120"/>
          </a:xfrm>
          <a:prstGeom prst="rect">
            <a:avLst/>
          </a:prstGeom>
        </p:spPr>
        <p:txBody>
          <a:bodyPr lIns="72929" tIns="36464" rIns="72929" bIns="36464" anchor="b"/>
          <a:lstStyle>
            <a:lvl1pPr algn="l">
              <a:defRPr sz="192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597" y="3922396"/>
            <a:ext cx="19750683" cy="26334720"/>
          </a:xfrm>
          <a:prstGeom prst="rect">
            <a:avLst/>
          </a:prstGeom>
        </p:spPr>
        <p:txBody>
          <a:bodyPr lIns="72929" tIns="36464" rIns="72929" bIns="36464"/>
          <a:lstStyle>
            <a:lvl1pPr marL="0" indent="0">
              <a:buNone/>
              <a:defRPr sz="3120"/>
            </a:lvl1pPr>
            <a:lvl2pPr marL="437556" indent="0">
              <a:buNone/>
              <a:defRPr sz="2640"/>
            </a:lvl2pPr>
            <a:lvl3pPr marL="875113" indent="0">
              <a:buNone/>
              <a:defRPr sz="2280"/>
            </a:lvl3pPr>
            <a:lvl4pPr marL="1312669" indent="0">
              <a:buNone/>
              <a:defRPr sz="1920"/>
            </a:lvl4pPr>
            <a:lvl5pPr marL="1750226" indent="0">
              <a:buNone/>
              <a:defRPr sz="1920"/>
            </a:lvl5pPr>
            <a:lvl6pPr marL="2187782" indent="0">
              <a:buNone/>
              <a:defRPr sz="1920"/>
            </a:lvl6pPr>
            <a:lvl7pPr marL="2625338" indent="0">
              <a:buNone/>
              <a:defRPr sz="1920"/>
            </a:lvl7pPr>
            <a:lvl8pPr marL="3062896" indent="0">
              <a:buNone/>
              <a:defRPr sz="1920"/>
            </a:lvl8pPr>
            <a:lvl9pPr marL="3500452" indent="0">
              <a:buNone/>
              <a:defRPr sz="192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597" y="34350960"/>
            <a:ext cx="19750683" cy="5151120"/>
          </a:xfrm>
          <a:prstGeom prst="rect">
            <a:avLst/>
          </a:prstGeom>
        </p:spPr>
        <p:txBody>
          <a:bodyPr lIns="72929" tIns="36464" rIns="72929" bIns="36464"/>
          <a:lstStyle>
            <a:lvl1pPr marL="0" indent="0">
              <a:buNone/>
              <a:defRPr sz="1320"/>
            </a:lvl1pPr>
            <a:lvl2pPr marL="437556" indent="0">
              <a:buNone/>
              <a:defRPr sz="1200"/>
            </a:lvl2pPr>
            <a:lvl3pPr marL="875113" indent="0">
              <a:buNone/>
              <a:defRPr sz="960"/>
            </a:lvl3pPr>
            <a:lvl4pPr marL="1312669" indent="0">
              <a:buNone/>
              <a:defRPr sz="840"/>
            </a:lvl4pPr>
            <a:lvl5pPr marL="1750226" indent="0">
              <a:buNone/>
              <a:defRPr sz="840"/>
            </a:lvl5pPr>
            <a:lvl6pPr marL="2187782" indent="0">
              <a:buNone/>
              <a:defRPr sz="840"/>
            </a:lvl6pPr>
            <a:lvl7pPr marL="2625338" indent="0">
              <a:buNone/>
              <a:defRPr sz="840"/>
            </a:lvl7pPr>
            <a:lvl8pPr marL="3062896" indent="0">
              <a:buNone/>
              <a:defRPr sz="840"/>
            </a:lvl8pPr>
            <a:lvl9pPr marL="3500452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2934B3E2-DC98-45C3-BBE0-1A52BCA25C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4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2pPr>
      <a:lvl3pPr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3pPr>
      <a:lvl4pPr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4pPr>
      <a:lvl5pPr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5pPr>
      <a:lvl6pPr marL="437556"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Arial" pitchFamily="-110" charset="0"/>
        </a:defRPr>
      </a:lvl6pPr>
      <a:lvl7pPr marL="875113"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Arial" pitchFamily="-110" charset="0"/>
        </a:defRPr>
      </a:lvl7pPr>
      <a:lvl8pPr marL="1312669"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Arial" pitchFamily="-110" charset="0"/>
        </a:defRPr>
      </a:lvl8pPr>
      <a:lvl9pPr marL="1750226"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Arial" pitchFamily="-110" charset="0"/>
        </a:defRPr>
      </a:lvl9pPr>
    </p:titleStyle>
    <p:bodyStyle>
      <a:lvl1pPr marL="656334" indent="-656334" algn="l" defTabSz="3600725" rtl="0" eaLnBrk="1" fontAlgn="base" hangingPunct="1">
        <a:spcBef>
          <a:spcPct val="20000"/>
        </a:spcBef>
        <a:spcAft>
          <a:spcPct val="0"/>
        </a:spcAft>
        <a:buFont typeface="Times" pitchFamily="-112" charset="0"/>
        <a:buChar char="•"/>
        <a:tabLst>
          <a:tab pos="2025218" algn="l"/>
        </a:tabLst>
        <a:defRPr sz="516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1531447" indent="-656334" algn="l" defTabSz="3600725" rtl="0" eaLnBrk="1" fontAlgn="base" hangingPunct="1">
        <a:spcBef>
          <a:spcPct val="20000"/>
        </a:spcBef>
        <a:spcAft>
          <a:spcPct val="0"/>
        </a:spcAft>
        <a:buChar char="•"/>
        <a:tabLst>
          <a:tab pos="2025218" algn="l"/>
        </a:tabLst>
        <a:defRPr sz="4560">
          <a:solidFill>
            <a:schemeClr val="tx1"/>
          </a:solidFill>
          <a:latin typeface="+mn-lt"/>
          <a:ea typeface="ＭＳ Ｐゴシック" pitchFamily="-110" charset="-128"/>
        </a:defRPr>
      </a:lvl2pPr>
      <a:lvl3pPr marL="2406559" indent="-656334" algn="l" defTabSz="3600725" rtl="0" eaLnBrk="1" fontAlgn="base" hangingPunct="1">
        <a:spcBef>
          <a:spcPct val="20000"/>
        </a:spcBef>
        <a:spcAft>
          <a:spcPct val="0"/>
        </a:spcAft>
        <a:buChar char="•"/>
        <a:tabLst>
          <a:tab pos="2025218" algn="l"/>
        </a:tabLst>
        <a:defRPr sz="3480">
          <a:solidFill>
            <a:schemeClr val="tx1"/>
          </a:solidFill>
          <a:latin typeface="+mn-lt"/>
          <a:ea typeface="ＭＳ Ｐゴシック" pitchFamily="-110" charset="-128"/>
        </a:defRPr>
      </a:lvl3pPr>
      <a:lvl4pPr marL="3281671" indent="-656334" algn="l" defTabSz="3600725" rtl="0" eaLnBrk="1" fontAlgn="base" hangingPunct="1">
        <a:spcBef>
          <a:spcPct val="20000"/>
        </a:spcBef>
        <a:spcAft>
          <a:spcPct val="0"/>
        </a:spcAft>
        <a:buChar char="–"/>
        <a:tabLst>
          <a:tab pos="2025218" algn="l"/>
        </a:tabLst>
        <a:defRPr sz="3480">
          <a:solidFill>
            <a:schemeClr val="tx1"/>
          </a:solidFill>
          <a:latin typeface="+mn-lt"/>
          <a:ea typeface="ＭＳ Ｐゴシック" pitchFamily="-110" charset="-128"/>
        </a:defRPr>
      </a:lvl4pPr>
      <a:lvl5pPr marL="4156786" indent="-656334" algn="l" defTabSz="3600725" rtl="0" eaLnBrk="1" fontAlgn="base" hangingPunct="1">
        <a:spcBef>
          <a:spcPct val="20000"/>
        </a:spcBef>
        <a:spcAft>
          <a:spcPct val="0"/>
        </a:spcAft>
        <a:buFont typeface="Wingdings" pitchFamily="-112" charset="2"/>
        <a:buChar char="ü"/>
        <a:tabLst>
          <a:tab pos="2025218" algn="l"/>
        </a:tabLst>
        <a:defRPr sz="3480">
          <a:solidFill>
            <a:schemeClr val="tx1"/>
          </a:solidFill>
          <a:latin typeface="+mn-lt"/>
          <a:ea typeface="ＭＳ Ｐゴシック" pitchFamily="-110" charset="-128"/>
        </a:defRPr>
      </a:lvl5pPr>
      <a:lvl6pPr marL="4594343" indent="-656334" algn="l" defTabSz="360072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025218" algn="l"/>
        </a:tabLst>
        <a:defRPr sz="3480">
          <a:solidFill>
            <a:schemeClr val="tx1"/>
          </a:solidFill>
          <a:latin typeface="+mn-lt"/>
          <a:ea typeface="ＭＳ Ｐゴシック" pitchFamily="-110" charset="-128"/>
        </a:defRPr>
      </a:lvl6pPr>
      <a:lvl7pPr marL="5031898" indent="-656334" algn="l" defTabSz="360072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025218" algn="l"/>
        </a:tabLst>
        <a:defRPr sz="3480">
          <a:solidFill>
            <a:schemeClr val="tx1"/>
          </a:solidFill>
          <a:latin typeface="+mn-lt"/>
          <a:ea typeface="ＭＳ Ｐゴシック" pitchFamily="-110" charset="-128"/>
        </a:defRPr>
      </a:lvl7pPr>
      <a:lvl8pPr marL="5469455" indent="-656334" algn="l" defTabSz="360072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025218" algn="l"/>
        </a:tabLst>
        <a:defRPr sz="3480">
          <a:solidFill>
            <a:schemeClr val="tx1"/>
          </a:solidFill>
          <a:latin typeface="+mn-lt"/>
          <a:ea typeface="ＭＳ Ｐゴシック" pitchFamily="-110" charset="-128"/>
        </a:defRPr>
      </a:lvl8pPr>
      <a:lvl9pPr marL="5907012" indent="-656334" algn="l" defTabSz="360072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025218" algn="l"/>
        </a:tabLst>
        <a:defRPr sz="348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37556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75113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12669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50226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87782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625338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062896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500452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1659042" y="27660820"/>
            <a:ext cx="8399358" cy="388598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57200" y="457200"/>
            <a:ext cx="32004000" cy="42976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9728" tIns="54864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514850"/>
            <a:endParaRPr lang="en-US" sz="888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95" name="Approve" descr="https://t1.ftcdn.net/jpg/00/94/49/76/240_F_94497668_gU1sFaDN3yrC0TFOob39Lf2NM6MMMOk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925" y="18050487"/>
            <a:ext cx="2839451" cy="141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819400" y="838200"/>
            <a:ext cx="27264672" cy="3576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6776" tIns="33388" rIns="66776" bIns="33388">
            <a:spAutoFit/>
          </a:bodyPr>
          <a:lstStyle/>
          <a:p>
            <a:pPr algn="ctr"/>
            <a:r>
              <a:rPr lang="en-US" sz="8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 Privacy in Data-Driven Systems</a:t>
            </a:r>
            <a:endParaRPr lang="en-US" sz="516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4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Theory and Experiments with Machine Learnt Systems</a:t>
            </a:r>
          </a:p>
          <a:p>
            <a:pPr algn="ctr"/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Anupam Datta, Matt Fredrikson, Gihyuk Ko, Piotr </a:t>
            </a:r>
            <a:r>
              <a:rPr lang="en-US" sz="4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Mardziel</a:t>
            </a:r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Shayak Sen</a:t>
            </a:r>
          </a:p>
          <a:p>
            <a:pPr algn="ctr"/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Carnegie Mellon University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914400" y="4755862"/>
            <a:ext cx="31089600" cy="1371600"/>
          </a:xfrm>
          <a:prstGeom prst="round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576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Learning Systems Threaten Privacy</a:t>
            </a: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92"/>
          <a:stretch/>
        </p:blipFill>
        <p:spPr bwMode="auto">
          <a:xfrm>
            <a:off x="17678400" y="41681400"/>
            <a:ext cx="10442813" cy="1379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9" name="Rectangle 268"/>
          <p:cNvSpPr/>
          <p:nvPr/>
        </p:nvSpPr>
        <p:spPr>
          <a:xfrm>
            <a:off x="23010891" y="8390343"/>
            <a:ext cx="8227615" cy="227765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Need theories to define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‘use restrictions’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the protected information type in algorithmic decision making systems.</a:t>
            </a:r>
          </a:p>
        </p:txBody>
      </p:sp>
      <p:sp>
        <p:nvSpPr>
          <p:cNvPr id="279" name="Rectangle 6"/>
          <p:cNvSpPr>
            <a:spLocks noChangeArrowheads="1"/>
          </p:cNvSpPr>
          <p:nvPr/>
        </p:nvSpPr>
        <p:spPr bwMode="auto">
          <a:xfrm>
            <a:off x="914400" y="22506199"/>
            <a:ext cx="31089600" cy="1371600"/>
          </a:xfrm>
          <a:prstGeom prst="round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576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Experiments</a:t>
            </a:r>
          </a:p>
        </p:txBody>
      </p:sp>
      <p:sp>
        <p:nvSpPr>
          <p:cNvPr id="295" name="Rectangle 6"/>
          <p:cNvSpPr>
            <a:spLocks noChangeArrowheads="1"/>
          </p:cNvSpPr>
          <p:nvPr/>
        </p:nvSpPr>
        <p:spPr bwMode="auto">
          <a:xfrm>
            <a:off x="942381" y="32402208"/>
            <a:ext cx="12011619" cy="1371600"/>
          </a:xfrm>
          <a:prstGeom prst="round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576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Privacy in Learning Systems</a:t>
            </a:r>
          </a:p>
        </p:txBody>
      </p:sp>
      <p:sp>
        <p:nvSpPr>
          <p:cNvPr id="361" name="Rectangle 6"/>
          <p:cNvSpPr>
            <a:spLocks noChangeArrowheads="1"/>
          </p:cNvSpPr>
          <p:nvPr/>
        </p:nvSpPr>
        <p:spPr bwMode="auto">
          <a:xfrm>
            <a:off x="939019" y="13116489"/>
            <a:ext cx="10058400" cy="1371600"/>
          </a:xfrm>
          <a:prstGeom prst="round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576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Explicit Use</a:t>
            </a:r>
          </a:p>
        </p:txBody>
      </p:sp>
      <p:sp>
        <p:nvSpPr>
          <p:cNvPr id="364" name="Rectangle 6"/>
          <p:cNvSpPr>
            <a:spLocks noChangeArrowheads="1"/>
          </p:cNvSpPr>
          <p:nvPr/>
        </p:nvSpPr>
        <p:spPr bwMode="auto">
          <a:xfrm>
            <a:off x="11430000" y="13131478"/>
            <a:ext cx="20574000" cy="1371600"/>
          </a:xfrm>
          <a:prstGeom prst="round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576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Proxy (or implicit) Use</a:t>
            </a:r>
          </a:p>
        </p:txBody>
      </p:sp>
      <p:sp>
        <p:nvSpPr>
          <p:cNvPr id="366" name="Rectangle 6"/>
          <p:cNvSpPr>
            <a:spLocks noChangeArrowheads="1"/>
          </p:cNvSpPr>
          <p:nvPr/>
        </p:nvSpPr>
        <p:spPr bwMode="auto">
          <a:xfrm>
            <a:off x="1387045" y="14679007"/>
            <a:ext cx="8976155" cy="1094393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4800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Quantitative Input Influence*</a:t>
            </a:r>
          </a:p>
        </p:txBody>
      </p:sp>
      <p:pic>
        <p:nvPicPr>
          <p:cNvPr id="387" name="Picture 2" descr="Average Joe and Josephin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" r="34397"/>
          <a:stretch/>
        </p:blipFill>
        <p:spPr bwMode="auto">
          <a:xfrm>
            <a:off x="762000" y="15831136"/>
            <a:ext cx="2974794" cy="442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8" name="Rectangle 387"/>
          <p:cNvSpPr/>
          <p:nvPr/>
        </p:nvSpPr>
        <p:spPr>
          <a:xfrm>
            <a:off x="4616504" y="16400881"/>
            <a:ext cx="2737384" cy="3034700"/>
          </a:xfrm>
          <a:prstGeom prst="rect">
            <a:avLst/>
          </a:prstGeom>
          <a:solidFill>
            <a:sysClr val="windowText" lastClr="000000"/>
          </a:solidFill>
          <a:ln w="6350" cap="flat" cmpd="sng" algn="ctr">
            <a:solidFill>
              <a:srgbClr val="AF1E2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40" kern="0" dirty="0">
                <a:solidFill>
                  <a:prstClr val="whit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Classifier</a:t>
            </a:r>
          </a:p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80" kern="0" dirty="0">
                <a:solidFill>
                  <a:prstClr val="whit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(uses only income)</a:t>
            </a:r>
          </a:p>
        </p:txBody>
      </p:sp>
      <p:cxnSp>
        <p:nvCxnSpPr>
          <p:cNvPr id="389" name="Straight Arrow Connector 388"/>
          <p:cNvCxnSpPr/>
          <p:nvPr/>
        </p:nvCxnSpPr>
        <p:spPr>
          <a:xfrm>
            <a:off x="3736776" y="17223018"/>
            <a:ext cx="870284" cy="22606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90" name="Straight Arrow Connector 389"/>
          <p:cNvCxnSpPr/>
          <p:nvPr/>
        </p:nvCxnSpPr>
        <p:spPr>
          <a:xfrm>
            <a:off x="3736776" y="18631587"/>
            <a:ext cx="870284" cy="22606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91" name="Straight Arrow Connector 390"/>
          <p:cNvCxnSpPr/>
          <p:nvPr/>
        </p:nvCxnSpPr>
        <p:spPr>
          <a:xfrm>
            <a:off x="7353889" y="17919347"/>
            <a:ext cx="898835" cy="23347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392" name="TextBox 391"/>
          <p:cNvSpPr txBox="1"/>
          <p:nvPr/>
        </p:nvSpPr>
        <p:spPr>
          <a:xfrm>
            <a:off x="1793909" y="16972005"/>
            <a:ext cx="1866685" cy="535531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80" kern="0" dirty="0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Age</a:t>
            </a:r>
          </a:p>
        </p:txBody>
      </p:sp>
      <p:sp>
        <p:nvSpPr>
          <p:cNvPr id="393" name="TextBox 392"/>
          <p:cNvSpPr txBox="1"/>
          <p:nvPr/>
        </p:nvSpPr>
        <p:spPr>
          <a:xfrm>
            <a:off x="8229732" y="17567363"/>
            <a:ext cx="2125170" cy="609398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Decision</a:t>
            </a:r>
          </a:p>
        </p:txBody>
      </p:sp>
      <p:sp>
        <p:nvSpPr>
          <p:cNvPr id="394" name="TextBox 393"/>
          <p:cNvSpPr txBox="1"/>
          <p:nvPr/>
        </p:nvSpPr>
        <p:spPr>
          <a:xfrm>
            <a:off x="1621112" y="18381792"/>
            <a:ext cx="2062049" cy="535531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80" kern="0" dirty="0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Income</a:t>
            </a:r>
          </a:p>
        </p:txBody>
      </p:sp>
      <p:sp>
        <p:nvSpPr>
          <p:cNvPr id="396" name="Age 63"/>
          <p:cNvSpPr txBox="1"/>
          <p:nvPr/>
        </p:nvSpPr>
        <p:spPr>
          <a:xfrm>
            <a:off x="3109052" y="17028477"/>
            <a:ext cx="42672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160" dirty="0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21</a:t>
            </a:r>
          </a:p>
        </p:txBody>
      </p:sp>
      <p:sp>
        <p:nvSpPr>
          <p:cNvPr id="400" name="Income 63"/>
          <p:cNvSpPr txBox="1"/>
          <p:nvPr/>
        </p:nvSpPr>
        <p:spPr>
          <a:xfrm>
            <a:off x="2975203" y="18465016"/>
            <a:ext cx="75212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160" dirty="0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$90K</a:t>
            </a:r>
          </a:p>
        </p:txBody>
      </p:sp>
      <p:sp>
        <p:nvSpPr>
          <p:cNvPr id="404" name="Blurb 1"/>
          <p:cNvSpPr/>
          <p:nvPr/>
        </p:nvSpPr>
        <p:spPr>
          <a:xfrm>
            <a:off x="3526247" y="19675258"/>
            <a:ext cx="7320488" cy="898742"/>
          </a:xfrm>
          <a:prstGeom prst="rect">
            <a:avLst/>
          </a:prstGeom>
          <a:solidFill>
            <a:sysClr val="windowText" lastClr="000000"/>
          </a:solidFill>
          <a:ln w="6350" cap="flat" cmpd="sng" algn="ctr">
            <a:solidFill>
              <a:srgbClr val="AF1E2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 dirty="0">
                <a:solidFill>
                  <a:prstClr val="whit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Replace feature with random values from the population, and examine distribution over outcomes.</a:t>
            </a:r>
          </a:p>
        </p:txBody>
      </p:sp>
      <p:pic>
        <p:nvPicPr>
          <p:cNvPr id="405" name="Deny" descr="http://www.ratehub.ca/mortgage-blog/files/2014/09/denied-stamp-mortgage-renewa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224" y="15754936"/>
            <a:ext cx="3316198" cy="248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8" name="Privacy"/>
          <p:cNvSpPr/>
          <p:nvPr/>
        </p:nvSpPr>
        <p:spPr>
          <a:xfrm>
            <a:off x="14054178" y="39890449"/>
            <a:ext cx="2785520" cy="1203578"/>
          </a:xfrm>
          <a:prstGeom prst="rect">
            <a:avLst/>
          </a:prstGeom>
          <a:solidFill>
            <a:srgbClr val="AF1E2D"/>
          </a:solidFill>
          <a:ln w="12700" cap="flat" cmpd="sng" algn="ctr">
            <a:solidFill>
              <a:srgbClr val="AF1E2D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whit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Use Privacy</a:t>
            </a:r>
          </a:p>
        </p:txBody>
      </p:sp>
      <p:sp>
        <p:nvSpPr>
          <p:cNvPr id="429" name="Privacy"/>
          <p:cNvSpPr/>
          <p:nvPr/>
        </p:nvSpPr>
        <p:spPr>
          <a:xfrm>
            <a:off x="18938446" y="39886094"/>
            <a:ext cx="2785520" cy="1203578"/>
          </a:xfrm>
          <a:prstGeom prst="rect">
            <a:avLst/>
          </a:prstGeom>
          <a:solidFill>
            <a:srgbClr val="0033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whit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Utility</a:t>
            </a:r>
          </a:p>
        </p:txBody>
      </p:sp>
      <p:sp>
        <p:nvSpPr>
          <p:cNvPr id="432" name="Up-Down Arrow 431"/>
          <p:cNvSpPr/>
          <p:nvPr/>
        </p:nvSpPr>
        <p:spPr>
          <a:xfrm rot="5400000">
            <a:off x="17709380" y="39838254"/>
            <a:ext cx="537745" cy="1243026"/>
          </a:xfrm>
          <a:prstGeom prst="upDownArrow">
            <a:avLst/>
          </a:prstGeom>
          <a:solidFill>
            <a:srgbClr val="AF1E2D"/>
          </a:solidFill>
          <a:ln w="12700" cap="flat" cmpd="sng" algn="ctr">
            <a:solidFill>
              <a:srgbClr val="AF1E2D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160" kern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435" name="Rectangle 6"/>
          <p:cNvSpPr>
            <a:spLocks noChangeArrowheads="1"/>
          </p:cNvSpPr>
          <p:nvPr/>
        </p:nvSpPr>
        <p:spPr bwMode="auto">
          <a:xfrm>
            <a:off x="13368378" y="38383657"/>
            <a:ext cx="8976155" cy="13716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4800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Explore Utility Tradeoffs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435403"/>
              </p:ext>
            </p:extLst>
          </p:nvPr>
        </p:nvGraphicFramePr>
        <p:xfrm>
          <a:off x="2380405" y="7247607"/>
          <a:ext cx="7095558" cy="4847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5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5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5939">
                <a:tc>
                  <a:txBody>
                    <a:bodyPr/>
                    <a:lstStyle/>
                    <a:p>
                      <a:pPr algn="ctr"/>
                      <a:r>
                        <a:rPr lang="en-US" sz="2800" kern="0" dirty="0">
                          <a:solidFill>
                            <a:prstClr val="white"/>
                          </a:solidFill>
                          <a:latin typeface="Segoe UI"/>
                          <a:ea typeface="+mn-ea"/>
                        </a:rPr>
                        <a:t>Credit</a:t>
                      </a:r>
                      <a:endParaRPr lang="en-US" sz="28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97236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800" kern="0" dirty="0">
                          <a:solidFill>
                            <a:prstClr val="white"/>
                          </a:solidFill>
                          <a:latin typeface="Segoe UI"/>
                          <a:ea typeface="+mn-ea"/>
                        </a:rPr>
                        <a:t>Web</a:t>
                      </a:r>
                    </a:p>
                    <a:p>
                      <a:pPr algn="ctr" defTabSz="1097236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800" kern="0" dirty="0">
                          <a:solidFill>
                            <a:prstClr val="white"/>
                          </a:solidFill>
                          <a:latin typeface="Segoe UI"/>
                          <a:ea typeface="+mn-ea"/>
                        </a:rPr>
                        <a:t>systems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375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0" dirty="0">
                          <a:solidFill>
                            <a:prstClr val="white"/>
                          </a:solidFill>
                          <a:latin typeface="Segoe UI"/>
                          <a:ea typeface="+mn-ea"/>
                        </a:rPr>
                        <a:t>Healthcare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5939">
                <a:tc>
                  <a:txBody>
                    <a:bodyPr/>
                    <a:lstStyle/>
                    <a:p>
                      <a:pPr marL="0" marR="0" indent="0" algn="ctr" defTabSz="4375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0" dirty="0">
                          <a:solidFill>
                            <a:prstClr val="white"/>
                          </a:solidFill>
                          <a:latin typeface="Segoe UI"/>
                          <a:ea typeface="+mn-ea"/>
                        </a:rPr>
                        <a:t>Education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375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0" dirty="0">
                          <a:solidFill>
                            <a:prstClr val="white"/>
                          </a:solidFill>
                          <a:latin typeface="Segoe UI"/>
                          <a:ea typeface="+mn-ea"/>
                        </a:rPr>
                        <a:t>Law</a:t>
                      </a:r>
                    </a:p>
                    <a:p>
                      <a:pPr marL="0" marR="0" indent="0" algn="ctr" defTabSz="4375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0" dirty="0">
                          <a:solidFill>
                            <a:prstClr val="white"/>
                          </a:solidFill>
                          <a:latin typeface="Segoe UI"/>
                          <a:ea typeface="+mn-ea"/>
                        </a:rPr>
                        <a:t>Enforcement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0" dirty="0">
                          <a:solidFill>
                            <a:prstClr val="white"/>
                          </a:solidFill>
                          <a:latin typeface="Segoe UI"/>
                          <a:ea typeface="+mn-ea"/>
                        </a:rPr>
                        <a:t>Personalized</a:t>
                      </a:r>
                      <a:r>
                        <a:rPr lang="en-US" sz="2800" b="0" kern="0" baseline="0" dirty="0">
                          <a:solidFill>
                            <a:prstClr val="white"/>
                          </a:solidFill>
                          <a:latin typeface="Segoe UI"/>
                          <a:ea typeface="+mn-ea"/>
                        </a:rPr>
                        <a:t> privacy assistance</a:t>
                      </a:r>
                      <a:endParaRPr lang="en-US" sz="2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5939">
                <a:tc>
                  <a:txBody>
                    <a:bodyPr/>
                    <a:lstStyle/>
                    <a:p>
                      <a:pPr algn="ctr"/>
                      <a:r>
                        <a:rPr lang="is-IS" sz="2800" dirty="0">
                          <a:solidFill>
                            <a:schemeClr val="bg1"/>
                          </a:solidFill>
                        </a:rPr>
                        <a:t>IoT Applications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375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8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375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8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461" y="41376600"/>
            <a:ext cx="4019339" cy="1913971"/>
          </a:xfrm>
          <a:prstGeom prst="rect">
            <a:avLst/>
          </a:prstGeom>
        </p:spPr>
      </p:pic>
      <p:sp>
        <p:nvSpPr>
          <p:cNvPr id="114" name="arrests"/>
          <p:cNvSpPr/>
          <p:nvPr/>
        </p:nvSpPr>
        <p:spPr>
          <a:xfrm>
            <a:off x="968240" y="24603719"/>
            <a:ext cx="2045969" cy="22186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contra</a:t>
            </a:r>
          </a:p>
        </p:txBody>
      </p:sp>
      <p:sp>
        <p:nvSpPr>
          <p:cNvPr id="117" name="adult"/>
          <p:cNvSpPr/>
          <p:nvPr/>
        </p:nvSpPr>
        <p:spPr>
          <a:xfrm>
            <a:off x="16976305" y="24618843"/>
            <a:ext cx="2062906" cy="220355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student</a:t>
            </a:r>
          </a:p>
        </p:txBody>
      </p:sp>
      <p:sp>
        <p:nvSpPr>
          <p:cNvPr id="118" name="Content Placeholder 2"/>
          <p:cNvSpPr txBox="1">
            <a:spLocks/>
          </p:cNvSpPr>
          <p:nvPr/>
        </p:nvSpPr>
        <p:spPr>
          <a:xfrm>
            <a:off x="19421895" y="23939678"/>
            <a:ext cx="12201105" cy="3644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3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Academic performance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prediction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Portuguese Student Alcohol dataset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eatures: </a:t>
            </a:r>
            <a:r>
              <a:rPr lang="en-US" sz="3000" dirty="0">
                <a:latin typeface="Consolas" panose="020B0609020204030204" pitchFamily="49" charset="0"/>
                <a:cs typeface="Segoe UI Light" panose="020B0502040204020203" pitchFamily="34" charset="0"/>
              </a:rPr>
              <a:t>Failures, </a:t>
            </a:r>
            <a:r>
              <a:rPr lang="en-US" sz="30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Studytime</a:t>
            </a:r>
            <a:r>
              <a:rPr lang="en-US" sz="3000" dirty="0">
                <a:latin typeface="Consolas" panose="020B0609020204030204" pitchFamily="49" charset="0"/>
                <a:cs typeface="Segoe UI Light" panose="020B0502040204020203" pitchFamily="34" charset="0"/>
              </a:rPr>
              <a:t>, Father’s education level, Health status</a:t>
            </a: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endParaRPr lang="en-US" sz="3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Classification: </a:t>
            </a:r>
            <a:r>
              <a:rPr lang="en-US" sz="3000" dirty="0">
                <a:latin typeface="Consolas" panose="020B0609020204030204" pitchFamily="49" charset="0"/>
                <a:cs typeface="Segoe UI Light" panose="020B0502040204020203" pitchFamily="34" charset="0"/>
              </a:rPr>
              <a:t>Grade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Protected attribute : </a:t>
            </a:r>
            <a:r>
              <a:rPr lang="en-US" sz="3000" dirty="0">
                <a:latin typeface="Consolas" panose="020B0609020204030204" pitchFamily="49" charset="0"/>
                <a:cs typeface="Segoe UI Light" panose="020B0502040204020203" pitchFamily="34" charset="0"/>
              </a:rPr>
              <a:t>Weekly alcohol consumption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~7,000 individuals</a:t>
            </a:r>
          </a:p>
        </p:txBody>
      </p:sp>
      <p:sp>
        <p:nvSpPr>
          <p:cNvPr id="119" name="Content Placeholder 2"/>
          <p:cNvSpPr txBox="1">
            <a:spLocks/>
          </p:cNvSpPr>
          <p:nvPr/>
        </p:nvSpPr>
        <p:spPr>
          <a:xfrm>
            <a:off x="3281352" y="24263734"/>
            <a:ext cx="13309167" cy="2863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3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Advertisement targeting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using the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Indonesian Contraception Dataset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Features: </a:t>
            </a:r>
            <a:r>
              <a:rPr lang="en-US" sz="3000" dirty="0">
                <a:latin typeface="Consolas" panose="020B0609020204030204" pitchFamily="49" charset="0"/>
                <a:cs typeface="Segoe UI Light" panose="020B0502040204020203" pitchFamily="34" charset="0"/>
              </a:rPr>
              <a:t>Education, Children, Husband’s Job</a:t>
            </a: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endParaRPr lang="en-US" sz="3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Classification: </a:t>
            </a:r>
            <a:r>
              <a:rPr lang="en-US" sz="3000" dirty="0">
                <a:latin typeface="Consolas" panose="020B0609020204030204" pitchFamily="49" charset="0"/>
                <a:cs typeface="Segoe UI Light" panose="020B0502040204020203" pitchFamily="34" charset="0"/>
              </a:rPr>
              <a:t>Contraception Methods</a:t>
            </a:r>
            <a:endParaRPr lang="en-US" sz="3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Protected attribute (removed in training phase): </a:t>
            </a:r>
            <a:r>
              <a:rPr lang="en-US" sz="3000" dirty="0">
                <a:latin typeface="Consolas" panose="020B0609020204030204" pitchFamily="49" charset="0"/>
                <a:cs typeface="Segoe UI Light" panose="020B0502040204020203" pitchFamily="34" charset="0"/>
              </a:rPr>
              <a:t>Religion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~1,500 individuals</a:t>
            </a:r>
          </a:p>
        </p:txBody>
      </p:sp>
      <p:sp>
        <p:nvSpPr>
          <p:cNvPr id="100" name="Rectangle 6"/>
          <p:cNvSpPr>
            <a:spLocks noChangeArrowheads="1"/>
          </p:cNvSpPr>
          <p:nvPr/>
        </p:nvSpPr>
        <p:spPr bwMode="auto">
          <a:xfrm>
            <a:off x="13368378" y="32402208"/>
            <a:ext cx="18635622" cy="1371600"/>
          </a:xfrm>
          <a:prstGeom prst="round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576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Directions</a:t>
            </a:r>
          </a:p>
        </p:txBody>
      </p:sp>
      <p:sp>
        <p:nvSpPr>
          <p:cNvPr id="124" name="Blurb 1"/>
          <p:cNvSpPr/>
          <p:nvPr/>
        </p:nvSpPr>
        <p:spPr>
          <a:xfrm>
            <a:off x="914400" y="21079117"/>
            <a:ext cx="10363200" cy="89874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AF1E2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*Anupam Datta, Shayak Sen,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Yair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Zick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Algorithmic Transparency via Quantitative Input Influence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Oakland’16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430000" y="6453254"/>
            <a:ext cx="10500672" cy="6272146"/>
            <a:chOff x="11201400" y="6453254"/>
            <a:chExt cx="10500672" cy="6272146"/>
          </a:xfrm>
        </p:grpSpPr>
        <p:sp>
          <p:nvSpPr>
            <p:cNvPr id="147" name="Blurb 1"/>
            <p:cNvSpPr/>
            <p:nvPr/>
          </p:nvSpPr>
          <p:spPr>
            <a:xfrm>
              <a:off x="11201400" y="11987701"/>
              <a:ext cx="10500672" cy="73769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AF1E2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Using pregnancy status (inferred via past purchases) for marketing </a:t>
              </a:r>
              <a:r>
                <a:rPr lang="en-US" sz="24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[Target 2012]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1658600" y="6453254"/>
              <a:ext cx="9601200" cy="5276910"/>
              <a:chOff x="11358586" y="6457890"/>
              <a:chExt cx="9601200" cy="5276910"/>
            </a:xfrm>
          </p:grpSpPr>
          <p:pic>
            <p:nvPicPr>
              <p:cNvPr id="148" name="Picture 2" descr="Average Joe and Josephine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7750" b="95750" l="67139" r="96034">
                            <a14:foregroundMark x1="80737" y1="24250" x2="80737" y2="24250"/>
                            <a14:foregroundMark x1="67139" y1="22500" x2="67139" y2="22500"/>
                            <a14:foregroundMark x1="81586" y1="7750" x2="81586" y2="7750"/>
                            <a14:foregroundMark x1="76204" y1="61250" x2="76204" y2="61250"/>
                            <a14:foregroundMark x1="79320" y1="61500" x2="79320" y2="61500"/>
                            <a14:foregroundMark x1="77337" y1="92500" x2="77337" y2="92500"/>
                            <a14:foregroundMark x1="83853" y1="94000" x2="83853" y2="94000"/>
                            <a14:foregroundMark x1="83003" y1="95750" x2="83003" y2="95750"/>
                            <a14:foregroundMark x1="73654" y1="95000" x2="73654" y2="95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914" t="1" r="-2369" b="1465"/>
              <a:stretch/>
            </p:blipFill>
            <p:spPr bwMode="auto">
              <a:xfrm>
                <a:off x="19022682" y="7040900"/>
                <a:ext cx="1779918" cy="4693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5" name="Group 124"/>
              <p:cNvGrpSpPr/>
              <p:nvPr/>
            </p:nvGrpSpPr>
            <p:grpSpPr>
              <a:xfrm>
                <a:off x="11358586" y="6457890"/>
                <a:ext cx="9601200" cy="5270148"/>
                <a:chOff x="2081719" y="1528702"/>
                <a:chExt cx="8069064" cy="4350064"/>
              </a:xfrm>
            </p:grpSpPr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6617660" y="3791752"/>
                  <a:ext cx="1146458" cy="46118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27" name="Picture 2" descr="Average Joe and Josephine"/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7750" b="95750" l="67139" r="96034">
                              <a14:foregroundMark x1="80737" y1="24250" x2="80737" y2="24250"/>
                              <a14:foregroundMark x1="67139" y1="22500" x2="67139" y2="22500"/>
                              <a14:foregroundMark x1="81586" y1="7750" x2="81586" y2="7750"/>
                              <a14:foregroundMark x1="76204" y1="61250" x2="76204" y2="61250"/>
                              <a14:foregroundMark x1="79320" y1="61500" x2="79320" y2="61500"/>
                              <a14:foregroundMark x1="77337" y1="92500" x2="77337" y2="92500"/>
                              <a14:foregroundMark x1="83853" y1="94000" x2="83853" y2="94000"/>
                              <a14:foregroundMark x1="83003" y1="95750" x2="83003" y2="95750"/>
                              <a14:foregroundMark x1="73654" y1="95000" x2="73654" y2="9500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1914" t="1" r="-2369" b="1465"/>
                <a:stretch/>
              </p:blipFill>
              <p:spPr bwMode="auto">
                <a:xfrm>
                  <a:off x="3169400" y="2004346"/>
                  <a:ext cx="1495883" cy="38744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8" name="Rectangle 127"/>
                <p:cNvSpPr/>
                <p:nvPr/>
              </p:nvSpPr>
              <p:spPr>
                <a:xfrm>
                  <a:off x="5475272" y="2995146"/>
                  <a:ext cx="2281153" cy="2528917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7756425" y="4246271"/>
                  <a:ext cx="729869" cy="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Isosceles Triangle 129"/>
                <p:cNvSpPr/>
                <p:nvPr/>
              </p:nvSpPr>
              <p:spPr>
                <a:xfrm rot="5400000">
                  <a:off x="5724790" y="3248728"/>
                  <a:ext cx="635657" cy="1134696"/>
                </a:xfrm>
                <a:prstGeom prst="triangle">
                  <a:avLst>
                    <a:gd name="adj" fmla="val 47222"/>
                  </a:avLst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131" name="Group 130"/>
                <p:cNvGrpSpPr/>
                <p:nvPr/>
              </p:nvGrpSpPr>
              <p:grpSpPr>
                <a:xfrm>
                  <a:off x="4742165" y="3498245"/>
                  <a:ext cx="744887" cy="1511214"/>
                  <a:chOff x="4742165" y="3498245"/>
                  <a:chExt cx="744887" cy="1511214"/>
                </a:xfrm>
              </p:grpSpPr>
              <p:cxnSp>
                <p:nvCxnSpPr>
                  <p:cNvPr id="144" name="Straight Arrow Connector 143"/>
                  <p:cNvCxnSpPr/>
                  <p:nvPr/>
                </p:nvCxnSpPr>
                <p:spPr>
                  <a:xfrm>
                    <a:off x="4742165" y="5009459"/>
                    <a:ext cx="740142" cy="0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Arrow Connector 144"/>
                  <p:cNvCxnSpPr/>
                  <p:nvPr/>
                </p:nvCxnSpPr>
                <p:spPr>
                  <a:xfrm>
                    <a:off x="4746910" y="3498245"/>
                    <a:ext cx="721923" cy="0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Arrow Connector 145"/>
                  <p:cNvCxnSpPr/>
                  <p:nvPr/>
                </p:nvCxnSpPr>
                <p:spPr>
                  <a:xfrm>
                    <a:off x="4746910" y="4133903"/>
                    <a:ext cx="740142" cy="0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2" name="Straight Connector 131"/>
                <p:cNvCxnSpPr>
                  <a:stCxn id="130" idx="0"/>
                  <a:endCxn id="128" idx="3"/>
                </p:cNvCxnSpPr>
                <p:nvPr/>
              </p:nvCxnSpPr>
              <p:spPr>
                <a:xfrm>
                  <a:off x="6609967" y="3798418"/>
                  <a:ext cx="1146458" cy="461187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>
                  <a:endCxn id="128" idx="3"/>
                </p:cNvCxnSpPr>
                <p:nvPr/>
              </p:nvCxnSpPr>
              <p:spPr>
                <a:xfrm flipV="1">
                  <a:off x="5488746" y="4259605"/>
                  <a:ext cx="2267679" cy="749854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TextBox 133"/>
                <p:cNvSpPr txBox="1"/>
                <p:nvPr/>
              </p:nvSpPr>
              <p:spPr>
                <a:xfrm>
                  <a:off x="2081719" y="3300752"/>
                  <a:ext cx="2548897" cy="431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Scent-free Lotion</a:t>
                  </a: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2081719" y="3882904"/>
                  <a:ext cx="2548898" cy="431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Pre-natal Vitamins</a:t>
                  </a:r>
                </a:p>
              </p:txBody>
            </p:sp>
            <p:cxnSp>
              <p:nvCxnSpPr>
                <p:cNvPr id="136" name="Straight Connector 135"/>
                <p:cNvCxnSpPr>
                  <a:cxnSpLocks/>
                  <a:stCxn id="130" idx="0"/>
                  <a:endCxn id="137" idx="2"/>
                </p:cNvCxnSpPr>
                <p:nvPr/>
              </p:nvCxnSpPr>
              <p:spPr>
                <a:xfrm flipH="1" flipV="1">
                  <a:off x="5929057" y="2362132"/>
                  <a:ext cx="680910" cy="1436286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TextBox 136"/>
                <p:cNvSpPr txBox="1"/>
                <p:nvPr/>
              </p:nvSpPr>
              <p:spPr>
                <a:xfrm>
                  <a:off x="5151271" y="1930258"/>
                  <a:ext cx="1555571" cy="43187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92D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solidFill>
                        <a:srgbClr val="408000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Pregnancy</a:t>
                  </a:r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8601080" y="3830772"/>
                  <a:ext cx="1549703" cy="7875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Diaper Coupons</a:t>
                  </a: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6240309" y="2535049"/>
                  <a:ext cx="1361819" cy="3302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u="sng" dirty="0">
                      <a:solidFill>
                        <a:srgbClr val="C00000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Associated</a:t>
                  </a:r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7031204" y="3604293"/>
                  <a:ext cx="682030" cy="3302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u="sng" dirty="0">
                      <a:solidFill>
                        <a:srgbClr val="C00000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Used</a:t>
                  </a: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4895465" y="1528702"/>
                  <a:ext cx="2077387" cy="3302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>
                      <a:solidFill>
                        <a:srgbClr val="408000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Protected Attribute</a:t>
                  </a:r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2081719" y="4809218"/>
                  <a:ext cx="2548898" cy="431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Stationaries</a:t>
                  </a:r>
                </a:p>
              </p:txBody>
            </p:sp>
            <p:sp>
              <p:nvSpPr>
                <p:cNvPr id="143" name="Isosceles Triangle 142"/>
                <p:cNvSpPr/>
                <p:nvPr/>
              </p:nvSpPr>
              <p:spPr>
                <a:xfrm rot="5400000">
                  <a:off x="5731918" y="3247464"/>
                  <a:ext cx="635657" cy="1134696"/>
                </a:xfrm>
                <a:prstGeom prst="triangle">
                  <a:avLst>
                    <a:gd name="adj" fmla="val 47222"/>
                  </a:avLst>
                </a:prstGeom>
                <a:solidFill>
                  <a:srgbClr val="C0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149" name="Rectangle 148"/>
              <p:cNvSpPr/>
              <p:nvPr/>
            </p:nvSpPr>
            <p:spPr>
              <a:xfrm>
                <a:off x="16459200" y="10515600"/>
                <a:ext cx="1889947" cy="1164871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8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Target Ad System</a:t>
                </a:r>
              </a:p>
            </p:txBody>
          </p:sp>
          <p:pic>
            <p:nvPicPr>
              <p:cNvPr id="150" name="Picture 2" descr="Average Joe and Josephine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7750" b="95750" l="67139" r="96034">
                            <a14:foregroundMark x1="80737" y1="24250" x2="80737" y2="24250"/>
                            <a14:foregroundMark x1="67139" y1="22500" x2="67139" y2="22500"/>
                            <a14:foregroundMark x1="81586" y1="7750" x2="81586" y2="7750"/>
                            <a14:foregroundMark x1="76204" y1="61250" x2="76204" y2="61250"/>
                            <a14:foregroundMark x1="79320" y1="61500" x2="79320" y2="61500"/>
                            <a14:foregroundMark x1="77337" y1="92500" x2="77337" y2="92500"/>
                            <a14:foregroundMark x1="83853" y1="94000" x2="83853" y2="94000"/>
                            <a14:foregroundMark x1="83003" y1="95750" x2="83003" y2="95750"/>
                            <a14:foregroundMark x1="73654" y1="95000" x2="73654" y2="95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391" t="21755" r="13724" b="73446"/>
              <a:stretch/>
            </p:blipFill>
            <p:spPr bwMode="auto">
              <a:xfrm rot="10800000">
                <a:off x="19659600" y="8046165"/>
                <a:ext cx="434975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" name="Group 1"/>
              <p:cNvGrpSpPr/>
              <p:nvPr/>
            </p:nvGrpSpPr>
            <p:grpSpPr>
              <a:xfrm>
                <a:off x="19441893" y="6584310"/>
                <a:ext cx="879377" cy="757130"/>
                <a:chOff x="19506462" y="6862254"/>
                <a:chExt cx="879377" cy="757130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 rot="20242659">
                  <a:off x="19506462" y="7046953"/>
                  <a:ext cx="389850" cy="535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80" dirty="0"/>
                    <a:t>?</a:t>
                  </a:r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19717681" y="6862254"/>
                  <a:ext cx="492443" cy="757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320" dirty="0"/>
                    <a:t>?</a:t>
                  </a:r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 rot="1193195">
                  <a:off x="19995989" y="7077347"/>
                  <a:ext cx="389850" cy="535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80" dirty="0"/>
                    <a:t>?</a:t>
                  </a:r>
                </a:p>
              </p:txBody>
            </p:sp>
          </p:grpSp>
        </p:grpSp>
      </p:grpSp>
      <p:sp>
        <p:nvSpPr>
          <p:cNvPr id="289" name="Rectangle 6"/>
          <p:cNvSpPr>
            <a:spLocks noChangeArrowheads="1"/>
          </p:cNvSpPr>
          <p:nvPr/>
        </p:nvSpPr>
        <p:spPr bwMode="auto">
          <a:xfrm>
            <a:off x="22723045" y="14681976"/>
            <a:ext cx="8976155" cy="1094393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4800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Two-Phase Definition</a:t>
            </a:r>
          </a:p>
        </p:txBody>
      </p:sp>
      <p:sp>
        <p:nvSpPr>
          <p:cNvPr id="290" name="Rectangle 6"/>
          <p:cNvSpPr>
            <a:spLocks noChangeArrowheads="1"/>
          </p:cNvSpPr>
          <p:nvPr/>
        </p:nvSpPr>
        <p:spPr bwMode="auto">
          <a:xfrm>
            <a:off x="12740845" y="14664961"/>
            <a:ext cx="8976155" cy="1094393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4800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Learning Systems as Programs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14412888" y="19699575"/>
            <a:ext cx="7402989" cy="2169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OR ( IF { AND ( Shopped(Pre-natal vitamins),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               Shopped(Scent-free lotion),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kumimoji="0" lang="mr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),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         Diaper Coupons, Nothing }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    IF { Shopped(Stationaries), Notebooks, Nothing } } )</a:t>
            </a:r>
          </a:p>
        </p:txBody>
      </p:sp>
      <p:sp>
        <p:nvSpPr>
          <p:cNvPr id="312" name="Rectangle 311"/>
          <p:cNvSpPr/>
          <p:nvPr/>
        </p:nvSpPr>
        <p:spPr>
          <a:xfrm>
            <a:off x="15659380" y="19767850"/>
            <a:ext cx="4455708" cy="1269480"/>
          </a:xfrm>
          <a:prstGeom prst="rect">
            <a:avLst/>
          </a:prstGeom>
          <a:solidFill>
            <a:srgbClr val="5B9BD5">
              <a:lumMod val="75000"/>
              <a:alpha val="29804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3" name="Straight Arrow Connector 312"/>
          <p:cNvCxnSpPr>
            <a:cxnSpLocks/>
          </p:cNvCxnSpPr>
          <p:nvPr/>
        </p:nvCxnSpPr>
        <p:spPr>
          <a:xfrm flipH="1">
            <a:off x="19959921" y="19408387"/>
            <a:ext cx="1513593" cy="79351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arrow"/>
          </a:ln>
          <a:effectLst/>
        </p:spPr>
      </p:cxnSp>
      <p:sp>
        <p:nvSpPr>
          <p:cNvPr id="314" name="TextBox 313"/>
          <p:cNvSpPr txBox="1"/>
          <p:nvPr/>
        </p:nvSpPr>
        <p:spPr>
          <a:xfrm>
            <a:off x="20948980" y="18985468"/>
            <a:ext cx="149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Subprogram</a:t>
            </a:r>
          </a:p>
        </p:txBody>
      </p:sp>
      <p:cxnSp>
        <p:nvCxnSpPr>
          <p:cNvPr id="315" name="Straight Arrow Connector 314"/>
          <p:cNvCxnSpPr/>
          <p:nvPr/>
        </p:nvCxnSpPr>
        <p:spPr>
          <a:xfrm flipV="1">
            <a:off x="13507346" y="21037330"/>
            <a:ext cx="905543" cy="8065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arrow"/>
          </a:ln>
          <a:effectLst/>
        </p:spPr>
      </p:cxnSp>
      <p:sp>
        <p:nvSpPr>
          <p:cNvPr id="316" name="TextBox 315"/>
          <p:cNvSpPr txBox="1"/>
          <p:nvPr/>
        </p:nvSpPr>
        <p:spPr>
          <a:xfrm>
            <a:off x="12496800" y="20892989"/>
            <a:ext cx="112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Program</a:t>
            </a:r>
          </a:p>
        </p:txBody>
      </p:sp>
      <p:sp>
        <p:nvSpPr>
          <p:cNvPr id="317" name="Rectangle 316"/>
          <p:cNvSpPr/>
          <p:nvPr/>
        </p:nvSpPr>
        <p:spPr>
          <a:xfrm>
            <a:off x="15422455" y="15849600"/>
            <a:ext cx="2281153" cy="25289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8" name="Straight Arrow Connector 317"/>
          <p:cNvCxnSpPr/>
          <p:nvPr/>
        </p:nvCxnSpPr>
        <p:spPr>
          <a:xfrm>
            <a:off x="14689348" y="17863913"/>
            <a:ext cx="740142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19" name="Straight Arrow Connector 318"/>
          <p:cNvCxnSpPr/>
          <p:nvPr/>
        </p:nvCxnSpPr>
        <p:spPr>
          <a:xfrm>
            <a:off x="17703608" y="17100725"/>
            <a:ext cx="729869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20" name="Straight Arrow Connector 319"/>
          <p:cNvCxnSpPr/>
          <p:nvPr/>
        </p:nvCxnSpPr>
        <p:spPr>
          <a:xfrm>
            <a:off x="14694093" y="16352699"/>
            <a:ext cx="721923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321" name="Isosceles Triangle 320"/>
          <p:cNvSpPr/>
          <p:nvPr/>
        </p:nvSpPr>
        <p:spPr>
          <a:xfrm rot="5400000">
            <a:off x="15671973" y="16103182"/>
            <a:ext cx="635657" cy="1134696"/>
          </a:xfrm>
          <a:prstGeom prst="triangle">
            <a:avLst>
              <a:gd name="adj" fmla="val 47222"/>
            </a:avLst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2" name="Straight Arrow Connector 321"/>
          <p:cNvCxnSpPr/>
          <p:nvPr/>
        </p:nvCxnSpPr>
        <p:spPr>
          <a:xfrm>
            <a:off x="14694093" y="16988357"/>
            <a:ext cx="740142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23" name="Straight Connector 322"/>
          <p:cNvCxnSpPr>
            <a:stCxn id="321" idx="0"/>
            <a:endCxn id="317" idx="3"/>
          </p:cNvCxnSpPr>
          <p:nvPr/>
        </p:nvCxnSpPr>
        <p:spPr>
          <a:xfrm>
            <a:off x="16557150" y="16652872"/>
            <a:ext cx="1146458" cy="4611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4" name="Straight Connector 323"/>
          <p:cNvCxnSpPr>
            <a:endCxn id="317" idx="3"/>
          </p:cNvCxnSpPr>
          <p:nvPr/>
        </p:nvCxnSpPr>
        <p:spPr>
          <a:xfrm flipV="1">
            <a:off x="15435929" y="17114059"/>
            <a:ext cx="2267679" cy="74985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5" name="TextBox 324"/>
          <p:cNvSpPr txBox="1"/>
          <p:nvPr/>
        </p:nvSpPr>
        <p:spPr>
          <a:xfrm>
            <a:off x="18548263" y="16685226"/>
            <a:ext cx="1549703" cy="830997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Diaper Coupons</a:t>
            </a:r>
          </a:p>
        </p:txBody>
      </p:sp>
      <p:sp>
        <p:nvSpPr>
          <p:cNvPr id="326" name="TextBox 325"/>
          <p:cNvSpPr txBox="1"/>
          <p:nvPr/>
        </p:nvSpPr>
        <p:spPr>
          <a:xfrm>
            <a:off x="12039600" y="16110165"/>
            <a:ext cx="2548897" cy="461665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Scent-free Lotion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12039600" y="16692317"/>
            <a:ext cx="2548898" cy="461665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Pre-natal Vitamins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12039600" y="17618631"/>
            <a:ext cx="2548898" cy="461665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Stationaries</a:t>
            </a:r>
          </a:p>
        </p:txBody>
      </p:sp>
      <p:sp>
        <p:nvSpPr>
          <p:cNvPr id="330" name="Blurb 1"/>
          <p:cNvSpPr/>
          <p:nvPr/>
        </p:nvSpPr>
        <p:spPr>
          <a:xfrm>
            <a:off x="11684256" y="18673072"/>
            <a:ext cx="9042144" cy="757928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AF1E2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Implicate </a:t>
            </a:r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</a:t>
            </a: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(subprogram) of a system as the source of a violation</a:t>
            </a:r>
          </a:p>
        </p:txBody>
      </p:sp>
      <p:sp>
        <p:nvSpPr>
          <p:cNvPr id="380" name="Integrity Text"/>
          <p:cNvSpPr/>
          <p:nvPr/>
        </p:nvSpPr>
        <p:spPr>
          <a:xfrm>
            <a:off x="25922914" y="18685838"/>
            <a:ext cx="4948825" cy="978729"/>
          </a:xfrm>
          <a:prstGeom prst="rect">
            <a:avLst/>
          </a:prstGeom>
        </p:spPr>
        <p:txBody>
          <a:bodyPr wrap="square" lIns="10972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80" i="1" dirty="0">
                <a:solidFill>
                  <a:prstClr val="black"/>
                </a:solidFill>
                <a:latin typeface="Segoe UI"/>
                <a:ea typeface="+mn-ea"/>
              </a:rPr>
              <a:t>Is a subprogram </a:t>
            </a:r>
            <a:r>
              <a:rPr lang="en-US" sz="2880" i="1" dirty="0">
                <a:solidFill>
                  <a:schemeClr val="accent4"/>
                </a:solidFill>
                <a:latin typeface="Segoe UI"/>
                <a:ea typeface="+mn-ea"/>
              </a:rPr>
              <a:t>influential</a:t>
            </a:r>
            <a:r>
              <a:rPr lang="en-US" sz="2880" i="1" dirty="0">
                <a:solidFill>
                  <a:prstClr val="black"/>
                </a:solidFill>
                <a:latin typeface="Segoe UI"/>
                <a:ea typeface="+mn-ea"/>
              </a:rPr>
              <a:t> to the output of the program?</a:t>
            </a:r>
          </a:p>
        </p:txBody>
      </p:sp>
      <p:sp>
        <p:nvSpPr>
          <p:cNvPr id="381" name="Integrity"/>
          <p:cNvSpPr/>
          <p:nvPr/>
        </p:nvSpPr>
        <p:spPr>
          <a:xfrm>
            <a:off x="23023139" y="18516600"/>
            <a:ext cx="2542209" cy="1300367"/>
          </a:xfrm>
          <a:prstGeom prst="rect">
            <a:avLst/>
          </a:prstGeom>
          <a:solidFill>
            <a:srgbClr val="AF1E2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white"/>
                </a:solidFill>
                <a:latin typeface="Segoe UI" panose="020B0502040204020203" pitchFamily="34" charset="0"/>
                <a:ea typeface="+mn-ea"/>
              </a:rPr>
              <a:t>Use / Influence</a:t>
            </a:r>
          </a:p>
        </p:txBody>
      </p:sp>
      <p:sp>
        <p:nvSpPr>
          <p:cNvPr id="382" name="Privacy Text"/>
          <p:cNvSpPr/>
          <p:nvPr/>
        </p:nvSpPr>
        <p:spPr>
          <a:xfrm>
            <a:off x="25912175" y="16259312"/>
            <a:ext cx="4871266" cy="978729"/>
          </a:xfrm>
          <a:prstGeom prst="rect">
            <a:avLst/>
          </a:prstGeom>
        </p:spPr>
        <p:txBody>
          <a:bodyPr wrap="square" lIns="109728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80" i="1" dirty="0">
                <a:solidFill>
                  <a:prstClr val="black"/>
                </a:solidFill>
                <a:latin typeface="Segoe UI"/>
                <a:ea typeface="+mn-ea"/>
              </a:rPr>
              <a:t>Is a subprogram </a:t>
            </a:r>
            <a:r>
              <a:rPr lang="en-US" sz="2880" i="1" dirty="0">
                <a:solidFill>
                  <a:schemeClr val="accent4"/>
                </a:solidFill>
                <a:latin typeface="Segoe UI"/>
                <a:ea typeface="+mn-ea"/>
              </a:rPr>
              <a:t>associated</a:t>
            </a:r>
            <a:r>
              <a:rPr lang="en-US" sz="2880" i="1" dirty="0">
                <a:solidFill>
                  <a:prstClr val="black"/>
                </a:solidFill>
                <a:latin typeface="Segoe UI"/>
                <a:ea typeface="+mn-ea"/>
              </a:rPr>
              <a:t> to the protected attribute?</a:t>
            </a:r>
          </a:p>
        </p:txBody>
      </p:sp>
      <p:sp>
        <p:nvSpPr>
          <p:cNvPr id="383" name="Privacy"/>
          <p:cNvSpPr/>
          <p:nvPr/>
        </p:nvSpPr>
        <p:spPr>
          <a:xfrm>
            <a:off x="23012400" y="16090071"/>
            <a:ext cx="2542209" cy="1300370"/>
          </a:xfrm>
          <a:prstGeom prst="rect">
            <a:avLst/>
          </a:prstGeom>
          <a:solidFill>
            <a:srgbClr val="AF1E2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white"/>
                </a:solidFill>
                <a:latin typeface="Segoe UI" panose="020B0502040204020203" pitchFamily="34" charset="0"/>
                <a:ea typeface="+mn-ea"/>
              </a:rPr>
              <a:t>Association</a:t>
            </a:r>
          </a:p>
        </p:txBody>
      </p:sp>
      <p:sp>
        <p:nvSpPr>
          <p:cNvPr id="397" name="Content Placeholder 2"/>
          <p:cNvSpPr txBox="1">
            <a:spLocks/>
          </p:cNvSpPr>
          <p:nvPr/>
        </p:nvSpPr>
        <p:spPr>
          <a:xfrm>
            <a:off x="1095239" y="34397631"/>
            <a:ext cx="12011297" cy="7817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Restrict</a:t>
            </a:r>
            <a:r>
              <a:rPr kumimoji="0" lang="en-US" sz="4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8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4800" b="1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explicit</a:t>
            </a:r>
            <a:r>
              <a:rPr lang="en-US" sz="48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4800" b="1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proxy</a:t>
            </a:r>
            <a:r>
              <a:rPr lang="en-US" sz="4800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4800" noProof="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of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protected information type for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certain purposes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with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some exceptions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4000" noProof="0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example,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fontAlgn="auto">
              <a:spcBef>
                <a:spcPts val="375"/>
              </a:spcBef>
              <a:spcAft>
                <a:spcPts val="0"/>
              </a:spcAft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Do not use individual’s health information for purposes other than those of </a:t>
            </a: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[healthcare context]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; exceptions for </a:t>
            </a: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[law enforcement]</a:t>
            </a:r>
          </a:p>
          <a:p>
            <a:pPr marL="0" indent="0" fontAlgn="auto">
              <a:spcBef>
                <a:spcPts val="375"/>
              </a:spcBef>
              <a:spcAft>
                <a:spcPts val="0"/>
              </a:spcAft>
              <a:buNone/>
            </a:pPr>
            <a:endParaRPr lang="en-US" sz="3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fontAlgn="auto">
              <a:spcBef>
                <a:spcPts val="375"/>
              </a:spcBef>
              <a:spcAft>
                <a:spcPts val="0"/>
              </a:spcAft>
              <a:buNone/>
            </a:pPr>
            <a:endParaRPr lang="en-US" sz="3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r" fontAlgn="auto"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... predefined norm (or oracle) on</a:t>
            </a:r>
          </a:p>
          <a:p>
            <a:pPr marL="0" indent="0" algn="r" fontAlgn="auto"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purposes / exceptions required</a:t>
            </a:r>
          </a:p>
        </p:txBody>
      </p:sp>
      <p:sp>
        <p:nvSpPr>
          <p:cNvPr id="399" name="Integrity Text"/>
          <p:cNvSpPr/>
          <p:nvPr/>
        </p:nvSpPr>
        <p:spPr>
          <a:xfrm>
            <a:off x="27567356" y="19692408"/>
            <a:ext cx="3902136" cy="535531"/>
          </a:xfrm>
          <a:prstGeom prst="rect">
            <a:avLst/>
          </a:prstGeom>
        </p:spPr>
        <p:txBody>
          <a:bodyPr wrap="square" lIns="109728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2880" dirty="0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  <a:sym typeface="Wingdings" panose="05000000000000000000" pitchFamily="2" charset="2"/>
              </a:rPr>
              <a:t> QII for subprograms</a:t>
            </a:r>
            <a:endParaRPr lang="en-US" sz="2880" dirty="0">
              <a:solidFill>
                <a:prstClr val="black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401" name="Integrity Text"/>
          <p:cNvSpPr/>
          <p:nvPr/>
        </p:nvSpPr>
        <p:spPr>
          <a:xfrm>
            <a:off x="25450800" y="17461671"/>
            <a:ext cx="6073470" cy="978729"/>
          </a:xfrm>
          <a:prstGeom prst="rect">
            <a:avLst/>
          </a:prstGeom>
        </p:spPr>
        <p:txBody>
          <a:bodyPr wrap="square" lIns="109728">
            <a:spAutoFit/>
          </a:bodyPr>
          <a:lstStyle/>
          <a:p>
            <a:pPr marL="457200" indent="-457200" algn="r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è"/>
            </a:pPr>
            <a:r>
              <a:rPr lang="en-US" sz="2880" dirty="0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  <a:sym typeface="Wingdings" panose="05000000000000000000" pitchFamily="2" charset="2"/>
              </a:rPr>
              <a:t>Well-studied association measures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2880" dirty="0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  <a:sym typeface="Wingdings" panose="05000000000000000000" pitchFamily="2" charset="2"/>
              </a:rPr>
              <a:t>		(e.g., Mutual Information)</a:t>
            </a:r>
            <a:endParaRPr lang="en-US" sz="2880" dirty="0">
              <a:solidFill>
                <a:prstClr val="black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2" name="Integrity Text"/>
              <p:cNvSpPr/>
              <p:nvPr/>
            </p:nvSpPr>
            <p:spPr>
              <a:xfrm>
                <a:off x="23137657" y="20802600"/>
                <a:ext cx="8180543" cy="98488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109728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900" b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9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𝝐</m:t>
                    </m:r>
                    <m:r>
                      <a:rPr lang="en-US" sz="29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sz="29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𝜹</m:t>
                    </m:r>
                  </m:oMath>
                </a14:m>
                <a:r>
                  <a:rPr lang="en-US" sz="2900" b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)-Proxy Use</a:t>
                </a:r>
                <a:r>
                  <a:rPr lang="en-US" sz="29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: A subprogram with association level above </a:t>
                </a:r>
                <a14:m>
                  <m:oMath xmlns:m="http://schemas.openxmlformats.org/officeDocument/2006/math">
                    <m:r>
                      <a:rPr lang="en-US" sz="29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r>
                  <a:rPr lang="en-US" sz="29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, and influence measure above </a:t>
                </a:r>
                <a14:m>
                  <m:oMath xmlns:m="http://schemas.openxmlformats.org/officeDocument/2006/math">
                    <m:r>
                      <a:rPr lang="en-US" sz="29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𝛿</m:t>
                    </m:r>
                  </m:oMath>
                </a14:m>
                <a:r>
                  <a:rPr lang="en-US" sz="29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exists</a:t>
                </a:r>
              </a:p>
            </p:txBody>
          </p:sp>
        </mc:Choice>
        <mc:Fallback>
          <p:sp>
            <p:nvSpPr>
              <p:cNvPr id="402" name="Integrity Text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7657" y="20802600"/>
                <a:ext cx="8180543" cy="984885"/>
              </a:xfrm>
              <a:prstGeom prst="rect">
                <a:avLst/>
              </a:prstGeom>
              <a:blipFill>
                <a:blip r:embed="rId10"/>
                <a:stretch>
                  <a:fillRect l="-1114" t="-5455" r="-1263" b="-15152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2" name="Group 461"/>
          <p:cNvGrpSpPr/>
          <p:nvPr/>
        </p:nvGrpSpPr>
        <p:grpSpPr>
          <a:xfrm>
            <a:off x="2065698" y="28374560"/>
            <a:ext cx="3685913" cy="3095168"/>
            <a:chOff x="1771727" y="3717866"/>
            <a:chExt cx="2983848" cy="2504603"/>
          </a:xfrm>
        </p:grpSpPr>
        <p:sp>
          <p:nvSpPr>
            <p:cNvPr id="463" name="TextBox 462"/>
            <p:cNvSpPr txBox="1"/>
            <p:nvPr/>
          </p:nvSpPr>
          <p:spPr>
            <a:xfrm>
              <a:off x="1873851" y="4774784"/>
              <a:ext cx="2444149" cy="413320"/>
            </a:xfrm>
            <a:prstGeom prst="roundRect">
              <a:avLst/>
            </a:prstGeom>
            <a:solidFill>
              <a:srgbClr val="AF1E2D"/>
            </a:solidFill>
            <a:ln w="12700" cap="flat" cmpd="sng" algn="ctr">
              <a:solidFill>
                <a:srgbClr val="AF1E2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</a:rPr>
                <a:t>Education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≤ 3 </a:t>
              </a: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1962645" y="5211733"/>
              <a:ext cx="519330" cy="323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</a:rPr>
                <a:t>true</a:t>
              </a:r>
              <a:endPara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cxnSp>
          <p:nvCxnSpPr>
            <p:cNvPr id="465" name="Straight Arrow Connector 464"/>
            <p:cNvCxnSpPr/>
            <p:nvPr/>
          </p:nvCxnSpPr>
          <p:spPr>
            <a:xfrm flipH="1">
              <a:off x="2042863" y="5211733"/>
              <a:ext cx="1048971" cy="527815"/>
            </a:xfrm>
            <a:prstGeom prst="straightConnector1">
              <a:avLst/>
            </a:prstGeom>
            <a:noFill/>
            <a:ln w="28575" cap="flat" cmpd="sng" algn="ctr">
              <a:solidFill>
                <a:srgbClr val="AF1E2D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66" name="Straight Arrow Connector 465"/>
            <p:cNvCxnSpPr/>
            <p:nvPr/>
          </p:nvCxnSpPr>
          <p:spPr>
            <a:xfrm>
              <a:off x="3091834" y="5211733"/>
              <a:ext cx="1057920" cy="519288"/>
            </a:xfrm>
            <a:prstGeom prst="straightConnector1">
              <a:avLst/>
            </a:prstGeom>
            <a:noFill/>
            <a:ln w="28575" cap="flat" cmpd="sng" algn="ctr">
              <a:solidFill>
                <a:srgbClr val="AF1E2D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67" name="TextBox 466"/>
            <p:cNvSpPr txBox="1"/>
            <p:nvPr/>
          </p:nvSpPr>
          <p:spPr>
            <a:xfrm>
              <a:off x="3620794" y="5239152"/>
              <a:ext cx="567344" cy="323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</a:rPr>
                <a:t>false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cxnSp>
          <p:nvCxnSpPr>
            <p:cNvPr id="468" name="Straight Arrow Connector 467"/>
            <p:cNvCxnSpPr/>
            <p:nvPr/>
          </p:nvCxnSpPr>
          <p:spPr>
            <a:xfrm flipH="1">
              <a:off x="3210336" y="4258732"/>
              <a:ext cx="1048971" cy="527815"/>
            </a:xfrm>
            <a:prstGeom prst="straightConnector1">
              <a:avLst/>
            </a:prstGeom>
            <a:noFill/>
            <a:ln w="28575" cap="flat" cmpd="sng" algn="ctr">
              <a:solidFill>
                <a:srgbClr val="AF1E2D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69" name="TextBox 468"/>
            <p:cNvSpPr txBox="1"/>
            <p:nvPr/>
          </p:nvSpPr>
          <p:spPr>
            <a:xfrm>
              <a:off x="1771727" y="5699459"/>
              <a:ext cx="390859" cy="523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</a:rPr>
                <a:t>...</a:t>
              </a:r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3905936" y="5633451"/>
              <a:ext cx="390859" cy="523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</a:rPr>
                <a:t>...</a:t>
              </a:r>
            </a:p>
          </p:txBody>
        </p:sp>
        <p:sp>
          <p:nvSpPr>
            <p:cNvPr id="471" name="TextBox 470"/>
            <p:cNvSpPr txBox="1"/>
            <p:nvPr/>
          </p:nvSpPr>
          <p:spPr>
            <a:xfrm>
              <a:off x="4364716" y="3717866"/>
              <a:ext cx="390859" cy="523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</a:rPr>
                <a:t>...</a:t>
              </a:r>
            </a:p>
          </p:txBody>
        </p:sp>
      </p:grpSp>
      <p:sp>
        <p:nvSpPr>
          <p:cNvPr id="472" name="TextBox 471"/>
          <p:cNvSpPr txBox="1"/>
          <p:nvPr/>
        </p:nvSpPr>
        <p:spPr>
          <a:xfrm>
            <a:off x="7346577" y="29616383"/>
            <a:ext cx="2199737" cy="510777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Religion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08000"/>
              </a:solidFill>
              <a:effectLst/>
              <a:uLnTx/>
              <a:uFillTx/>
              <a:latin typeface="Segoe UI"/>
              <a:ea typeface="+mn-ea"/>
            </a:endParaRPr>
          </a:p>
        </p:txBody>
      </p:sp>
      <p:sp>
        <p:nvSpPr>
          <p:cNvPr id="477" name="TextBox 476"/>
          <p:cNvSpPr txBox="1"/>
          <p:nvPr/>
        </p:nvSpPr>
        <p:spPr>
          <a:xfrm>
            <a:off x="6028098" y="29533151"/>
            <a:ext cx="500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prstClr val="black"/>
                </a:solidFill>
                <a:latin typeface="Segoe UI"/>
                <a:ea typeface="+mn-ea"/>
              </a:rPr>
              <a:t>~</a:t>
            </a:r>
          </a:p>
        </p:txBody>
      </p:sp>
      <p:sp>
        <p:nvSpPr>
          <p:cNvPr id="478" name="TextBox 477"/>
          <p:cNvSpPr txBox="1"/>
          <p:nvPr/>
        </p:nvSpPr>
        <p:spPr>
          <a:xfrm>
            <a:off x="2209800" y="27965620"/>
            <a:ext cx="2955831" cy="919401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Submodel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with Proxy Use violation</a:t>
            </a:r>
          </a:p>
        </p:txBody>
      </p:sp>
      <p:sp>
        <p:nvSpPr>
          <p:cNvPr id="479" name="TextBox 478"/>
          <p:cNvSpPr txBox="1"/>
          <p:nvPr/>
        </p:nvSpPr>
        <p:spPr>
          <a:xfrm>
            <a:off x="6866298" y="28982407"/>
            <a:ext cx="2955831" cy="510778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Protected Attribute</a:t>
            </a:r>
          </a:p>
        </p:txBody>
      </p:sp>
      <p:sp>
        <p:nvSpPr>
          <p:cNvPr id="480" name="Rectangle 479"/>
          <p:cNvSpPr/>
          <p:nvPr/>
        </p:nvSpPr>
        <p:spPr bwMode="auto">
          <a:xfrm>
            <a:off x="17449800" y="27752420"/>
            <a:ext cx="8001000" cy="379438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482" name="Group 481"/>
          <p:cNvGrpSpPr/>
          <p:nvPr/>
        </p:nvGrpSpPr>
        <p:grpSpPr>
          <a:xfrm>
            <a:off x="17856456" y="28373476"/>
            <a:ext cx="3685913" cy="3095168"/>
            <a:chOff x="1771727" y="3717866"/>
            <a:chExt cx="2983848" cy="2504603"/>
          </a:xfrm>
        </p:grpSpPr>
        <p:sp>
          <p:nvSpPr>
            <p:cNvPr id="483" name="TextBox 482"/>
            <p:cNvSpPr txBox="1"/>
            <p:nvPr/>
          </p:nvSpPr>
          <p:spPr>
            <a:xfrm>
              <a:off x="1873851" y="4774784"/>
              <a:ext cx="2444149" cy="413320"/>
            </a:xfrm>
            <a:prstGeom prst="roundRect">
              <a:avLst/>
            </a:prstGeom>
            <a:solidFill>
              <a:srgbClr val="AF1E2D"/>
            </a:solidFill>
            <a:ln w="12700" cap="flat" cmpd="sng" algn="ctr">
              <a:solidFill>
                <a:srgbClr val="AF1E2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</a:rPr>
                <a:t>Studytime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&lt; 2.5 </a:t>
              </a:r>
            </a:p>
          </p:txBody>
        </p:sp>
        <p:sp>
          <p:nvSpPr>
            <p:cNvPr id="484" name="TextBox 483"/>
            <p:cNvSpPr txBox="1"/>
            <p:nvPr/>
          </p:nvSpPr>
          <p:spPr>
            <a:xfrm>
              <a:off x="1962645" y="5211733"/>
              <a:ext cx="519330" cy="323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</a:rPr>
                <a:t>true</a:t>
              </a:r>
              <a:endPara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cxnSp>
          <p:nvCxnSpPr>
            <p:cNvPr id="485" name="Straight Arrow Connector 484"/>
            <p:cNvCxnSpPr/>
            <p:nvPr/>
          </p:nvCxnSpPr>
          <p:spPr>
            <a:xfrm flipH="1">
              <a:off x="2042863" y="5211733"/>
              <a:ext cx="1048971" cy="527815"/>
            </a:xfrm>
            <a:prstGeom prst="straightConnector1">
              <a:avLst/>
            </a:prstGeom>
            <a:noFill/>
            <a:ln w="28575" cap="flat" cmpd="sng" algn="ctr">
              <a:solidFill>
                <a:srgbClr val="AF1E2D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86" name="Straight Arrow Connector 485"/>
            <p:cNvCxnSpPr/>
            <p:nvPr/>
          </p:nvCxnSpPr>
          <p:spPr>
            <a:xfrm>
              <a:off x="3091834" y="5211733"/>
              <a:ext cx="1057920" cy="519288"/>
            </a:xfrm>
            <a:prstGeom prst="straightConnector1">
              <a:avLst/>
            </a:prstGeom>
            <a:noFill/>
            <a:ln w="28575" cap="flat" cmpd="sng" algn="ctr">
              <a:solidFill>
                <a:srgbClr val="AF1E2D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87" name="TextBox 486"/>
            <p:cNvSpPr txBox="1"/>
            <p:nvPr/>
          </p:nvSpPr>
          <p:spPr>
            <a:xfrm>
              <a:off x="3620794" y="5239152"/>
              <a:ext cx="567344" cy="323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</a:rPr>
                <a:t>false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cxnSp>
          <p:nvCxnSpPr>
            <p:cNvPr id="488" name="Straight Arrow Connector 487"/>
            <p:cNvCxnSpPr/>
            <p:nvPr/>
          </p:nvCxnSpPr>
          <p:spPr>
            <a:xfrm flipH="1">
              <a:off x="3210336" y="4258732"/>
              <a:ext cx="1048971" cy="527815"/>
            </a:xfrm>
            <a:prstGeom prst="straightConnector1">
              <a:avLst/>
            </a:prstGeom>
            <a:noFill/>
            <a:ln w="28575" cap="flat" cmpd="sng" algn="ctr">
              <a:solidFill>
                <a:srgbClr val="AF1E2D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89" name="TextBox 488"/>
            <p:cNvSpPr txBox="1"/>
            <p:nvPr/>
          </p:nvSpPr>
          <p:spPr>
            <a:xfrm>
              <a:off x="1771727" y="5699459"/>
              <a:ext cx="390859" cy="523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</a:rPr>
                <a:t>...</a:t>
              </a:r>
            </a:p>
          </p:txBody>
        </p:sp>
        <p:sp>
          <p:nvSpPr>
            <p:cNvPr id="490" name="TextBox 489"/>
            <p:cNvSpPr txBox="1"/>
            <p:nvPr/>
          </p:nvSpPr>
          <p:spPr>
            <a:xfrm>
              <a:off x="3905936" y="5633451"/>
              <a:ext cx="390859" cy="523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</a:rPr>
                <a:t>...</a:t>
              </a:r>
            </a:p>
          </p:txBody>
        </p:sp>
        <p:sp>
          <p:nvSpPr>
            <p:cNvPr id="491" name="TextBox 490"/>
            <p:cNvSpPr txBox="1"/>
            <p:nvPr/>
          </p:nvSpPr>
          <p:spPr>
            <a:xfrm>
              <a:off x="4364716" y="3717866"/>
              <a:ext cx="390859" cy="523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</a:rPr>
                <a:t>...</a:t>
              </a:r>
            </a:p>
          </p:txBody>
        </p:sp>
      </p:grpSp>
      <p:sp>
        <p:nvSpPr>
          <p:cNvPr id="492" name="TextBox 491"/>
          <p:cNvSpPr txBox="1"/>
          <p:nvPr/>
        </p:nvSpPr>
        <p:spPr>
          <a:xfrm>
            <a:off x="22806879" y="29224596"/>
            <a:ext cx="2199737" cy="132802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08000"/>
                </a:solidFill>
                <a:latin typeface="Consolas" panose="020B0609020204030204" pitchFamily="49" charset="0"/>
                <a:ea typeface="+mn-ea"/>
              </a:rPr>
              <a:t>Weekly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08000"/>
                </a:solidFill>
                <a:latin typeface="Consolas" panose="020B0609020204030204" pitchFamily="49" charset="0"/>
                <a:ea typeface="+mn-ea"/>
              </a:rPr>
              <a:t>Alcohol Consumption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08000"/>
              </a:solidFill>
              <a:effectLst/>
              <a:uLnTx/>
              <a:uFillTx/>
              <a:latin typeface="Segoe UI"/>
              <a:ea typeface="+mn-ea"/>
            </a:endParaRPr>
          </a:p>
        </p:txBody>
      </p:sp>
      <p:sp>
        <p:nvSpPr>
          <p:cNvPr id="493" name="TextBox 492"/>
          <p:cNvSpPr txBox="1"/>
          <p:nvPr/>
        </p:nvSpPr>
        <p:spPr>
          <a:xfrm>
            <a:off x="21673742" y="29544489"/>
            <a:ext cx="500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prstClr val="black"/>
                </a:solidFill>
                <a:latin typeface="Segoe UI"/>
                <a:ea typeface="+mn-ea"/>
              </a:rPr>
              <a:t>~</a:t>
            </a:r>
          </a:p>
        </p:txBody>
      </p:sp>
      <p:sp>
        <p:nvSpPr>
          <p:cNvPr id="494" name="TextBox 493"/>
          <p:cNvSpPr txBox="1"/>
          <p:nvPr/>
        </p:nvSpPr>
        <p:spPr>
          <a:xfrm>
            <a:off x="17983200" y="28052219"/>
            <a:ext cx="2955831" cy="919401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Submodel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with Proxy Use violation</a:t>
            </a:r>
          </a:p>
        </p:txBody>
      </p:sp>
      <p:sp>
        <p:nvSpPr>
          <p:cNvPr id="495" name="TextBox 494"/>
          <p:cNvSpPr txBox="1"/>
          <p:nvPr/>
        </p:nvSpPr>
        <p:spPr>
          <a:xfrm>
            <a:off x="22326600" y="28590620"/>
            <a:ext cx="2955831" cy="510778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Protected Attribute</a:t>
            </a:r>
          </a:p>
        </p:txBody>
      </p:sp>
      <p:sp>
        <p:nvSpPr>
          <p:cNvPr id="496" name="Blurb 1"/>
          <p:cNvSpPr/>
          <p:nvPr/>
        </p:nvSpPr>
        <p:spPr>
          <a:xfrm>
            <a:off x="10515009" y="29064938"/>
            <a:ext cx="5333394" cy="194846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AF1E2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ducation level used to target people in specific religion</a:t>
            </a:r>
          </a:p>
          <a:p>
            <a:pPr algn="r"/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>
              <a:buFont typeface="Wingdings" panose="05000000000000000000" pitchFamily="2" charset="2"/>
              <a:buChar char="è"/>
            </a:pPr>
            <a:r>
              <a:rPr lang="en-US" sz="32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Concerning Use</a:t>
            </a:r>
          </a:p>
        </p:txBody>
      </p:sp>
      <p:sp>
        <p:nvSpPr>
          <p:cNvPr id="497" name="Blurb 1"/>
          <p:cNvSpPr/>
          <p:nvPr/>
        </p:nvSpPr>
        <p:spPr>
          <a:xfrm>
            <a:off x="25878638" y="29063631"/>
            <a:ext cx="5515566" cy="20713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AF1E2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Study time used as a predictor for the academic performance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/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>
              <a:buFont typeface="Wingdings" panose="05000000000000000000" pitchFamily="2" charset="2"/>
              <a:buChar char="è"/>
            </a:pPr>
            <a:r>
              <a:rPr lang="en-US" sz="3200" b="1" dirty="0">
                <a:solidFill>
                  <a:srgbClr val="408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Acceptable Use</a:t>
            </a:r>
          </a:p>
        </p:txBody>
      </p:sp>
      <p:sp>
        <p:nvSpPr>
          <p:cNvPr id="498" name="Rectangle 6"/>
          <p:cNvSpPr>
            <a:spLocks noChangeArrowheads="1"/>
          </p:cNvSpPr>
          <p:nvPr/>
        </p:nvSpPr>
        <p:spPr bwMode="auto">
          <a:xfrm>
            <a:off x="13498488" y="34137600"/>
            <a:ext cx="8675712" cy="13716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4800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Black-box Models</a:t>
            </a:r>
          </a:p>
        </p:txBody>
      </p:sp>
      <p:grpSp>
        <p:nvGrpSpPr>
          <p:cNvPr id="500" name="Group 499"/>
          <p:cNvGrpSpPr/>
          <p:nvPr/>
        </p:nvGrpSpPr>
        <p:grpSpPr>
          <a:xfrm>
            <a:off x="16383519" y="35737800"/>
            <a:ext cx="2842726" cy="2184713"/>
            <a:chOff x="2739943" y="1645102"/>
            <a:chExt cx="3915326" cy="3195941"/>
          </a:xfrm>
        </p:grpSpPr>
        <p:sp>
          <p:nvSpPr>
            <p:cNvPr id="501" name="Rectangle 500"/>
            <p:cNvSpPr/>
            <p:nvPr/>
          </p:nvSpPr>
          <p:spPr>
            <a:xfrm>
              <a:off x="3437141" y="1645102"/>
              <a:ext cx="2548646" cy="3195941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Company A’s </a:t>
              </a:r>
            </a:p>
            <a:p>
              <a:pPr algn="ctr"/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Ad System</a:t>
              </a:r>
            </a:p>
          </p:txBody>
        </p:sp>
        <p:cxnSp>
          <p:nvCxnSpPr>
            <p:cNvPr id="502" name="Straight Arrow Connector 501"/>
            <p:cNvCxnSpPr/>
            <p:nvPr/>
          </p:nvCxnSpPr>
          <p:spPr>
            <a:xfrm>
              <a:off x="2743183" y="2003899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Arrow Connector 502"/>
            <p:cNvCxnSpPr/>
            <p:nvPr/>
          </p:nvCxnSpPr>
          <p:spPr>
            <a:xfrm>
              <a:off x="2739943" y="2467579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Arrow Connector 503"/>
            <p:cNvCxnSpPr/>
            <p:nvPr/>
          </p:nvCxnSpPr>
          <p:spPr>
            <a:xfrm>
              <a:off x="2778853" y="2953954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Arrow Connector 504"/>
            <p:cNvCxnSpPr/>
            <p:nvPr/>
          </p:nvCxnSpPr>
          <p:spPr>
            <a:xfrm>
              <a:off x="5906240" y="3304144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Arrow Connector 505"/>
            <p:cNvCxnSpPr/>
            <p:nvPr/>
          </p:nvCxnSpPr>
          <p:spPr>
            <a:xfrm>
              <a:off x="2775613" y="4448749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0" name="TextBox 519"/>
          <p:cNvSpPr txBox="1"/>
          <p:nvPr/>
        </p:nvSpPr>
        <p:spPr>
          <a:xfrm>
            <a:off x="14249400" y="36545526"/>
            <a:ext cx="198092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Data</a:t>
            </a:r>
          </a:p>
        </p:txBody>
      </p:sp>
      <p:sp>
        <p:nvSpPr>
          <p:cNvPr id="521" name="TextBox 520"/>
          <p:cNvSpPr txBox="1"/>
          <p:nvPr/>
        </p:nvSpPr>
        <p:spPr>
          <a:xfrm>
            <a:off x="19354817" y="36635348"/>
            <a:ext cx="184395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Outputs</a:t>
            </a:r>
          </a:p>
        </p:txBody>
      </p:sp>
      <p:sp>
        <p:nvSpPr>
          <p:cNvPr id="532" name="Rectangle 6"/>
          <p:cNvSpPr>
            <a:spLocks noChangeArrowheads="1"/>
          </p:cNvSpPr>
          <p:nvPr/>
        </p:nvSpPr>
        <p:spPr bwMode="auto">
          <a:xfrm>
            <a:off x="22642625" y="34366200"/>
            <a:ext cx="8675712" cy="13716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4800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Explore Relationship with</a:t>
            </a:r>
          </a:p>
          <a:p>
            <a:pPr algn="ctr" defTabSz="2747476"/>
            <a:r>
              <a:rPr lang="en-US" sz="4800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Other Privacy Notion</a:t>
            </a:r>
          </a:p>
        </p:txBody>
      </p:sp>
      <p:sp>
        <p:nvSpPr>
          <p:cNvPr id="544" name="Privacy"/>
          <p:cNvSpPr/>
          <p:nvPr/>
        </p:nvSpPr>
        <p:spPr>
          <a:xfrm>
            <a:off x="23241000" y="37555605"/>
            <a:ext cx="2785520" cy="1203578"/>
          </a:xfrm>
          <a:prstGeom prst="rect">
            <a:avLst/>
          </a:prstGeom>
          <a:solidFill>
            <a:srgbClr val="AF1E2D"/>
          </a:solidFill>
          <a:ln w="12700" cap="flat" cmpd="sng" algn="ctr">
            <a:solidFill>
              <a:srgbClr val="AF1E2D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whit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Use Privacy</a:t>
            </a:r>
          </a:p>
        </p:txBody>
      </p:sp>
      <p:sp>
        <p:nvSpPr>
          <p:cNvPr id="547" name="Privacy"/>
          <p:cNvSpPr/>
          <p:nvPr/>
        </p:nvSpPr>
        <p:spPr>
          <a:xfrm>
            <a:off x="27966444" y="36907417"/>
            <a:ext cx="3091149" cy="1203578"/>
          </a:xfrm>
          <a:prstGeom prst="rect">
            <a:avLst/>
          </a:prstGeom>
          <a:solidFill>
            <a:srgbClr val="0033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whit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Diff. Privacy</a:t>
            </a:r>
          </a:p>
        </p:txBody>
      </p:sp>
      <p:sp>
        <p:nvSpPr>
          <p:cNvPr id="548" name="Privacy"/>
          <p:cNvSpPr/>
          <p:nvPr/>
        </p:nvSpPr>
        <p:spPr>
          <a:xfrm>
            <a:off x="27983611" y="38268022"/>
            <a:ext cx="3073982" cy="1203578"/>
          </a:xfrm>
          <a:prstGeom prst="rect">
            <a:avLst/>
          </a:prstGeom>
          <a:solidFill>
            <a:srgbClr val="0033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whit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Cont. Integrity</a:t>
            </a:r>
          </a:p>
        </p:txBody>
      </p:sp>
      <p:sp>
        <p:nvSpPr>
          <p:cNvPr id="549" name="TextBox 548"/>
          <p:cNvSpPr txBox="1"/>
          <p:nvPr/>
        </p:nvSpPr>
        <p:spPr>
          <a:xfrm>
            <a:off x="26759215" y="37566600"/>
            <a:ext cx="5645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600" dirty="0">
                <a:solidFill>
                  <a:prstClr val="black"/>
                </a:solidFill>
                <a:latin typeface="Segoe UI"/>
                <a:ea typeface="+mn-ea"/>
              </a:rPr>
              <a:t>?</a:t>
            </a:r>
            <a:endParaRPr lang="en-US" sz="3600" dirty="0">
              <a:solidFill>
                <a:prstClr val="black"/>
              </a:solidFill>
              <a:latin typeface="Segoe UI"/>
              <a:ea typeface="+mn-ea"/>
            </a:endParaRPr>
          </a:p>
        </p:txBody>
      </p:sp>
      <p:sp>
        <p:nvSpPr>
          <p:cNvPr id="554" name="Privacy"/>
          <p:cNvSpPr/>
          <p:nvPr/>
        </p:nvSpPr>
        <p:spPr>
          <a:xfrm>
            <a:off x="27990992" y="39630088"/>
            <a:ext cx="3073982" cy="1203578"/>
          </a:xfrm>
          <a:prstGeom prst="rect">
            <a:avLst/>
          </a:prstGeom>
          <a:solidFill>
            <a:srgbClr val="0033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whit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5913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" grpId="0"/>
      <p:bldP spid="396" grpId="1"/>
      <p:bldP spid="400" grpId="0"/>
      <p:bldP spid="400" grpId="1"/>
      <p:bldP spid="114" grpId="0" animBg="1"/>
      <p:bldP spid="117" grpId="0" animBg="1"/>
      <p:bldP spid="118" grpId="0"/>
      <p:bldP spid="119" grpId="0"/>
      <p:bldP spid="311" grpId="0" animBg="1"/>
      <p:bldP spid="312" grpId="0" animBg="1"/>
      <p:bldP spid="314" grpId="0"/>
      <p:bldP spid="316" grpId="0"/>
      <p:bldP spid="317" grpId="0" animBg="1"/>
      <p:bldP spid="321" grpId="0" animBg="1"/>
      <p:bldP spid="325" grpId="0" animBg="1"/>
      <p:bldP spid="326" grpId="0" animBg="1"/>
      <p:bldP spid="328" grpId="0" animBg="1"/>
      <p:bldP spid="329" grpId="0" animBg="1"/>
      <p:bldP spid="477" grpId="0"/>
      <p:bldP spid="493" grpId="0"/>
      <p:bldP spid="549" grpId="0"/>
    </p:bldLst>
  </p:timing>
</p:sld>
</file>

<file path=ppt/theme/theme1.xml><?xml version="1.0" encoding="utf-8"?>
<a:theme xmlns:a="http://schemas.openxmlformats.org/drawingml/2006/main" name="CyLab-PosterTemplate-v3">
  <a:themeElements>
    <a:clrScheme name="Custom 6">
      <a:dk1>
        <a:sysClr val="windowText" lastClr="000000"/>
      </a:dk1>
      <a:lt1>
        <a:sysClr val="window" lastClr="FFFFFF"/>
      </a:lt1>
      <a:dk2>
        <a:srgbClr val="263B86"/>
      </a:dk2>
      <a:lt2>
        <a:srgbClr val="6699CC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Opulent">
      <a:majorFont>
        <a:latin typeface="Trebuchet MS"/>
        <a:ea typeface=""/>
        <a:cs typeface=""/>
        <a:font script="Jpan" typeface="ヒラギノ丸ゴ Pro W4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ヒラギノ丸ゴ Pro W4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CyLab-PosterTemplate-v3</Template>
  <TotalTime>29595</TotalTime>
  <Words>807</Words>
  <Application>Microsoft Office PowerPoint</Application>
  <PresentationFormat>Custom</PresentationFormat>
  <Paragraphs>163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MS PGothic</vt:lpstr>
      <vt:lpstr>Arial</vt:lpstr>
      <vt:lpstr>Calibri</vt:lpstr>
      <vt:lpstr>Cambria Math</vt:lpstr>
      <vt:lpstr>Consolas</vt:lpstr>
      <vt:lpstr>Segoe UI</vt:lpstr>
      <vt:lpstr>Segoe UI Light</vt:lpstr>
      <vt:lpstr>Times</vt:lpstr>
      <vt:lpstr>Trebuchet MS</vt:lpstr>
      <vt:lpstr>Wingdings</vt:lpstr>
      <vt:lpstr>CyLab-PosterTemplate-v3</vt:lpstr>
      <vt:lpstr>PowerPoint Presentation</vt:lpstr>
    </vt:vector>
  </TitlesOfParts>
  <Manager/>
  <Company>Carnegie Mellon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Amit</dc:creator>
  <cp:keywords/>
  <dc:description/>
  <cp:lastModifiedBy>Gihyuk Ko</cp:lastModifiedBy>
  <cp:revision>397</cp:revision>
  <cp:lastPrinted>2016-10-18T18:22:14Z</cp:lastPrinted>
  <dcterms:created xsi:type="dcterms:W3CDTF">2012-09-13T03:17:47Z</dcterms:created>
  <dcterms:modified xsi:type="dcterms:W3CDTF">2017-01-27T02:57:25Z</dcterms:modified>
  <cp:category/>
</cp:coreProperties>
</file>