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4389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1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266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399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5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5666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2797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199931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064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E0E8"/>
    <a:srgbClr val="008080"/>
    <a:srgbClr val="408000"/>
    <a:srgbClr val="A50021"/>
    <a:srgbClr val="630000"/>
    <a:srgbClr val="800000"/>
    <a:srgbClr val="BE0011"/>
    <a:srgbClr val="E48D96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434" autoAdjust="0"/>
    <p:restoredTop sz="94660"/>
  </p:normalViewPr>
  <p:slideViewPr>
    <p:cSldViewPr>
      <p:cViewPr>
        <p:scale>
          <a:sx n="64" d="100"/>
          <a:sy n="64" d="100"/>
        </p:scale>
        <p:origin x="144" y="14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27CE-34D0-44BE-9471-89A89B57AB73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263EC-3CC1-47C9-8332-73818EDC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r">
              <a:defRPr sz="200"/>
            </a:lvl1pPr>
          </a:lstStyle>
          <a:p>
            <a:fld id="{016E2924-BE7C-4B39-9487-1BDE9D12191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19138"/>
            <a:ext cx="26987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937" tIns="9469" rIns="18937" bIns="94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93" y="4560689"/>
            <a:ext cx="5852017" cy="4320480"/>
          </a:xfrm>
          <a:prstGeom prst="rect">
            <a:avLst/>
          </a:prstGeom>
        </p:spPr>
        <p:txBody>
          <a:bodyPr vert="horz" lIns="18937" tIns="9469" rIns="18937" bIns="94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r">
              <a:defRPr sz="200"/>
            </a:lvl1pPr>
          </a:lstStyle>
          <a:p>
            <a:fld id="{472E5C08-9A97-4E2A-8F4A-31C8C11AF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22856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2742797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3199931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8225" y="719138"/>
            <a:ext cx="26987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69" y="13634087"/>
            <a:ext cx="27982072" cy="9408794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23" y="24871680"/>
            <a:ext cx="23042168" cy="1121664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 algn="ctr">
              <a:buNone/>
              <a:defRPr/>
            </a:lvl1pPr>
            <a:lvl2pPr marL="437556" indent="0" algn="ctr">
              <a:buNone/>
              <a:defRPr/>
            </a:lvl2pPr>
            <a:lvl3pPr marL="875113" indent="0" algn="ctr">
              <a:buNone/>
              <a:defRPr/>
            </a:lvl3pPr>
            <a:lvl4pPr marL="1312669" indent="0" algn="ctr">
              <a:buNone/>
              <a:defRPr/>
            </a:lvl4pPr>
            <a:lvl5pPr marL="1750226" indent="0" algn="ctr">
              <a:buNone/>
              <a:defRPr/>
            </a:lvl5pPr>
            <a:lvl6pPr marL="2187782" indent="0" algn="ctr">
              <a:buNone/>
              <a:defRPr/>
            </a:lvl6pPr>
            <a:lvl7pPr marL="2625338" indent="0" algn="ctr">
              <a:buNone/>
              <a:defRPr/>
            </a:lvl7pPr>
            <a:lvl8pPr marL="3062896" indent="0" algn="ctr">
              <a:buNone/>
              <a:defRPr/>
            </a:lvl8pPr>
            <a:lvl9pPr marL="350045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612B0B-3FB3-49AF-8565-BE011599B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AFC50C2-C7EA-457A-8D8A-B7ACF2838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485" y="1758324"/>
            <a:ext cx="7406283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4" y="1758324"/>
            <a:ext cx="22047401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46FEE8-D796-4EF5-A723-B245554F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lIns="72929" tIns="36464" rIns="72929" bIns="3646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D2200A-CB2B-46A1-A189-EF714F25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5" y="28203526"/>
            <a:ext cx="27980285" cy="8717280"/>
          </a:xfrm>
          <a:prstGeom prst="rect">
            <a:avLst/>
          </a:prstGeom>
        </p:spPr>
        <p:txBody>
          <a:bodyPr lIns="72929" tIns="36464" rIns="72929" bIns="36464" anchor="t"/>
          <a:lstStyle>
            <a:lvl1pPr algn="l">
              <a:defRPr sz="384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5" y="18602326"/>
            <a:ext cx="27980285" cy="9601200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1920"/>
            </a:lvl1pPr>
            <a:lvl2pPr marL="437556" indent="0">
              <a:buNone/>
              <a:defRPr sz="1680"/>
            </a:lvl2pPr>
            <a:lvl3pPr marL="875113" indent="0">
              <a:buNone/>
              <a:defRPr sz="1560"/>
            </a:lvl3pPr>
            <a:lvl4pPr marL="1312669" indent="0">
              <a:buNone/>
              <a:defRPr sz="1320"/>
            </a:lvl4pPr>
            <a:lvl5pPr marL="1750226" indent="0">
              <a:buNone/>
              <a:defRPr sz="1320"/>
            </a:lvl5pPr>
            <a:lvl6pPr marL="2187782" indent="0">
              <a:buNone/>
              <a:defRPr sz="1320"/>
            </a:lvl6pPr>
            <a:lvl7pPr marL="2625338" indent="0">
              <a:buNone/>
              <a:defRPr sz="1320"/>
            </a:lvl7pPr>
            <a:lvl8pPr marL="3062896" indent="0">
              <a:buNone/>
              <a:defRPr sz="1320"/>
            </a:lvl8pPr>
            <a:lvl9pPr marL="3500452" indent="0">
              <a:buNone/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67D5E3-7C2B-4900-8BD9-F6A3272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43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4937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7C30CCF-537B-4BD2-B504-33E9A195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645" y="9824089"/>
            <a:ext cx="14544679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645" y="13919844"/>
            <a:ext cx="14544679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745" y="9824089"/>
            <a:ext cx="14550031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745" y="13919844"/>
            <a:ext cx="14550031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6C03D24-13D9-40F9-A96D-C1E2FAC79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3741B79-8C18-4301-B589-FDCC7D7BB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28CA4E9-D14E-4F73-9669-E8E1EF2D6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6" y="1746886"/>
            <a:ext cx="10829927" cy="743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472" y="1746886"/>
            <a:ext cx="18402301" cy="3745992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3120"/>
            </a:lvl1pPr>
            <a:lvl2pPr>
              <a:defRPr sz="2640"/>
            </a:lvl2pPr>
            <a:lvl3pPr>
              <a:defRPr sz="228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646" y="9184006"/>
            <a:ext cx="10829927" cy="3002280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ECB96B-977D-46B5-A4D6-5BE75370E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97" y="30723840"/>
            <a:ext cx="19750683" cy="362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97" y="3922396"/>
            <a:ext cx="19750683" cy="263347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3120"/>
            </a:lvl1pPr>
            <a:lvl2pPr marL="437556" indent="0">
              <a:buNone/>
              <a:defRPr sz="2640"/>
            </a:lvl2pPr>
            <a:lvl3pPr marL="875113" indent="0">
              <a:buNone/>
              <a:defRPr sz="2280"/>
            </a:lvl3pPr>
            <a:lvl4pPr marL="1312669" indent="0">
              <a:buNone/>
              <a:defRPr sz="1920"/>
            </a:lvl4pPr>
            <a:lvl5pPr marL="1750226" indent="0">
              <a:buNone/>
              <a:defRPr sz="1920"/>
            </a:lvl5pPr>
            <a:lvl6pPr marL="2187782" indent="0">
              <a:buNone/>
              <a:defRPr sz="1920"/>
            </a:lvl6pPr>
            <a:lvl7pPr marL="2625338" indent="0">
              <a:buNone/>
              <a:defRPr sz="1920"/>
            </a:lvl7pPr>
            <a:lvl8pPr marL="3062896" indent="0">
              <a:buNone/>
              <a:defRPr sz="1920"/>
            </a:lvl8pPr>
            <a:lvl9pPr marL="3500452" indent="0">
              <a:buNone/>
              <a:defRPr sz="192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97" y="34350960"/>
            <a:ext cx="19750683" cy="51511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34B3E2-DC98-45C3-BBE0-1A52BCA25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3755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6pPr>
      <a:lvl7pPr marL="875113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7pPr>
      <a:lvl8pPr marL="1312669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8pPr>
      <a:lvl9pPr marL="175022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9pPr>
    </p:titleStyle>
    <p:bodyStyle>
      <a:lvl1pPr marL="656334" indent="-656334" algn="l" defTabSz="360072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025218" algn="l"/>
        </a:tabLst>
        <a:defRPr sz="516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531447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4560">
          <a:solidFill>
            <a:schemeClr val="tx1"/>
          </a:solidFill>
          <a:latin typeface="+mn-lt"/>
          <a:ea typeface="ＭＳ Ｐゴシック" pitchFamily="-110" charset="-128"/>
        </a:defRPr>
      </a:lvl2pPr>
      <a:lvl3pPr marL="2406559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3pPr>
      <a:lvl4pPr marL="3281671" indent="-656334" algn="l" defTabSz="3600725" rtl="0" eaLnBrk="1" fontAlgn="base" hangingPunct="1">
        <a:spcBef>
          <a:spcPct val="20000"/>
        </a:spcBef>
        <a:spcAft>
          <a:spcPct val="0"/>
        </a:spcAft>
        <a:buChar char="–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4pPr>
      <a:lvl5pPr marL="4156786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5pPr>
      <a:lvl6pPr marL="4594343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6pPr>
      <a:lvl7pPr marL="5031898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7pPr>
      <a:lvl8pPr marL="5469455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8pPr>
      <a:lvl9pPr marL="5907012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755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75113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12669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5022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8778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625338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6289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50045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7.png"/><Relationship Id="rId10" Type="http://schemas.openxmlformats.org/officeDocument/2006/relationships/image" Target="../media/image8.jpeg"/><Relationship Id="rId11" Type="http://schemas.openxmlformats.org/officeDocument/2006/relationships/image" Target="../media/image9.png"/><Relationship Id="rId12" Type="http://schemas.microsoft.com/office/2007/relationships/hdphoto" Target="../media/hdphoto1.wdp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jpeg"/><Relationship Id="rId17" Type="http://schemas.openxmlformats.org/officeDocument/2006/relationships/image" Target="../media/image14.png"/><Relationship Id="rId18" Type="http://schemas.openxmlformats.org/officeDocument/2006/relationships/image" Target="../media/image15.jpeg"/><Relationship Id="rId19" Type="http://schemas.openxmlformats.org/officeDocument/2006/relationships/image" Target="../media/image1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" y="457200"/>
            <a:ext cx="32004000" cy="429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14850"/>
            <a:endParaRPr lang="en-US" sz="8880">
              <a:latin typeface="Arial" pitchFamily="-110" charset="0"/>
            </a:endParaRPr>
          </a:p>
        </p:txBody>
      </p:sp>
      <p:pic>
        <p:nvPicPr>
          <p:cNvPr id="395" name="Approve" descr="https://t1.ftcdn.net/jpg/00/94/49/76/240_F_94497668_gU1sFaDN3yrC0TFOob39Lf2NM6MMM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131" y="18068951"/>
            <a:ext cx="2839451" cy="1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19400" y="838200"/>
            <a:ext cx="27264672" cy="35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776" tIns="33388" rIns="66776" bIns="33388">
            <a:spAutoFit/>
          </a:bodyPr>
          <a:lstStyle/>
          <a:p>
            <a:pPr algn="ctr"/>
            <a:r>
              <a:rPr lang="en-US" sz="8400" dirty="0">
                <a:latin typeface="Avenir Light"/>
                <a:cs typeface="Avenir Light"/>
              </a:rPr>
              <a:t>Explanations via Quantitative Input Influence</a:t>
            </a:r>
            <a:endParaRPr lang="en-US" sz="5160" b="1" dirty="0">
              <a:latin typeface="Avenir Heavy"/>
              <a:cs typeface="Avenir Heavy"/>
            </a:endParaRPr>
          </a:p>
          <a:p>
            <a:pPr algn="ctr"/>
            <a:r>
              <a:rPr lang="en-US" sz="4800" b="1" dirty="0">
                <a:latin typeface="Avenir Heavy"/>
                <a:cs typeface="Avenir Heavy"/>
              </a:rPr>
              <a:t>Theory and Experiments with Learning Systems</a:t>
            </a:r>
          </a:p>
          <a:p>
            <a:pPr algn="ctr"/>
            <a:r>
              <a:rPr lang="en-US" sz="4800" dirty="0">
                <a:latin typeface="Avenir Light"/>
                <a:cs typeface="Avenir Light"/>
              </a:rPr>
              <a:t>Anupam Datta, Shayak Sen, Yair Zick</a:t>
            </a:r>
            <a:r>
              <a:rPr lang="en-US" sz="4800" baseline="30000" dirty="0">
                <a:latin typeface="Avenir Light"/>
                <a:cs typeface="Avenir Light"/>
              </a:rPr>
              <a:t>¶</a:t>
            </a:r>
            <a:endParaRPr lang="en-US" sz="4800" dirty="0">
              <a:latin typeface="Avenir Light"/>
              <a:cs typeface="Avenir Light"/>
            </a:endParaRPr>
          </a:p>
          <a:p>
            <a:pPr algn="ctr"/>
            <a:r>
              <a:rPr lang="en-US" sz="4800" dirty="0">
                <a:latin typeface="Avenir Light"/>
                <a:cs typeface="Avenir Light"/>
              </a:rPr>
              <a:t>Carnegie Mellon University, </a:t>
            </a:r>
            <a:r>
              <a:rPr lang="en-US" sz="4800" baseline="30000" dirty="0">
                <a:latin typeface="Avenir Light"/>
                <a:cs typeface="Avenir Light"/>
              </a:rPr>
              <a:t>¶</a:t>
            </a:r>
            <a:r>
              <a:rPr lang="en-US" sz="4800" dirty="0">
                <a:latin typeface="Avenir Light"/>
                <a:cs typeface="Avenir Light"/>
              </a:rPr>
              <a:t>National University of Singapore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914400" y="4755862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Learning Systems are Opaque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2"/>
          <a:stretch/>
        </p:blipFill>
        <p:spPr bwMode="auto">
          <a:xfrm>
            <a:off x="13335000" y="41681400"/>
            <a:ext cx="10442813" cy="13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" name="TextBox 736"/>
          <p:cNvSpPr txBox="1"/>
          <p:nvPr/>
        </p:nvSpPr>
        <p:spPr>
          <a:xfrm>
            <a:off x="812752" y="41635485"/>
            <a:ext cx="11978640" cy="1639563"/>
          </a:xfrm>
          <a:prstGeom prst="rect">
            <a:avLst/>
          </a:prstGeom>
          <a:noFill/>
        </p:spPr>
        <p:txBody>
          <a:bodyPr wrap="square" lIns="87515" tIns="43757" rIns="87515" bIns="43757" rtlCol="0">
            <a:spAutoFit/>
          </a:bodyPr>
          <a:lstStyle/>
          <a:p>
            <a:pPr marL="546946" indent="-546946">
              <a:buFont typeface="Arial"/>
              <a:buChar char="•"/>
            </a:pPr>
            <a:endParaRPr lang="en-US" sz="3360" dirty="0">
              <a:latin typeface="Avenir Light"/>
              <a:cs typeface="Avenir Light"/>
            </a:endParaRPr>
          </a:p>
          <a:p>
            <a:r>
              <a:rPr lang="en-US" sz="3360" dirty="0">
                <a:latin typeface="Avenir Light"/>
                <a:cs typeface="Avenir Light"/>
              </a:rPr>
              <a:t>Anupam Datta, Shayak Sen, Yair Zick. Algorithmic Transparency via Quantitative Input Influence. Oakland’16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13783" y="6862254"/>
            <a:ext cx="10731817" cy="5482146"/>
            <a:chOff x="1752600" y="6318330"/>
            <a:chExt cx="8943181" cy="4568455"/>
          </a:xfrm>
        </p:grpSpPr>
        <p:pic>
          <p:nvPicPr>
            <p:cNvPr id="255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1787114" y="6948643"/>
              <a:ext cx="256032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7453510" y="6776404"/>
              <a:ext cx="256032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8" name="Group 237"/>
            <p:cNvGrpSpPr/>
            <p:nvPr/>
          </p:nvGrpSpPr>
          <p:grpSpPr>
            <a:xfrm>
              <a:off x="1752600" y="6544435"/>
              <a:ext cx="8535930" cy="3754876"/>
              <a:chOff x="471881" y="1514916"/>
              <a:chExt cx="8535930" cy="3754876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3433847" y="1514916"/>
                <a:ext cx="2548647" cy="375487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40" dirty="0"/>
                  <a:t>Big Data Credit</a:t>
                </a:r>
              </a:p>
              <a:p>
                <a:pPr algn="ctr"/>
                <a:r>
                  <a:rPr lang="en-US" sz="3840" dirty="0"/>
                  <a:t>Classifier</a:t>
                </a: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>
                <a:off x="2743183" y="2003899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>
                <a:off x="2739943" y="2467579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>
                <a:off x="2778853" y="2953954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5906240" y="3304144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>
                <a:off x="2775613" y="4448749"/>
                <a:ext cx="749029" cy="194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471881" y="2913769"/>
                <a:ext cx="2032272" cy="569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/>
                  <a:t>User data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6780176" y="2966594"/>
                <a:ext cx="2227635" cy="569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/>
                  <a:t>Decisions</a:t>
                </a: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8663166" y="6318330"/>
              <a:ext cx="732814" cy="630942"/>
              <a:chOff x="7302771" y="1748452"/>
              <a:chExt cx="732814" cy="630942"/>
            </a:xfrm>
          </p:grpSpPr>
          <p:sp>
            <p:nvSpPr>
              <p:cNvPr id="250" name="TextBox 249"/>
              <p:cNvSpPr txBox="1"/>
              <p:nvPr/>
            </p:nvSpPr>
            <p:spPr>
              <a:xfrm rot="20242659">
                <a:off x="7302771" y="1902368"/>
                <a:ext cx="32487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80" dirty="0"/>
                  <a:t>?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7478787" y="1748452"/>
                <a:ext cx="410369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320" dirty="0"/>
                  <a:t>?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 rot="1193195">
                <a:off x="7710710" y="1927696"/>
                <a:ext cx="324875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80" dirty="0"/>
                  <a:t>?</a:t>
                </a:r>
              </a:p>
            </p:txBody>
          </p:sp>
        </p:grp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034908" y="7506062"/>
              <a:ext cx="323850" cy="190500"/>
            </a:xfrm>
            <a:prstGeom prst="rect">
              <a:avLst/>
            </a:prstGeom>
          </p:spPr>
        </p:pic>
        <p:pic>
          <p:nvPicPr>
            <p:cNvPr id="254" name="Picture 4" descr="http://www.ratehub.ca/mortgage-blog/files/2014/09/denied-stamp-mortgage-renewal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806" y="8175554"/>
              <a:ext cx="3614975" cy="271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9" name="Rectangle 268"/>
          <p:cNvSpPr/>
          <p:nvPr/>
        </p:nvSpPr>
        <p:spPr>
          <a:xfrm>
            <a:off x="22926402" y="8742440"/>
            <a:ext cx="7627813" cy="158508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 dirty="0"/>
          </a:p>
          <a:p>
            <a:pPr algn="ctr"/>
            <a:r>
              <a:rPr lang="en-US" sz="2880" dirty="0"/>
              <a:t>Need theories and tools to explain behaviors of algorithmic decision making systems.</a:t>
            </a:r>
          </a:p>
          <a:p>
            <a:pPr algn="ctr"/>
            <a:endParaRPr lang="en-US" sz="2880" dirty="0"/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2405" y="24657435"/>
            <a:ext cx="9641378" cy="7298532"/>
          </a:xfrm>
          <a:prstGeom prst="rect">
            <a:avLst/>
          </a:prstGeom>
        </p:spPr>
      </p:pic>
      <p:graphicFrame>
        <p:nvGraphicFramePr>
          <p:cNvPr id="271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48508"/>
              </p:ext>
            </p:extLst>
          </p:nvPr>
        </p:nvGraphicFramePr>
        <p:xfrm>
          <a:off x="11049000" y="25179877"/>
          <a:ext cx="5512434" cy="5031600"/>
        </p:xfrm>
        <a:graphic>
          <a:graphicData uri="http://schemas.openxmlformats.org/drawingml/2006/table">
            <a:tbl>
              <a:tblPr bandRow="1"/>
              <a:tblGrid>
                <a:gridCol w="3673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8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Age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23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 err="1"/>
                        <a:t>Workclass</a:t>
                      </a:r>
                      <a:endParaRPr lang="en-US" sz="1700" dirty="0"/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Private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Education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11</a:t>
                      </a:r>
                      <a:r>
                        <a:rPr lang="en-US" sz="1700" baseline="30000" dirty="0"/>
                        <a:t>th</a:t>
                      </a:r>
                      <a:endParaRPr lang="en-US" sz="1700" dirty="0"/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Marital Status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Never</a:t>
                      </a:r>
                      <a:r>
                        <a:rPr lang="en-US" sz="1700" baseline="0" dirty="0"/>
                        <a:t> </a:t>
                      </a:r>
                      <a:r>
                        <a:rPr lang="en-US" sz="1700" dirty="0"/>
                        <a:t>married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Occupation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Craft repair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Relationship to</a:t>
                      </a:r>
                      <a:r>
                        <a:rPr lang="en-US" sz="1700" baseline="0" dirty="0"/>
                        <a:t> household income</a:t>
                      </a:r>
                      <a:endParaRPr lang="en-US" sz="1700" dirty="0"/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Child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Race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Asian-Pac Island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Gender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Male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Capital gain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$14344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Capital loss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$0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Work hours per week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40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9300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Country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 dirty="0"/>
                        <a:t>Vietnam</a:t>
                      </a:r>
                    </a:p>
                  </a:txBody>
                  <a:tcPr marL="131130" marR="131130" marT="65565" marB="6556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272" name="Picture 4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758" y="23331894"/>
            <a:ext cx="3938970" cy="29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30070" y="24867720"/>
            <a:ext cx="9118007" cy="6902339"/>
          </a:xfrm>
          <a:prstGeom prst="rect">
            <a:avLst/>
          </a:prstGeom>
        </p:spPr>
      </p:pic>
      <p:graphicFrame>
        <p:nvGraphicFramePr>
          <p:cNvPr id="277" name="Table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30135"/>
              </p:ext>
            </p:extLst>
          </p:nvPr>
        </p:nvGraphicFramePr>
        <p:xfrm>
          <a:off x="26248077" y="25387902"/>
          <a:ext cx="5239273" cy="4782264"/>
        </p:xfrm>
        <a:graphic>
          <a:graphicData uri="http://schemas.openxmlformats.org/drawingml/2006/table">
            <a:tbl>
              <a:tblPr bandRow="1"/>
              <a:tblGrid>
                <a:gridCol w="3491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Age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23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 err="1"/>
                        <a:t>Workclass</a:t>
                      </a:r>
                      <a:endParaRPr lang="en-US" sz="1600" dirty="0"/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Private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Education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11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Marital Status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Never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married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Occupation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Craft repair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Relationship to</a:t>
                      </a:r>
                      <a:r>
                        <a:rPr lang="en-US" sz="1600" baseline="0" dirty="0"/>
                        <a:t> household income</a:t>
                      </a:r>
                      <a:endParaRPr lang="en-US" sz="1600" dirty="0"/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Child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Race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Asian-Pac Island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Gender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Male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Capital gain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$14344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Capital loss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$0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Work hours per week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40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8522"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Country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36464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72929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09393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45858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182322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187869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2552515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2917160" algn="l" defTabSz="364645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 dirty="0"/>
                        <a:t>Vietnam</a:t>
                      </a:r>
                    </a:p>
                  </a:txBody>
                  <a:tcPr marL="124632" marR="124632" marT="62316" marB="623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E2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278" name="Picture 4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952" y="23463468"/>
            <a:ext cx="3938970" cy="29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Rectangle 6"/>
          <p:cNvSpPr>
            <a:spLocks noChangeArrowheads="1"/>
          </p:cNvSpPr>
          <p:nvPr/>
        </p:nvSpPr>
        <p:spPr bwMode="auto">
          <a:xfrm>
            <a:off x="914400" y="22506199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Personalized Explanations</a:t>
            </a:r>
          </a:p>
        </p:txBody>
      </p:sp>
      <p:sp>
        <p:nvSpPr>
          <p:cNvPr id="290" name="Content Placeholder 2"/>
          <p:cNvSpPr txBox="1">
            <a:spLocks/>
          </p:cNvSpPr>
          <p:nvPr/>
        </p:nvSpPr>
        <p:spPr>
          <a:xfrm>
            <a:off x="3424196" y="34488120"/>
            <a:ext cx="11410095" cy="1935481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63" lvl="1" indent="0" defTabSz="822928" fontAlgn="auto">
              <a:spcAft>
                <a:spcPts val="0"/>
              </a:spcAft>
              <a:buClr>
                <a:srgbClr val="AF1E2D"/>
              </a:buClr>
              <a:buNone/>
              <a:defRPr/>
            </a:pPr>
            <a:r>
              <a:rPr lang="en-US" sz="3600" i="1" dirty="0">
                <a:solidFill>
                  <a:sysClr val="windowText" lastClr="000000"/>
                </a:solidFill>
                <a:latin typeface="Segoe UI"/>
              </a:rPr>
              <a:t>Predictive policing</a:t>
            </a:r>
            <a:r>
              <a:rPr lang="en-US" sz="3600" dirty="0">
                <a:solidFill>
                  <a:sysClr val="windowText" lastClr="000000"/>
                </a:solidFill>
                <a:latin typeface="Segoe UI"/>
              </a:rPr>
              <a:t> using the National Longitudinal Survey of Youth (NLSY)</a:t>
            </a:r>
          </a:p>
          <a:p>
            <a:pPr marL="1028659" lvl="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"/>
              </a:rPr>
              <a:t>Features: Age, Gender, Race, Location, Smoking History, Drug History</a:t>
            </a:r>
          </a:p>
          <a:p>
            <a:pPr marL="1028659" lvl="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"/>
              </a:rPr>
              <a:t>Classification: History of Arrests</a:t>
            </a:r>
          </a:p>
          <a:p>
            <a:pPr marL="1028659" lvl="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"/>
              </a:rPr>
              <a:t>~8,000 individuals</a:t>
            </a:r>
          </a:p>
          <a:p>
            <a:pPr marL="0" indent="0" defTabSz="822928" fontAlgn="auto">
              <a:spcAft>
                <a:spcPts val="0"/>
              </a:spcAft>
              <a:buClr>
                <a:srgbClr val="AF1E2D"/>
              </a:buClr>
              <a:buNone/>
              <a:defRPr/>
            </a:pPr>
            <a:endParaRPr lang="en-US" sz="4000" dirty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91" name="arrests"/>
          <p:cNvSpPr/>
          <p:nvPr/>
        </p:nvSpPr>
        <p:spPr>
          <a:xfrm>
            <a:off x="1316564" y="34464496"/>
            <a:ext cx="2084070" cy="2084070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arrests</a:t>
            </a:r>
          </a:p>
        </p:txBody>
      </p:sp>
      <p:sp>
        <p:nvSpPr>
          <p:cNvPr id="292" name="adult"/>
          <p:cNvSpPr/>
          <p:nvPr/>
        </p:nvSpPr>
        <p:spPr>
          <a:xfrm>
            <a:off x="1340126" y="36914345"/>
            <a:ext cx="2084070" cy="2084070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income</a:t>
            </a:r>
          </a:p>
        </p:txBody>
      </p:sp>
      <p:sp>
        <p:nvSpPr>
          <p:cNvPr id="293" name="Content Placeholder 2"/>
          <p:cNvSpPr txBox="1">
            <a:spLocks/>
          </p:cNvSpPr>
          <p:nvPr/>
        </p:nvSpPr>
        <p:spPr>
          <a:xfrm>
            <a:off x="3489661" y="37211525"/>
            <a:ext cx="11475916" cy="1786890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63" lvl="1" indent="0" fontAlgn="auto">
              <a:spcAft>
                <a:spcPts val="0"/>
              </a:spcAft>
              <a:buNone/>
            </a:pPr>
            <a:r>
              <a:rPr lang="en-US" sz="3600" i="1" dirty="0">
                <a:solidFill>
                  <a:prstClr val="black"/>
                </a:solidFill>
                <a:latin typeface="Segoe UI"/>
              </a:rPr>
              <a:t>Income prediction</a:t>
            </a:r>
            <a:r>
              <a:rPr lang="en-US" sz="3600" dirty="0">
                <a:solidFill>
                  <a:prstClr val="black"/>
                </a:solidFill>
                <a:latin typeface="Segoe UI"/>
              </a:rPr>
              <a:t> using a benchmark census dataset</a:t>
            </a:r>
          </a:p>
          <a:p>
            <a:pPr lvl="2"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Segoe UI"/>
              </a:rPr>
              <a:t>Features: Age, Gender, Relationship, Education, Capital Gains, Ethnicity</a:t>
            </a:r>
          </a:p>
          <a:p>
            <a:pPr lvl="2"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Segoe UI"/>
              </a:rPr>
              <a:t>Classification: Income &gt;= 50K</a:t>
            </a:r>
          </a:p>
          <a:p>
            <a:pPr lvl="2"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Segoe UI"/>
              </a:rPr>
              <a:t>~30,000 individuals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40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94" name="Content Placeholder 2"/>
          <p:cNvSpPr txBox="1">
            <a:spLocks/>
          </p:cNvSpPr>
          <p:nvPr/>
        </p:nvSpPr>
        <p:spPr>
          <a:xfrm>
            <a:off x="3925039" y="39660288"/>
            <a:ext cx="8893519" cy="679870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80" dirty="0">
                <a:solidFill>
                  <a:prstClr val="black"/>
                </a:solidFill>
                <a:latin typeface="Segoe UI"/>
              </a:rPr>
              <a:t>Implemented with Logistic Regression, Kernel SVM, Decision Trees, Decision Forest</a:t>
            </a:r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914400" y="32371170"/>
            <a:ext cx="132588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Experiments</a:t>
            </a:r>
          </a:p>
        </p:txBody>
      </p:sp>
      <p:sp>
        <p:nvSpPr>
          <p:cNvPr id="327" name="Integrity Text"/>
          <p:cNvSpPr/>
          <p:nvPr/>
        </p:nvSpPr>
        <p:spPr>
          <a:xfrm>
            <a:off x="14888615" y="17812853"/>
            <a:ext cx="4948825" cy="1421928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What inputs have the most influence on credit decisions of women?</a:t>
            </a:r>
          </a:p>
        </p:txBody>
      </p:sp>
      <p:sp>
        <p:nvSpPr>
          <p:cNvPr id="335" name="Integrity"/>
          <p:cNvSpPr/>
          <p:nvPr/>
        </p:nvSpPr>
        <p:spPr>
          <a:xfrm>
            <a:off x="12274629" y="17874093"/>
            <a:ext cx="2411730" cy="997196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Group</a:t>
            </a:r>
          </a:p>
        </p:txBody>
      </p:sp>
      <p:sp>
        <p:nvSpPr>
          <p:cNvPr id="336" name="Fairness"/>
          <p:cNvSpPr/>
          <p:nvPr/>
        </p:nvSpPr>
        <p:spPr>
          <a:xfrm>
            <a:off x="12274630" y="19528658"/>
            <a:ext cx="2411730" cy="997196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Disparity</a:t>
            </a:r>
          </a:p>
        </p:txBody>
      </p:sp>
      <p:sp>
        <p:nvSpPr>
          <p:cNvPr id="337" name="Privacy Text"/>
          <p:cNvSpPr/>
          <p:nvPr/>
        </p:nvSpPr>
        <p:spPr>
          <a:xfrm>
            <a:off x="14915466" y="16238270"/>
            <a:ext cx="4871266" cy="978729"/>
          </a:xfrm>
          <a:prstGeom prst="rect">
            <a:avLst/>
          </a:prstGeom>
        </p:spPr>
        <p:txBody>
          <a:bodyPr wrap="square" lIns="10972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Which input had the most influence in my credit denial?</a:t>
            </a:r>
          </a:p>
        </p:txBody>
      </p:sp>
      <p:sp>
        <p:nvSpPr>
          <p:cNvPr id="338" name="Privacy"/>
          <p:cNvSpPr/>
          <p:nvPr/>
        </p:nvSpPr>
        <p:spPr>
          <a:xfrm>
            <a:off x="12274630" y="16228171"/>
            <a:ext cx="2411730" cy="997198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Individual</a:t>
            </a:r>
          </a:p>
        </p:txBody>
      </p:sp>
      <p:sp>
        <p:nvSpPr>
          <p:cNvPr id="339" name="Integrity Text"/>
          <p:cNvSpPr/>
          <p:nvPr/>
        </p:nvSpPr>
        <p:spPr>
          <a:xfrm>
            <a:off x="14890976" y="19528658"/>
            <a:ext cx="5063026" cy="1421928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What inputs influence men getting more positive outcomes than women?</a:t>
            </a:r>
          </a:p>
        </p:txBody>
      </p:sp>
      <p:pic>
        <p:nvPicPr>
          <p:cNvPr id="340" name="Picture 2" descr="Average Joe and Josephine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9709544" y="16152131"/>
            <a:ext cx="1046382" cy="15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1" name="Group 340"/>
          <p:cNvGrpSpPr/>
          <p:nvPr/>
        </p:nvGrpSpPr>
        <p:grpSpPr>
          <a:xfrm>
            <a:off x="19378845" y="19282615"/>
            <a:ext cx="1306068" cy="1697809"/>
            <a:chOff x="5964331" y="1505543"/>
            <a:chExt cx="1918915" cy="2483600"/>
          </a:xfrm>
        </p:grpSpPr>
        <p:pic>
          <p:nvPicPr>
            <p:cNvPr id="342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250" b="94250" l="1700" r="58924">
                          <a14:foregroundMark x1="36261" y1="19000" x2="36261" y2="19000"/>
                          <a14:foregroundMark x1="35411" y1="10500" x2="35411" y2="10500"/>
                          <a14:foregroundMark x1="37394" y1="6250" x2="37394" y2="6250"/>
                          <a14:foregroundMark x1="34844" y1="31250" x2="34844" y2="31250"/>
                          <a14:foregroundMark x1="40227" y1="30000" x2="40227" y2="30000"/>
                          <a14:foregroundMark x1="38244" y1="35750" x2="38244" y2="35750"/>
                          <a14:foregroundMark x1="37394" y1="39250" x2="37394" y2="39250"/>
                          <a14:foregroundMark x1="9065" y1="26500" x2="9065" y2="26500"/>
                          <a14:foregroundMark x1="2266" y1="22750" x2="2266" y2="22750"/>
                          <a14:foregroundMark x1="9915" y1="29250" x2="9915" y2="29250"/>
                          <a14:foregroundMark x1="7365" y1="30750" x2="7365" y2="30750"/>
                          <a14:foregroundMark x1="33144" y1="29250" x2="33144" y2="29250"/>
                          <a14:foregroundMark x1="28895" y1="93500" x2="28895" y2="93500"/>
                          <a14:foregroundMark x1="47025" y1="94250" x2="47025" y2="94250"/>
                          <a14:foregroundMark x1="39943" y1="21750" x2="39943" y2="21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5964331" y="1505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116731" y="16579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269131" y="18103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421531" y="19627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573931" y="21151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726331" y="2267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1" name="Picture 2" descr="Average Joe and Josephin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750" b="95750" l="67139" r="96034">
                        <a14:foregroundMark x1="80737" y1="24250" x2="80737" y2="24250"/>
                        <a14:foregroundMark x1="67139" y1="22500" x2="67139" y2="22500"/>
                        <a14:foregroundMark x1="81586" y1="7750" x2="81586" y2="7750"/>
                        <a14:foregroundMark x1="76204" y1="61250" x2="76204" y2="61250"/>
                        <a14:foregroundMark x1="79320" y1="61500" x2="79320" y2="61500"/>
                        <a14:foregroundMark x1="77337" y1="92500" x2="77337" y2="92500"/>
                        <a14:foregroundMark x1="83853" y1="94000" x2="83853" y2="94000"/>
                        <a14:foregroundMark x1="83003" y1="95750" x2="83003" y2="95750"/>
                        <a14:foregroundMark x1="73654" y1="95000" x2="73654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1" r="-16637" b="-8000"/>
          <a:stretch/>
        </p:blipFill>
        <p:spPr bwMode="auto">
          <a:xfrm>
            <a:off x="20689408" y="19743232"/>
            <a:ext cx="570392" cy="1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3" name="Group 352"/>
          <p:cNvGrpSpPr/>
          <p:nvPr/>
        </p:nvGrpSpPr>
        <p:grpSpPr>
          <a:xfrm>
            <a:off x="19897486" y="17787519"/>
            <a:ext cx="969294" cy="1651367"/>
            <a:chOff x="10406091" y="3193178"/>
            <a:chExt cx="807745" cy="1376139"/>
          </a:xfrm>
        </p:grpSpPr>
        <p:pic>
          <p:nvPicPr>
            <p:cNvPr id="355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406091" y="3193178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492531" y="3283121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558491" y="3345578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644931" y="3435521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710891" y="3497978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50" b="95750" l="67139" r="96034">
                          <a14:foregroundMark x1="80737" y1="24250" x2="80737" y2="24250"/>
                          <a14:foregroundMark x1="67139" y1="22500" x2="67139" y2="22500"/>
                          <a14:foregroundMark x1="81586" y1="7750" x2="81586" y2="7750"/>
                          <a14:foregroundMark x1="76204" y1="61250" x2="76204" y2="61250"/>
                          <a14:foregroundMark x1="79320" y1="61500" x2="79320" y2="61500"/>
                          <a14:foregroundMark x1="77337" y1="92500" x2="77337" y2="92500"/>
                          <a14:foregroundMark x1="83853" y1="94000" x2="83853" y2="94000"/>
                          <a14:foregroundMark x1="83003" y1="95750" x2="83003" y2="95750"/>
                          <a14:foregroundMark x1="73654" y1="95000" x2="73654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797331" y="3587921"/>
              <a:ext cx="416505" cy="98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1" name="Rectangle 6"/>
          <p:cNvSpPr>
            <a:spLocks noChangeArrowheads="1"/>
          </p:cNvSpPr>
          <p:nvPr/>
        </p:nvSpPr>
        <p:spPr bwMode="auto">
          <a:xfrm>
            <a:off x="990600" y="13116216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Correlated Inputs</a:t>
            </a:r>
          </a:p>
        </p:txBody>
      </p:sp>
      <p:sp>
        <p:nvSpPr>
          <p:cNvPr id="364" name="Rectangle 6"/>
          <p:cNvSpPr>
            <a:spLocks noChangeArrowheads="1"/>
          </p:cNvSpPr>
          <p:nvPr/>
        </p:nvSpPr>
        <p:spPr bwMode="auto">
          <a:xfrm>
            <a:off x="11430000" y="13131478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Classes of Queries</a:t>
            </a:r>
          </a:p>
        </p:txBody>
      </p:sp>
      <p:sp>
        <p:nvSpPr>
          <p:cNvPr id="365" name="Rectangle 6"/>
          <p:cNvSpPr>
            <a:spLocks noChangeArrowheads="1"/>
          </p:cNvSpPr>
          <p:nvPr/>
        </p:nvSpPr>
        <p:spPr bwMode="auto">
          <a:xfrm>
            <a:off x="21945600" y="13127228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Marginal Influence</a:t>
            </a:r>
          </a:p>
        </p:txBody>
      </p:sp>
      <p:sp>
        <p:nvSpPr>
          <p:cNvPr id="366" name="Rectangle 6"/>
          <p:cNvSpPr>
            <a:spLocks noChangeArrowheads="1"/>
          </p:cNvSpPr>
          <p:nvPr/>
        </p:nvSpPr>
        <p:spPr bwMode="auto">
          <a:xfrm>
            <a:off x="1531722" y="14498828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Causal Intervention</a:t>
            </a:r>
          </a:p>
        </p:txBody>
      </p:sp>
      <p:sp>
        <p:nvSpPr>
          <p:cNvPr id="367" name="Rectangle 6"/>
          <p:cNvSpPr>
            <a:spLocks noChangeArrowheads="1"/>
          </p:cNvSpPr>
          <p:nvPr/>
        </p:nvSpPr>
        <p:spPr bwMode="auto">
          <a:xfrm>
            <a:off x="11895390" y="14433204"/>
            <a:ext cx="8976156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Quantity of Interest</a:t>
            </a:r>
          </a:p>
        </p:txBody>
      </p:sp>
      <p:sp>
        <p:nvSpPr>
          <p:cNvPr id="368" name="Rectangle 6"/>
          <p:cNvSpPr>
            <a:spLocks noChangeArrowheads="1"/>
          </p:cNvSpPr>
          <p:nvPr/>
        </p:nvSpPr>
        <p:spPr bwMode="auto">
          <a:xfrm>
            <a:off x="22247326" y="14390524"/>
            <a:ext cx="8985966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Shapley Value</a:t>
            </a:r>
          </a:p>
        </p:txBody>
      </p:sp>
      <p:pic>
        <p:nvPicPr>
          <p:cNvPr id="38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295400" y="15973483"/>
            <a:ext cx="2974794" cy="44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Rectangle 387"/>
          <p:cNvSpPr/>
          <p:nvPr/>
        </p:nvSpPr>
        <p:spPr>
          <a:xfrm>
            <a:off x="5070710" y="16419345"/>
            <a:ext cx="2737384" cy="3034700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40" kern="0" dirty="0">
                <a:solidFill>
                  <a:prstClr val="white"/>
                </a:solidFill>
                <a:latin typeface="Segoe UI"/>
                <a:ea typeface="+mn-ea"/>
              </a:rPr>
              <a:t>Classifier</a:t>
            </a:r>
          </a:p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white"/>
                </a:solidFill>
                <a:latin typeface="Segoe UI"/>
                <a:ea typeface="+mn-ea"/>
              </a:rPr>
              <a:t>(uses only income)</a:t>
            </a: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4190982" y="17241482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4190982" y="18650051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7808095" y="17937811"/>
            <a:ext cx="898835" cy="2334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92" name="TextBox 391"/>
          <p:cNvSpPr txBox="1"/>
          <p:nvPr/>
        </p:nvSpPr>
        <p:spPr>
          <a:xfrm>
            <a:off x="2248115" y="16990469"/>
            <a:ext cx="1866685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"/>
                <a:ea typeface="+mn-ea"/>
              </a:rPr>
              <a:t>Age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8683938" y="17585827"/>
            <a:ext cx="2125170" cy="60939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black"/>
                </a:solidFill>
                <a:latin typeface="Segoe UI"/>
                <a:ea typeface="+mn-ea"/>
              </a:rPr>
              <a:t>Decision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2075318" y="18400256"/>
            <a:ext cx="2062049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"/>
                <a:ea typeface="+mn-ea"/>
              </a:rPr>
              <a:t>Income</a:t>
            </a:r>
          </a:p>
        </p:txBody>
      </p:sp>
      <p:sp>
        <p:nvSpPr>
          <p:cNvPr id="396" name="Age 63"/>
          <p:cNvSpPr txBox="1"/>
          <p:nvPr/>
        </p:nvSpPr>
        <p:spPr>
          <a:xfrm>
            <a:off x="3563258" y="17046941"/>
            <a:ext cx="4667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"/>
                <a:ea typeface="+mn-ea"/>
              </a:rPr>
              <a:t>21</a:t>
            </a:r>
          </a:p>
        </p:txBody>
      </p:sp>
      <p:sp>
        <p:nvSpPr>
          <p:cNvPr id="400" name="Income 63"/>
          <p:cNvSpPr txBox="1"/>
          <p:nvPr/>
        </p:nvSpPr>
        <p:spPr>
          <a:xfrm>
            <a:off x="3429409" y="18483480"/>
            <a:ext cx="7521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"/>
                <a:ea typeface="+mn-ea"/>
              </a:rPr>
              <a:t>$90K</a:t>
            </a:r>
          </a:p>
        </p:txBody>
      </p:sp>
      <p:sp>
        <p:nvSpPr>
          <p:cNvPr id="404" name="Blurb 1"/>
          <p:cNvSpPr/>
          <p:nvPr/>
        </p:nvSpPr>
        <p:spPr>
          <a:xfrm>
            <a:off x="3912142" y="20127603"/>
            <a:ext cx="7666966" cy="898742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"/>
                <a:ea typeface="+mn-ea"/>
              </a:rPr>
              <a:t>Replace feature with random values from the population, and examine distribution over outcomes.</a:t>
            </a:r>
          </a:p>
        </p:txBody>
      </p:sp>
      <p:pic>
        <p:nvPicPr>
          <p:cNvPr id="405" name="Deny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30" y="15773400"/>
            <a:ext cx="3316198" cy="24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" name="Content Placeholder 2"/>
          <p:cNvSpPr txBox="1">
            <a:spLocks/>
          </p:cNvSpPr>
          <p:nvPr/>
        </p:nvSpPr>
        <p:spPr>
          <a:xfrm>
            <a:off x="22695836" y="15958837"/>
            <a:ext cx="8622364" cy="522160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3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3360" dirty="0">
                <a:solidFill>
                  <a:sysClr val="windowText" lastClr="000000"/>
                </a:solidFill>
                <a:latin typeface="Segoe UI"/>
              </a:rPr>
              <a:t>Cooperative game</a:t>
            </a:r>
          </a:p>
          <a:p>
            <a:pPr marL="617195" lvl="1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80" dirty="0">
                <a:solidFill>
                  <a:sysClr val="windowText" lastClr="000000"/>
                </a:solidFill>
                <a:latin typeface="Segoe UI"/>
              </a:rPr>
              <a:t>set of agents</a:t>
            </a:r>
          </a:p>
          <a:p>
            <a:pPr marL="617195" lvl="1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r>
              <a:rPr lang="en-US" sz="2880" dirty="0">
                <a:solidFill>
                  <a:sysClr val="windowText" lastClr="000000"/>
                </a:solidFill>
                <a:latin typeface="Segoe UI"/>
              </a:rPr>
              <a:t>value of subsets</a:t>
            </a:r>
          </a:p>
          <a:p>
            <a:pPr marL="617195" lvl="1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endParaRPr lang="en-US" sz="2880" dirty="0">
              <a:solidFill>
                <a:sysClr val="windowText" lastClr="000000"/>
              </a:solidFill>
              <a:latin typeface="Segoe UI"/>
            </a:endParaRPr>
          </a:p>
          <a:p>
            <a:pPr marL="205732" indent="-205732" defTabSz="822928" fontAlgn="auto">
              <a:spcAft>
                <a:spcPts val="0"/>
              </a:spcAft>
              <a:buClr>
                <a:srgbClr val="AF1E2D"/>
              </a:buClr>
              <a:defRPr/>
            </a:pPr>
            <a:endParaRPr lang="en-US" sz="3360" dirty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412" name="Privacy"/>
          <p:cNvSpPr/>
          <p:nvPr/>
        </p:nvSpPr>
        <p:spPr>
          <a:xfrm>
            <a:off x="28867714" y="15805933"/>
            <a:ext cx="2009692" cy="755058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Voting</a:t>
            </a:r>
          </a:p>
        </p:txBody>
      </p:sp>
      <p:sp>
        <p:nvSpPr>
          <p:cNvPr id="413" name="Privacy"/>
          <p:cNvSpPr/>
          <p:nvPr/>
        </p:nvSpPr>
        <p:spPr>
          <a:xfrm>
            <a:off x="28867714" y="16725516"/>
            <a:ext cx="2009692" cy="756630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Revenue Sharing</a:t>
            </a:r>
          </a:p>
        </p:txBody>
      </p:sp>
      <p:pic>
        <p:nvPicPr>
          <p:cNvPr id="415" name="Picture 2" descr="Image result for maps swing state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547" y="17501760"/>
            <a:ext cx="5160455" cy="372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Privacy"/>
              <p:cNvSpPr/>
              <p:nvPr/>
            </p:nvSpPr>
            <p:spPr>
              <a:xfrm>
                <a:off x="26311133" y="19727414"/>
                <a:ext cx="4981966" cy="1532386"/>
              </a:xfrm>
              <a:prstGeom prst="rect">
                <a:avLst/>
              </a:prstGeom>
              <a:solidFill>
                <a:srgbClr val="00337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9723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00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Input Influence</a:t>
                </a:r>
              </a:p>
              <a:p>
                <a:pPr algn="ctr" defTabSz="109723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8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agents </a:t>
                </a:r>
                <a14:m>
                  <m:oMath xmlns:m="http://schemas.openxmlformats.org/officeDocument/2006/math">
                    <m:r>
                      <a:rPr lang="en-US" sz="2880" i="1" ker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</m:oMath>
                </a14:m>
                <a:r>
                  <a:rPr lang="en-US" sz="288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 features</a:t>
                </a:r>
              </a:p>
              <a:p>
                <a:pPr algn="ctr" defTabSz="109723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80" kern="0" dirty="0">
                    <a:solidFill>
                      <a:prstClr val="white"/>
                    </a:solidFill>
                    <a:latin typeface="Segoe UI"/>
                    <a:ea typeface="+mn-ea"/>
                  </a:rPr>
                  <a:t>value </a:t>
                </a:r>
                <a14:m>
                  <m:oMath xmlns:m="http://schemas.openxmlformats.org/officeDocument/2006/math">
                    <m:r>
                      <a:rPr lang="en-US" sz="2880" i="1" ker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</m:oMath>
                </a14:m>
                <a:r>
                  <a:rPr lang="en-US" sz="2880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+mn-ea"/>
                  </a:rPr>
                  <a:t> influence</a:t>
                </a:r>
              </a:p>
            </p:txBody>
          </p:sp>
        </mc:Choice>
        <mc:Fallback>
          <p:sp>
            <p:nvSpPr>
              <p:cNvPr id="414" name="Privacy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133" y="19727414"/>
                <a:ext cx="4981966" cy="1532386"/>
              </a:xfrm>
              <a:prstGeom prst="rect">
                <a:avLst/>
              </a:prstGeom>
              <a:blipFill rotWithShape="0">
                <a:blip r:embed="rId17"/>
                <a:stretch>
                  <a:fillRect t="-1190" b="-793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Rectangle 6"/>
          <p:cNvSpPr>
            <a:spLocks noChangeArrowheads="1"/>
          </p:cNvSpPr>
          <p:nvPr/>
        </p:nvSpPr>
        <p:spPr bwMode="auto">
          <a:xfrm>
            <a:off x="14686359" y="32404040"/>
            <a:ext cx="17373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Avenir Light"/>
                <a:cs typeface="Avenir Light"/>
              </a:rPr>
              <a:t>Directions</a:t>
            </a:r>
          </a:p>
        </p:txBody>
      </p:sp>
      <p:sp>
        <p:nvSpPr>
          <p:cNvPr id="417" name="Content Placeholder 2"/>
          <p:cNvSpPr txBox="1">
            <a:spLocks/>
          </p:cNvSpPr>
          <p:nvPr/>
        </p:nvSpPr>
        <p:spPr>
          <a:xfrm>
            <a:off x="3925040" y="40640790"/>
            <a:ext cx="9092282" cy="679870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80" dirty="0">
                <a:solidFill>
                  <a:prstClr val="black"/>
                </a:solidFill>
                <a:latin typeface="Segoe UI"/>
              </a:rPr>
              <a:t>Efficient approximation scheme for measures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80" dirty="0">
                <a:solidFill>
                  <a:prstClr val="black"/>
                </a:solidFill>
                <a:latin typeface="Segoe UI"/>
              </a:rPr>
              <a:t>Differential Privacy ensures dataset members are private</a:t>
            </a:r>
          </a:p>
        </p:txBody>
      </p:sp>
      <p:sp>
        <p:nvSpPr>
          <p:cNvPr id="418" name="adult"/>
          <p:cNvSpPr/>
          <p:nvPr/>
        </p:nvSpPr>
        <p:spPr>
          <a:xfrm>
            <a:off x="1316564" y="39521591"/>
            <a:ext cx="2084070" cy="71364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general</a:t>
            </a:r>
          </a:p>
        </p:txBody>
      </p:sp>
      <p:sp>
        <p:nvSpPr>
          <p:cNvPr id="419" name="adult"/>
          <p:cNvSpPr/>
          <p:nvPr/>
        </p:nvSpPr>
        <p:spPr>
          <a:xfrm>
            <a:off x="1299404" y="40343299"/>
            <a:ext cx="2084070" cy="69782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efficient</a:t>
            </a:r>
          </a:p>
        </p:txBody>
      </p:sp>
      <p:sp>
        <p:nvSpPr>
          <p:cNvPr id="420" name="adult"/>
          <p:cNvSpPr/>
          <p:nvPr/>
        </p:nvSpPr>
        <p:spPr>
          <a:xfrm>
            <a:off x="1295400" y="41132564"/>
            <a:ext cx="2084070" cy="6643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private</a:t>
            </a:r>
          </a:p>
        </p:txBody>
      </p:sp>
      <p:sp>
        <p:nvSpPr>
          <p:cNvPr id="428" name="Privacy"/>
          <p:cNvSpPr/>
          <p:nvPr/>
        </p:nvSpPr>
        <p:spPr>
          <a:xfrm>
            <a:off x="18388556" y="37880779"/>
            <a:ext cx="2785520" cy="1203578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Transparency</a:t>
            </a:r>
          </a:p>
        </p:txBody>
      </p:sp>
      <p:sp>
        <p:nvSpPr>
          <p:cNvPr id="429" name="Privacy"/>
          <p:cNvSpPr/>
          <p:nvPr/>
        </p:nvSpPr>
        <p:spPr>
          <a:xfrm>
            <a:off x="18388556" y="35280600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Privacy</a:t>
            </a:r>
          </a:p>
        </p:txBody>
      </p:sp>
      <p:sp>
        <p:nvSpPr>
          <p:cNvPr id="430" name="Privacy"/>
          <p:cNvSpPr/>
          <p:nvPr/>
        </p:nvSpPr>
        <p:spPr>
          <a:xfrm>
            <a:off x="14890976" y="39601140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Intellectual Property</a:t>
            </a:r>
          </a:p>
        </p:txBody>
      </p:sp>
      <p:sp>
        <p:nvSpPr>
          <p:cNvPr id="431" name="Privacy"/>
          <p:cNvSpPr/>
          <p:nvPr/>
        </p:nvSpPr>
        <p:spPr>
          <a:xfrm>
            <a:off x="21903280" y="39601140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/>
                <a:ea typeface="+mn-ea"/>
              </a:rPr>
              <a:t>Security</a:t>
            </a:r>
          </a:p>
        </p:txBody>
      </p:sp>
      <p:sp>
        <p:nvSpPr>
          <p:cNvPr id="432" name="Up-Down Arrow 431"/>
          <p:cNvSpPr/>
          <p:nvPr/>
        </p:nvSpPr>
        <p:spPr>
          <a:xfrm>
            <a:off x="19441893" y="36559728"/>
            <a:ext cx="537745" cy="1243026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"/>
              <a:ea typeface="+mn-ea"/>
            </a:endParaRPr>
          </a:p>
        </p:txBody>
      </p:sp>
      <p:sp>
        <p:nvSpPr>
          <p:cNvPr id="433" name="Up-Down Arrow 432"/>
          <p:cNvSpPr/>
          <p:nvPr/>
        </p:nvSpPr>
        <p:spPr>
          <a:xfrm rot="3600000">
            <a:off x="17381536" y="38504275"/>
            <a:ext cx="537745" cy="1243025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"/>
              <a:ea typeface="+mn-ea"/>
            </a:endParaRPr>
          </a:p>
        </p:txBody>
      </p:sp>
      <p:sp>
        <p:nvSpPr>
          <p:cNvPr id="434" name="Up-Down Arrow 433"/>
          <p:cNvSpPr/>
          <p:nvPr/>
        </p:nvSpPr>
        <p:spPr>
          <a:xfrm rot="18000000">
            <a:off x="21524641" y="38543949"/>
            <a:ext cx="537745" cy="1243025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"/>
              <a:ea typeface="+mn-ea"/>
            </a:endParaRPr>
          </a:p>
        </p:txBody>
      </p:sp>
      <p:sp>
        <p:nvSpPr>
          <p:cNvPr id="435" name="Rectangle 6"/>
          <p:cNvSpPr>
            <a:spLocks noChangeArrowheads="1"/>
          </p:cNvSpPr>
          <p:nvPr/>
        </p:nvSpPr>
        <p:spPr bwMode="auto">
          <a:xfrm>
            <a:off x="15221466" y="33975465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Explore Tradeoffs</a:t>
            </a:r>
          </a:p>
        </p:txBody>
      </p:sp>
      <p:sp>
        <p:nvSpPr>
          <p:cNvPr id="436" name="Rectangle 6"/>
          <p:cNvSpPr>
            <a:spLocks noChangeArrowheads="1"/>
          </p:cNvSpPr>
          <p:nvPr/>
        </p:nvSpPr>
        <p:spPr bwMode="auto">
          <a:xfrm>
            <a:off x="22570645" y="33921878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Avenir Light"/>
                <a:cs typeface="Avenir Light"/>
              </a:rPr>
              <a:t>Richer Explanations</a:t>
            </a:r>
          </a:p>
        </p:txBody>
      </p:sp>
      <p:pic>
        <p:nvPicPr>
          <p:cNvPr id="437" name="Picture 8" descr="https://upload.wikimedia.org/wikipedia/commons/thumb/b/bd/Giant_cell_tumour_of_bone_-_high_mag.jpg/320px-Giant_cell_tumour_of_bone_-_high_mag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878" y="36373261"/>
            <a:ext cx="3047999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8" name="Group 437"/>
          <p:cNvGrpSpPr/>
          <p:nvPr/>
        </p:nvGrpSpPr>
        <p:grpSpPr>
          <a:xfrm>
            <a:off x="27484874" y="36064653"/>
            <a:ext cx="2842726" cy="2726231"/>
            <a:chOff x="2739943" y="1514916"/>
            <a:chExt cx="3915326" cy="3754876"/>
          </a:xfrm>
        </p:grpSpPr>
        <p:sp>
          <p:nvSpPr>
            <p:cNvPr id="439" name="Rectangle 438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Deep Neural Network</a:t>
              </a:r>
            </a:p>
            <a:p>
              <a:pPr algn="ctr"/>
              <a:r>
                <a:rPr lang="en-US" sz="2400" dirty="0"/>
                <a:t>Tumor Classifier</a:t>
              </a:r>
            </a:p>
          </p:txBody>
        </p:sp>
        <p:cxnSp>
          <p:nvCxnSpPr>
            <p:cNvPr id="440" name="Straight Arrow Connector 439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70309"/>
              </p:ext>
            </p:extLst>
          </p:nvPr>
        </p:nvGraphicFramePr>
        <p:xfrm>
          <a:off x="2380405" y="7247607"/>
          <a:ext cx="7095558" cy="4847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86"/>
                <a:gridCol w="2365186"/>
                <a:gridCol w="2365186"/>
              </a:tblGrid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Credit</a:t>
                      </a:r>
                      <a:endParaRPr lang="en-US" sz="28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Web</a:t>
                      </a:r>
                    </a:p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services</a:t>
                      </a:r>
                      <a:endParaRPr lang="en-US" sz="2800" kern="0" dirty="0">
                        <a:solidFill>
                          <a:prstClr val="white"/>
                        </a:solidFill>
                        <a:latin typeface="Segoe UI"/>
                        <a:ea typeface="+mn-ea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Healthcare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1615939"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Education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Law</a:t>
                      </a:r>
                    </a:p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Enforcement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Personalized</a:t>
                      </a:r>
                      <a:r>
                        <a:rPr lang="en-US" sz="2800" b="0" kern="0" baseline="0" dirty="0" smtClean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 privacy assistance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is-IS" sz="2800" dirty="0" smtClean="0">
                          <a:solidFill>
                            <a:schemeClr val="bg1"/>
                          </a:solidFill>
                        </a:rPr>
                        <a:t>IoT Applications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642379" y="41484277"/>
            <a:ext cx="3441086" cy="1763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261" y="41376600"/>
            <a:ext cx="4019339" cy="1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396" grpId="1"/>
      <p:bldP spid="400" grpId="0"/>
      <p:bldP spid="400" grpId="1"/>
      <p:bldP spid="411" grpId="0" build="p"/>
      <p:bldP spid="412" grpId="0" animBg="1"/>
      <p:bldP spid="413" grpId="0" animBg="1"/>
      <p:bldP spid="414" grpId="0" animBg="1"/>
    </p:bldLst>
  </p:timing>
</p:sld>
</file>

<file path=ppt/theme/theme1.xml><?xml version="1.0" encoding="utf-8"?>
<a:theme xmlns:a="http://schemas.openxmlformats.org/drawingml/2006/main" name="CyLab-PosterTemplate-v3">
  <a:themeElements>
    <a:clrScheme name="Custom 6">
      <a:dk1>
        <a:sysClr val="windowText" lastClr="000000"/>
      </a:dk1>
      <a:lt1>
        <a:sysClr val="window" lastClr="FFFFFF"/>
      </a:lt1>
      <a:dk2>
        <a:srgbClr val="263B86"/>
      </a:dk2>
      <a:lt2>
        <a:srgbClr val="6699CC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24309</TotalTime>
  <Words>372</Words>
  <Application>Microsoft Macintosh PowerPoint</Application>
  <PresentationFormat>Custom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Avenir Heavy</vt:lpstr>
      <vt:lpstr>Avenir Light</vt:lpstr>
      <vt:lpstr>Calibri</vt:lpstr>
      <vt:lpstr>Cambria Math</vt:lpstr>
      <vt:lpstr>ＭＳ Ｐゴシック</vt:lpstr>
      <vt:lpstr>Segoe UI</vt:lpstr>
      <vt:lpstr>Times</vt:lpstr>
      <vt:lpstr>Trebuchet MS</vt:lpstr>
      <vt:lpstr>Wingdings</vt:lpstr>
      <vt:lpstr>Arial</vt:lpstr>
      <vt:lpstr>CyLab-PosterTemplate-v3</vt:lpstr>
      <vt:lpstr>PowerPoint Presentation</vt:lpstr>
    </vt:vector>
  </TitlesOfParts>
  <Manager/>
  <Company>Carnegie Mellon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Amit</dc:creator>
  <cp:keywords/>
  <dc:description/>
  <cp:lastModifiedBy>Microsoft Office User</cp:lastModifiedBy>
  <cp:revision>352</cp:revision>
  <cp:lastPrinted>2006-03-22T14:58:59Z</cp:lastPrinted>
  <dcterms:created xsi:type="dcterms:W3CDTF">2012-09-13T03:17:47Z</dcterms:created>
  <dcterms:modified xsi:type="dcterms:W3CDTF">2016-10-15T11:22:56Z</dcterms:modified>
  <cp:category/>
</cp:coreProperties>
</file>