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8"/>
  </p:notesMasterIdLst>
  <p:handoutMasterIdLst>
    <p:handoutMasterId r:id="rId9"/>
  </p:handoutMasterIdLst>
  <p:sldIdLst>
    <p:sldId id="2277" r:id="rId2"/>
    <p:sldId id="2380" r:id="rId3"/>
    <p:sldId id="2381" r:id="rId4"/>
    <p:sldId id="2375" r:id="rId5"/>
    <p:sldId id="2376" r:id="rId6"/>
    <p:sldId id="2377" r:id="rId7"/>
  </p:sldIdLst>
  <p:sldSz cx="9144000" cy="6858000" type="screen4x3"/>
  <p:notesSz cx="6985000" cy="9283700"/>
  <p:defaultTextStyle>
    <a:defPPr>
      <a:defRPr lang="en-US"/>
    </a:defPPr>
    <a:lvl1pPr algn="l" rtl="0" fontAlgn="base">
      <a:spcBef>
        <a:spcPct val="0"/>
      </a:spcBef>
      <a:spcAft>
        <a:spcPct val="0"/>
      </a:spcAft>
      <a:defRPr sz="2000" kern="1200">
        <a:solidFill>
          <a:schemeClr val="tx1"/>
        </a:solidFill>
        <a:latin typeface="Verdana" charset="0"/>
        <a:ea typeface="ＭＳ Ｐゴシック" charset="-128"/>
        <a:cs typeface="+mn-cs"/>
      </a:defRPr>
    </a:lvl1pPr>
    <a:lvl2pPr marL="457200" algn="l" rtl="0" fontAlgn="base">
      <a:spcBef>
        <a:spcPct val="0"/>
      </a:spcBef>
      <a:spcAft>
        <a:spcPct val="0"/>
      </a:spcAft>
      <a:defRPr sz="2000" kern="1200">
        <a:solidFill>
          <a:schemeClr val="tx1"/>
        </a:solidFill>
        <a:latin typeface="Verdana" charset="0"/>
        <a:ea typeface="ＭＳ Ｐゴシック" charset="-128"/>
        <a:cs typeface="+mn-cs"/>
      </a:defRPr>
    </a:lvl2pPr>
    <a:lvl3pPr marL="914400" algn="l" rtl="0" fontAlgn="base">
      <a:spcBef>
        <a:spcPct val="0"/>
      </a:spcBef>
      <a:spcAft>
        <a:spcPct val="0"/>
      </a:spcAft>
      <a:defRPr sz="2000" kern="1200">
        <a:solidFill>
          <a:schemeClr val="tx1"/>
        </a:solidFill>
        <a:latin typeface="Verdana" charset="0"/>
        <a:ea typeface="ＭＳ Ｐゴシック" charset="-128"/>
        <a:cs typeface="+mn-cs"/>
      </a:defRPr>
    </a:lvl3pPr>
    <a:lvl4pPr marL="1371600" algn="l" rtl="0" fontAlgn="base">
      <a:spcBef>
        <a:spcPct val="0"/>
      </a:spcBef>
      <a:spcAft>
        <a:spcPct val="0"/>
      </a:spcAft>
      <a:defRPr sz="2000" kern="1200">
        <a:solidFill>
          <a:schemeClr val="tx1"/>
        </a:solidFill>
        <a:latin typeface="Verdana" charset="0"/>
        <a:ea typeface="ＭＳ Ｐゴシック" charset="-128"/>
        <a:cs typeface="+mn-cs"/>
      </a:defRPr>
    </a:lvl4pPr>
    <a:lvl5pPr marL="1828800" algn="l" rtl="0" fontAlgn="base">
      <a:spcBef>
        <a:spcPct val="0"/>
      </a:spcBef>
      <a:spcAft>
        <a:spcPct val="0"/>
      </a:spcAft>
      <a:defRPr sz="2000" kern="1200">
        <a:solidFill>
          <a:schemeClr val="tx1"/>
        </a:solidFill>
        <a:latin typeface="Verdana" charset="0"/>
        <a:ea typeface="ＭＳ Ｐゴシック" charset="-128"/>
        <a:cs typeface="+mn-cs"/>
      </a:defRPr>
    </a:lvl5pPr>
    <a:lvl6pPr marL="2286000" algn="l" defTabSz="914400" rtl="0" eaLnBrk="1" latinLnBrk="0" hangingPunct="1">
      <a:defRPr sz="2000" kern="1200">
        <a:solidFill>
          <a:schemeClr val="tx1"/>
        </a:solidFill>
        <a:latin typeface="Verdana" charset="0"/>
        <a:ea typeface="ＭＳ Ｐゴシック" charset="-128"/>
        <a:cs typeface="+mn-cs"/>
      </a:defRPr>
    </a:lvl6pPr>
    <a:lvl7pPr marL="2743200" algn="l" defTabSz="914400" rtl="0" eaLnBrk="1" latinLnBrk="0" hangingPunct="1">
      <a:defRPr sz="2000" kern="1200">
        <a:solidFill>
          <a:schemeClr val="tx1"/>
        </a:solidFill>
        <a:latin typeface="Verdana" charset="0"/>
        <a:ea typeface="ＭＳ Ｐゴシック" charset="-128"/>
        <a:cs typeface="+mn-cs"/>
      </a:defRPr>
    </a:lvl7pPr>
    <a:lvl8pPr marL="3200400" algn="l" defTabSz="914400" rtl="0" eaLnBrk="1" latinLnBrk="0" hangingPunct="1">
      <a:defRPr sz="2000" kern="1200">
        <a:solidFill>
          <a:schemeClr val="tx1"/>
        </a:solidFill>
        <a:latin typeface="Verdana" charset="0"/>
        <a:ea typeface="ＭＳ Ｐゴシック" charset="-128"/>
        <a:cs typeface="+mn-cs"/>
      </a:defRPr>
    </a:lvl8pPr>
    <a:lvl9pPr marL="3657600" algn="l" defTabSz="914400" rtl="0" eaLnBrk="1" latinLnBrk="0" hangingPunct="1">
      <a:defRPr sz="2000"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FFFF"/>
    <a:srgbClr val="0033CC"/>
    <a:srgbClr val="FFFFCC"/>
    <a:srgbClr val="CCCC00"/>
    <a:srgbClr val="FFFF66"/>
    <a:srgbClr val="E9E9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1"/>
    <p:restoredTop sz="80387"/>
  </p:normalViewPr>
  <p:slideViewPr>
    <p:cSldViewPr snapToGrid="0">
      <p:cViewPr varScale="1">
        <p:scale>
          <a:sx n="95" d="100"/>
          <a:sy n="95" d="100"/>
        </p:scale>
        <p:origin x="1264" y="192"/>
      </p:cViewPr>
      <p:guideLst>
        <p:guide orient="horz" pos="2160"/>
        <p:guide pos="2880"/>
      </p:guideLst>
    </p:cSldViewPr>
  </p:slideViewPr>
  <p:outlineViewPr>
    <p:cViewPr>
      <p:scale>
        <a:sx n="33" d="100"/>
        <a:sy n="33" d="100"/>
      </p:scale>
      <p:origin x="0" y="0"/>
    </p:cViewPr>
  </p:outlineViewPr>
  <p:notesTextViewPr>
    <p:cViewPr>
      <p:scale>
        <a:sx n="129" d="100"/>
        <a:sy n="129" d="100"/>
      </p:scale>
      <p:origin x="0" y="0"/>
    </p:cViewPr>
  </p:notesTextViewPr>
  <p:sorterViewPr>
    <p:cViewPr>
      <p:scale>
        <a:sx n="66" d="100"/>
        <a:sy n="66" d="100"/>
      </p:scale>
      <p:origin x="0" y="6248"/>
    </p:cViewPr>
  </p:sorterViewPr>
  <p:notesViewPr>
    <p:cSldViewPr snapToGrid="0">
      <p:cViewPr>
        <p:scale>
          <a:sx n="100" d="100"/>
          <a:sy n="100" d="100"/>
        </p:scale>
        <p:origin x="4272" y="1192"/>
      </p:cViewPr>
      <p:guideLst>
        <p:guide orient="horz" pos="2924"/>
        <p:guide pos="2200"/>
      </p:guideLst>
    </p:cSldViewPr>
  </p:notesViewPr>
  <p:gridSpacing cx="38405" cy="38405"/>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1847" tIns="45923" rIns="91847" bIns="45923" numCol="1" anchor="t" anchorCtr="0" compatLnSpc="1">
            <a:prstTxWarp prst="textNoShape">
              <a:avLst/>
            </a:prstTxWarp>
          </a:bodyPr>
          <a:lstStyle>
            <a:lvl1pPr defTabSz="919051">
              <a:spcBef>
                <a:spcPct val="0"/>
              </a:spcBef>
              <a:defRPr sz="1300">
                <a:latin typeface="Verdana" pitchFamily="34" charset="0"/>
                <a:ea typeface="+mn-ea"/>
                <a:cs typeface="+mn-cs"/>
              </a:defRPr>
            </a:lvl1pPr>
          </a:lstStyle>
          <a:p>
            <a:pPr>
              <a:defRPr/>
            </a:pPr>
            <a:endParaRPr lang="en-US"/>
          </a:p>
        </p:txBody>
      </p:sp>
      <p:sp>
        <p:nvSpPr>
          <p:cNvPr id="164867" name="Rectangle 3"/>
          <p:cNvSpPr>
            <a:spLocks noGrp="1" noChangeArrowheads="1"/>
          </p:cNvSpPr>
          <p:nvPr>
            <p:ph type="dt" sz="quarter" idx="1"/>
          </p:nvPr>
        </p:nvSpPr>
        <p:spPr bwMode="auto">
          <a:xfrm>
            <a:off x="3956050" y="0"/>
            <a:ext cx="3027363" cy="465138"/>
          </a:xfrm>
          <a:prstGeom prst="rect">
            <a:avLst/>
          </a:prstGeom>
          <a:noFill/>
          <a:ln w="9525">
            <a:noFill/>
            <a:miter lim="800000"/>
            <a:headEnd/>
            <a:tailEnd/>
          </a:ln>
          <a:effectLst/>
        </p:spPr>
        <p:txBody>
          <a:bodyPr vert="horz" wrap="square" lIns="91847" tIns="45923" rIns="91847" bIns="45923" numCol="1" anchor="t" anchorCtr="0" compatLnSpc="1">
            <a:prstTxWarp prst="textNoShape">
              <a:avLst/>
            </a:prstTxWarp>
          </a:bodyPr>
          <a:lstStyle>
            <a:lvl1pPr algn="r" defTabSz="919051">
              <a:spcBef>
                <a:spcPct val="0"/>
              </a:spcBef>
              <a:defRPr sz="1300">
                <a:latin typeface="Verdana" pitchFamily="34" charset="0"/>
                <a:ea typeface="+mn-ea"/>
                <a:cs typeface="+mn-cs"/>
              </a:defRPr>
            </a:lvl1pPr>
          </a:lstStyle>
          <a:p>
            <a:pPr>
              <a:defRPr/>
            </a:pPr>
            <a:endParaRPr lang="en-US"/>
          </a:p>
        </p:txBody>
      </p:sp>
      <p:sp>
        <p:nvSpPr>
          <p:cNvPr id="164868" name="Rectangle 4"/>
          <p:cNvSpPr>
            <a:spLocks noGrp="1" noChangeArrowheads="1"/>
          </p:cNvSpPr>
          <p:nvPr>
            <p:ph type="ftr" sz="quarter" idx="2"/>
          </p:nvPr>
        </p:nvSpPr>
        <p:spPr bwMode="auto">
          <a:xfrm>
            <a:off x="0" y="8816975"/>
            <a:ext cx="3027363" cy="465138"/>
          </a:xfrm>
          <a:prstGeom prst="rect">
            <a:avLst/>
          </a:prstGeom>
          <a:noFill/>
          <a:ln w="9525">
            <a:noFill/>
            <a:miter lim="800000"/>
            <a:headEnd/>
            <a:tailEnd/>
          </a:ln>
          <a:effectLst/>
        </p:spPr>
        <p:txBody>
          <a:bodyPr vert="horz" wrap="square" lIns="91847" tIns="45923" rIns="91847" bIns="45923" numCol="1" anchor="b" anchorCtr="0" compatLnSpc="1">
            <a:prstTxWarp prst="textNoShape">
              <a:avLst/>
            </a:prstTxWarp>
          </a:bodyPr>
          <a:lstStyle>
            <a:lvl1pPr defTabSz="919051">
              <a:spcBef>
                <a:spcPct val="0"/>
              </a:spcBef>
              <a:defRPr sz="1300">
                <a:latin typeface="Verdana" pitchFamily="34" charset="0"/>
                <a:ea typeface="+mn-ea"/>
                <a:cs typeface="+mn-cs"/>
              </a:defRPr>
            </a:lvl1pPr>
          </a:lstStyle>
          <a:p>
            <a:pPr>
              <a:defRPr/>
            </a:pPr>
            <a:endParaRPr lang="en-US"/>
          </a:p>
        </p:txBody>
      </p:sp>
      <p:sp>
        <p:nvSpPr>
          <p:cNvPr id="164869" name="Rectangle 5"/>
          <p:cNvSpPr>
            <a:spLocks noGrp="1" noChangeArrowheads="1"/>
          </p:cNvSpPr>
          <p:nvPr>
            <p:ph type="sldNum" sz="quarter" idx="3"/>
          </p:nvPr>
        </p:nvSpPr>
        <p:spPr bwMode="auto">
          <a:xfrm>
            <a:off x="3956050" y="8816975"/>
            <a:ext cx="3027363" cy="465138"/>
          </a:xfrm>
          <a:prstGeom prst="rect">
            <a:avLst/>
          </a:prstGeom>
          <a:noFill/>
          <a:ln w="9525">
            <a:noFill/>
            <a:miter lim="800000"/>
            <a:headEnd/>
            <a:tailEnd/>
          </a:ln>
          <a:effectLst/>
        </p:spPr>
        <p:txBody>
          <a:bodyPr vert="horz" wrap="square" lIns="91847" tIns="45923" rIns="91847" bIns="45923" numCol="1" anchor="b" anchorCtr="0" compatLnSpc="1">
            <a:prstTxWarp prst="textNoShape">
              <a:avLst/>
            </a:prstTxWarp>
          </a:bodyPr>
          <a:lstStyle>
            <a:lvl1pPr algn="r" defTabSz="917575">
              <a:defRPr sz="1300"/>
            </a:lvl1pPr>
          </a:lstStyle>
          <a:p>
            <a:fld id="{279B87A2-C49A-7549-8BA8-E7563F5FD23D}" type="slidenum">
              <a:rPr lang="en-US" altLang="en-US"/>
              <a:pPr/>
              <a:t>‹#›</a:t>
            </a:fld>
            <a:endParaRPr lang="en-US" altLang="en-US"/>
          </a:p>
        </p:txBody>
      </p:sp>
    </p:spTree>
    <p:extLst>
      <p:ext uri="{BB962C8B-B14F-4D97-AF65-F5344CB8AC3E}">
        <p14:creationId xmlns:p14="http://schemas.microsoft.com/office/powerpoint/2010/main" val="71740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3380" tIns="46691" rIns="93380" bIns="46691" numCol="1" anchor="t" anchorCtr="0" compatLnSpc="1">
            <a:prstTxWarp prst="textNoShape">
              <a:avLst/>
            </a:prstTxWarp>
          </a:bodyPr>
          <a:lstStyle>
            <a:lvl1pPr defTabSz="935845">
              <a:spcBef>
                <a:spcPct val="0"/>
              </a:spcBef>
              <a:defRPr sz="1300">
                <a:latin typeface="Verdana" pitchFamily="34" charset="0"/>
                <a:ea typeface="+mn-ea"/>
                <a:cs typeface="+mn-cs"/>
              </a:defRPr>
            </a:lvl1pPr>
          </a:lstStyle>
          <a:p>
            <a:pPr>
              <a:defRPr/>
            </a:pPr>
            <a:endParaRPr lang="en-US"/>
          </a:p>
        </p:txBody>
      </p:sp>
      <p:sp>
        <p:nvSpPr>
          <p:cNvPr id="80899" name="Rectangle 3"/>
          <p:cNvSpPr>
            <a:spLocks noGrp="1" noChangeArrowheads="1"/>
          </p:cNvSpPr>
          <p:nvPr>
            <p:ph type="dt" idx="1"/>
          </p:nvPr>
        </p:nvSpPr>
        <p:spPr bwMode="auto">
          <a:xfrm>
            <a:off x="3956050" y="0"/>
            <a:ext cx="3027363" cy="465138"/>
          </a:xfrm>
          <a:prstGeom prst="rect">
            <a:avLst/>
          </a:prstGeom>
          <a:noFill/>
          <a:ln w="9525">
            <a:noFill/>
            <a:miter lim="800000"/>
            <a:headEnd/>
            <a:tailEnd/>
          </a:ln>
          <a:effectLst/>
        </p:spPr>
        <p:txBody>
          <a:bodyPr vert="horz" wrap="square" lIns="93380" tIns="46691" rIns="93380" bIns="46691" numCol="1" anchor="t" anchorCtr="0" compatLnSpc="1">
            <a:prstTxWarp prst="textNoShape">
              <a:avLst/>
            </a:prstTxWarp>
          </a:bodyPr>
          <a:lstStyle>
            <a:lvl1pPr algn="r" defTabSz="935845">
              <a:spcBef>
                <a:spcPct val="0"/>
              </a:spcBef>
              <a:defRPr sz="1300">
                <a:latin typeface="Verdana" pitchFamily="34"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4750" y="695325"/>
            <a:ext cx="4637088"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901" name="Rectangle 5"/>
          <p:cNvSpPr>
            <a:spLocks noGrp="1" noChangeArrowheads="1"/>
          </p:cNvSpPr>
          <p:nvPr>
            <p:ph type="body" sz="quarter" idx="3"/>
          </p:nvPr>
        </p:nvSpPr>
        <p:spPr bwMode="auto">
          <a:xfrm>
            <a:off x="698500" y="4410075"/>
            <a:ext cx="5588000" cy="4178300"/>
          </a:xfrm>
          <a:prstGeom prst="rect">
            <a:avLst/>
          </a:prstGeom>
          <a:noFill/>
          <a:ln w="9525">
            <a:noFill/>
            <a:miter lim="800000"/>
            <a:headEnd/>
            <a:tailEnd/>
          </a:ln>
          <a:effectLst/>
        </p:spPr>
        <p:txBody>
          <a:bodyPr vert="horz" wrap="square" lIns="93380" tIns="46691" rIns="93380" bIns="466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0902" name="Rectangle 6"/>
          <p:cNvSpPr>
            <a:spLocks noGrp="1" noChangeArrowheads="1"/>
          </p:cNvSpPr>
          <p:nvPr>
            <p:ph type="ftr" sz="quarter" idx="4"/>
          </p:nvPr>
        </p:nvSpPr>
        <p:spPr bwMode="auto">
          <a:xfrm>
            <a:off x="0" y="8816975"/>
            <a:ext cx="3027363" cy="465138"/>
          </a:xfrm>
          <a:prstGeom prst="rect">
            <a:avLst/>
          </a:prstGeom>
          <a:noFill/>
          <a:ln w="9525">
            <a:noFill/>
            <a:miter lim="800000"/>
            <a:headEnd/>
            <a:tailEnd/>
          </a:ln>
          <a:effectLst/>
        </p:spPr>
        <p:txBody>
          <a:bodyPr vert="horz" wrap="square" lIns="93380" tIns="46691" rIns="93380" bIns="46691" numCol="1" anchor="b" anchorCtr="0" compatLnSpc="1">
            <a:prstTxWarp prst="textNoShape">
              <a:avLst/>
            </a:prstTxWarp>
          </a:bodyPr>
          <a:lstStyle>
            <a:lvl1pPr defTabSz="935845">
              <a:spcBef>
                <a:spcPct val="0"/>
              </a:spcBef>
              <a:defRPr sz="1300">
                <a:latin typeface="Verdana" pitchFamily="34" charset="0"/>
                <a:ea typeface="+mn-ea"/>
                <a:cs typeface="+mn-cs"/>
              </a:defRPr>
            </a:lvl1pPr>
          </a:lstStyle>
          <a:p>
            <a:pPr>
              <a:defRPr/>
            </a:pPr>
            <a:endParaRPr lang="en-US"/>
          </a:p>
        </p:txBody>
      </p:sp>
      <p:sp>
        <p:nvSpPr>
          <p:cNvPr id="80903" name="Rectangle 7"/>
          <p:cNvSpPr>
            <a:spLocks noGrp="1" noChangeArrowheads="1"/>
          </p:cNvSpPr>
          <p:nvPr>
            <p:ph type="sldNum" sz="quarter" idx="5"/>
          </p:nvPr>
        </p:nvSpPr>
        <p:spPr bwMode="auto">
          <a:xfrm>
            <a:off x="3956050" y="8816975"/>
            <a:ext cx="3027363" cy="465138"/>
          </a:xfrm>
          <a:prstGeom prst="rect">
            <a:avLst/>
          </a:prstGeom>
          <a:noFill/>
          <a:ln w="9525">
            <a:noFill/>
            <a:miter lim="800000"/>
            <a:headEnd/>
            <a:tailEnd/>
          </a:ln>
          <a:effectLst/>
        </p:spPr>
        <p:txBody>
          <a:bodyPr vert="horz" wrap="square" lIns="93380" tIns="46691" rIns="93380" bIns="46691" numCol="1" anchor="b" anchorCtr="0" compatLnSpc="1">
            <a:prstTxWarp prst="textNoShape">
              <a:avLst/>
            </a:prstTxWarp>
          </a:bodyPr>
          <a:lstStyle>
            <a:lvl1pPr algn="r" defTabSz="935038">
              <a:defRPr sz="1300"/>
            </a:lvl1pPr>
          </a:lstStyle>
          <a:p>
            <a:fld id="{47064B45-8147-6145-ABE3-C0707C314C25}" type="slidenum">
              <a:rPr lang="en-US" altLang="en-US"/>
              <a:pPr/>
              <a:t>‹#›</a:t>
            </a:fld>
            <a:endParaRPr lang="en-US" altLang="en-US"/>
          </a:p>
        </p:txBody>
      </p:sp>
    </p:spTree>
    <p:extLst>
      <p:ext uri="{BB962C8B-B14F-4D97-AF65-F5344CB8AC3E}">
        <p14:creationId xmlns:p14="http://schemas.microsoft.com/office/powerpoint/2010/main" val="1267808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challenge in the personalized</a:t>
            </a:r>
            <a:r>
              <a:rPr lang="en-US" baseline="0" dirty="0" smtClean="0"/>
              <a:t> privacy assistants work is that the algorithms that serve recommendations are largely opaque. Though our motivation is to predict a user’s preference, a PPA system might not always be successful in this regard. Also, due to the opaqueness of the process, a recommendation might not be accepted by a user. Part of the PPA work, therefore, includes development of explanations aiming at convincing users that their preferences are preserved by recommendations.</a:t>
            </a:r>
          </a:p>
          <a:p>
            <a:endParaRPr lang="en-US" baseline="0" dirty="0" smtClean="0"/>
          </a:p>
          <a:p>
            <a:r>
              <a:rPr lang="en-US" baseline="0" dirty="0" smtClean="0"/>
              <a:t>So far we focused largely on two types of explanations. The first was aimed at exposing some of the functionality of a PPA system by presenting to the user a model that is better for human interpretability than the potentially complex PPA decision procedure. We explored decision trees, Bayesian rule lists, and linear regression models as foundations for these interpretable models. The second type of explanation presented to a user a quantitative assessment of what about them (the input features in a PPA system) was most and least influential in the recommendation.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two types of explanations are</a:t>
            </a:r>
            <a:r>
              <a:rPr lang="en-US" baseline="0" dirty="0" smtClean="0"/>
              <a:t> mostly orthogonal as they present different information to the user. Both sorts of information (and other types from explanations not yet explored) could conceivably be relevant to a user and thus each has its strengths and weaknesses. The most immediate weakness of an explanation is its complexity which implies that a naive combination of all explanations is not ideal as it would overwhelm the user and most likely convince them of nothing.</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1</a:t>
            </a:fld>
            <a:endParaRPr lang="en-US" altLang="en-US"/>
          </a:p>
        </p:txBody>
      </p:sp>
    </p:spTree>
    <p:extLst>
      <p:ext uri="{BB962C8B-B14F-4D97-AF65-F5344CB8AC3E}">
        <p14:creationId xmlns:p14="http://schemas.microsoft.com/office/powerpoint/2010/main" val="60071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that no one form</a:t>
            </a:r>
            <a:r>
              <a:rPr lang="en-US" baseline="0" dirty="0" smtClean="0"/>
              <a:t> of explanation is perfect, we are now faced with a problem of selection; which explanation should we present to the user?</a:t>
            </a:r>
          </a:p>
          <a:p>
            <a:endParaRPr lang="en-US" baseline="0" dirty="0" smtClean="0"/>
          </a:p>
          <a:p>
            <a:r>
              <a:rPr lang="en-US" baseline="0" dirty="0" smtClean="0"/>
              <a:t>Currently the approach we are developing is a layered scheme in which a user is presented with a simple explanation that grows in complexity as the user inquires further about the explanations elements.</a:t>
            </a:r>
          </a:p>
          <a:p>
            <a:endParaRPr lang="en-US" baseline="0" dirty="0" smtClean="0"/>
          </a:p>
          <a:p>
            <a:r>
              <a:rPr lang="en-US" baseline="0" dirty="0" smtClean="0"/>
              <a:t>In this scheme we view the PPA recommendation itself as the first layer of explanation which, though very simple, does not convey much to the user. Wishing to know more about the recommendation, the user in our scheme would inquire further and be presented a more complex explanation. For example, they might be presented with the features that had the most impact on the recommendation. This alone might convince some users of the faithfulness of the recommendation but might not convince others. They can then inquire even further and be presented a more informative (though more complex) explanation. This layer, for example, could present an interpretable model along the influence measures. This process could continue up to some maximal (maximally complex) explanation, until the user is convinced that the recommendation is right, is convinced that it is wrong, or gives up (hopefully the first).</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2</a:t>
            </a:fld>
            <a:endParaRPr lang="en-US" altLang="en-US"/>
          </a:p>
        </p:txBody>
      </p:sp>
    </p:spTree>
    <p:extLst>
      <p:ext uri="{BB962C8B-B14F-4D97-AF65-F5344CB8AC3E}">
        <p14:creationId xmlns:p14="http://schemas.microsoft.com/office/powerpoint/2010/main" val="194401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a:t>
            </a:r>
            <a:r>
              <a:rPr lang="en-US" baseline="0" dirty="0" smtClean="0"/>
              <a:t> do not want the layered approach to present to the user a disconnected set of explanations one after the other. </a:t>
            </a:r>
            <a:r>
              <a:rPr lang="en-US" baseline="0" dirty="0" smtClean="0"/>
              <a:t>We want the effort of parsing and understanding one explanation to carry over into understanding the next layer. </a:t>
            </a:r>
            <a:r>
              <a:rPr lang="en-US" baseline="0" dirty="0" smtClean="0"/>
              <a:t>A challenge is to design a sufficiently smooth gradation of explanations. We believe that a good way to make this work is to design the layers in such a way that they build upon each other; with each subsequent layer integration a few more elements, but not losing any.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a:t>
            </a:r>
            <a:r>
              <a:rPr lang="en-US" dirty="0" smtClean="0"/>
              <a:t>is speculative and</a:t>
            </a:r>
            <a:r>
              <a:rPr lang="en-US" baseline="0" dirty="0" smtClean="0"/>
              <a:t> supposes we know what works on actual human beings. We are therefore looking into human studies to evaluate our ideas. We especially we want to determine which layered approach is preferable, whether layering is better suited than alternatives, and which elements of our kit of explanations are most useful for convincing users. Co-PI </a:t>
            </a:r>
            <a:r>
              <a:rPr lang="en-US" baseline="0" dirty="0" err="1" smtClean="0"/>
              <a:t>Datta’s</a:t>
            </a:r>
            <a:r>
              <a:rPr lang="en-US" baseline="0" dirty="0" smtClean="0"/>
              <a:t> team who is heading the explanations task is working with us develop and run human studies. He is also interested in applying the work to other opaque systems in need of explanation from other Brandeis teams especially if they can share user data.  </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3</a:t>
            </a:fld>
            <a:endParaRPr lang="en-US" altLang="en-US"/>
          </a:p>
        </p:txBody>
      </p:sp>
    </p:spTree>
    <p:extLst>
      <p:ext uri="{BB962C8B-B14F-4D97-AF65-F5344CB8AC3E}">
        <p14:creationId xmlns:p14="http://schemas.microsoft.com/office/powerpoint/2010/main" val="99809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ignore, for future</a:t>
            </a:r>
            <a:r>
              <a:rPr lang="en-US" baseline="0" dirty="0" smtClean="0"/>
              <a:t> use</a:t>
            </a:r>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4</a:t>
            </a:fld>
            <a:endParaRPr lang="en-US" altLang="en-US"/>
          </a:p>
        </p:txBody>
      </p:sp>
    </p:spTree>
    <p:extLst>
      <p:ext uri="{BB962C8B-B14F-4D97-AF65-F5344CB8AC3E}">
        <p14:creationId xmlns:p14="http://schemas.microsoft.com/office/powerpoint/2010/main" val="151785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ignore, for future</a:t>
            </a:r>
            <a:r>
              <a:rPr lang="en-US" baseline="0" dirty="0" smtClean="0"/>
              <a:t> use</a:t>
            </a:r>
            <a:endParaRPr lang="en-US" dirty="0" smtClean="0"/>
          </a:p>
          <a:p>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5</a:t>
            </a:fld>
            <a:endParaRPr lang="en-US" altLang="en-US"/>
          </a:p>
        </p:txBody>
      </p:sp>
    </p:spTree>
    <p:extLst>
      <p:ext uri="{BB962C8B-B14F-4D97-AF65-F5344CB8AC3E}">
        <p14:creationId xmlns:p14="http://schemas.microsoft.com/office/powerpoint/2010/main" val="25962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ignore, for future</a:t>
            </a:r>
            <a:r>
              <a:rPr lang="en-US" baseline="0" dirty="0" smtClean="0"/>
              <a:t> use</a:t>
            </a:r>
            <a:endParaRPr lang="en-US" dirty="0" smtClean="0"/>
          </a:p>
          <a:p>
            <a:endParaRPr lang="en-US" dirty="0"/>
          </a:p>
        </p:txBody>
      </p:sp>
      <p:sp>
        <p:nvSpPr>
          <p:cNvPr id="4" name="Slide Number Placeholder 3"/>
          <p:cNvSpPr>
            <a:spLocks noGrp="1"/>
          </p:cNvSpPr>
          <p:nvPr>
            <p:ph type="sldNum" sz="quarter" idx="10"/>
          </p:nvPr>
        </p:nvSpPr>
        <p:spPr/>
        <p:txBody>
          <a:bodyPr/>
          <a:lstStyle/>
          <a:p>
            <a:fld id="{47064B45-8147-6145-ABE3-C0707C314C25}" type="slidenum">
              <a:rPr lang="en-US" altLang="en-US" smtClean="0"/>
              <a:pPr/>
              <a:t>6</a:t>
            </a:fld>
            <a:endParaRPr lang="en-US" altLang="en-US"/>
          </a:p>
        </p:txBody>
      </p:sp>
    </p:spTree>
    <p:extLst>
      <p:ext uri="{BB962C8B-B14F-4D97-AF65-F5344CB8AC3E}">
        <p14:creationId xmlns:p14="http://schemas.microsoft.com/office/powerpoint/2010/main" val="73250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622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3314" name="Rectangle 2"/>
          <p:cNvSpPr>
            <a:spLocks noGrp="1" noChangeArrowheads="1"/>
          </p:cNvSpPr>
          <p:nvPr>
            <p:ph type="ctrTitle"/>
          </p:nvPr>
        </p:nvSpPr>
        <p:spPr>
          <a:xfrm>
            <a:off x="685800" y="914400"/>
            <a:ext cx="7772400" cy="1371600"/>
          </a:xfrm>
          <a:prstGeom prst="rect">
            <a:avLst/>
          </a:prstGeom>
        </p:spPr>
        <p:txBody>
          <a:bodyPr/>
          <a:lstStyle>
            <a:lvl1pPr>
              <a:defRPr sz="3200"/>
            </a:lvl1pPr>
          </a:lstStyle>
          <a:p>
            <a:r>
              <a:rPr lang="en-US"/>
              <a:t>Click to edit Master title style</a:t>
            </a:r>
          </a:p>
        </p:txBody>
      </p:sp>
      <p:sp>
        <p:nvSpPr>
          <p:cNvPr id="133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600"/>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latin typeface="Verdana" pitchFamily="34" charset="0"/>
                <a:ea typeface="+mn-ea"/>
                <a:cs typeface="+mn-cs"/>
              </a:defRPr>
            </a:lvl1pPr>
          </a:lstStyle>
          <a:p>
            <a:pPr>
              <a:defRPr/>
            </a:pPr>
            <a:endParaRPr lang="en-US"/>
          </a:p>
        </p:txBody>
      </p:sp>
      <p:sp>
        <p:nvSpPr>
          <p:cNvPr id="6" name="Footer Placeholder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200">
                <a:latin typeface="Verdana" pitchFamily="34" charset="0"/>
                <a:ea typeface="+mn-ea"/>
                <a:cs typeface="+mn-cs"/>
              </a:defRPr>
            </a:lvl1pPr>
          </a:lstStyle>
          <a:p>
            <a:pPr>
              <a:defRPr/>
            </a:pPr>
            <a:endParaRPr lang="en-US"/>
          </a:p>
        </p:txBody>
      </p:sp>
      <p:sp>
        <p:nvSpPr>
          <p:cNvPr id="7" name="Slide Number Placeholder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43F042AC-B4B9-954D-BA03-FA44C305FFB1}" type="slidenum">
              <a:rPr lang="en-US" altLang="en-US"/>
              <a:pPr/>
              <a:t>‹#›</a:t>
            </a:fld>
            <a:endParaRPr lang="en-US" altLang="en-US"/>
          </a:p>
        </p:txBody>
      </p:sp>
    </p:spTree>
    <p:extLst>
      <p:ext uri="{BB962C8B-B14F-4D97-AF65-F5344CB8AC3E}">
        <p14:creationId xmlns:p14="http://schemas.microsoft.com/office/powerpoint/2010/main" val="1665066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770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152400"/>
            <a:ext cx="2001837" cy="5867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52400"/>
            <a:ext cx="5854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01942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914400"/>
            <a:ext cx="8001000" cy="5105400"/>
          </a:xfrm>
        </p:spPr>
        <p:txBody>
          <a:bodyPr/>
          <a:lstStyle/>
          <a:p>
            <a:pPr lvl="0"/>
            <a:endParaRPr lang="en-US" noProof="0"/>
          </a:p>
        </p:txBody>
      </p:sp>
    </p:spTree>
    <p:extLst>
      <p:ext uri="{BB962C8B-B14F-4D97-AF65-F5344CB8AC3E}">
        <p14:creationId xmlns:p14="http://schemas.microsoft.com/office/powerpoint/2010/main" val="11527121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914400"/>
            <a:ext cx="39243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914400"/>
            <a:ext cx="39243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28061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58446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09363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9144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914400"/>
            <a:ext cx="39243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07702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42330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4675" y="152400"/>
            <a:ext cx="8001000" cy="609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287010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066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49887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78295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566738" y="9144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7"/>
          <p:cNvSpPr>
            <a:spLocks noChangeArrowheads="1"/>
          </p:cNvSpPr>
          <p:nvPr/>
        </p:nvSpPr>
        <p:spPr bwMode="auto">
          <a:xfrm>
            <a:off x="609600" y="7620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8"/>
          <p:cNvSpPr>
            <a:spLocks noChangeShapeType="1"/>
          </p:cNvSpPr>
          <p:nvPr/>
        </p:nvSpPr>
        <p:spPr bwMode="auto">
          <a:xfrm flipV="1">
            <a:off x="609600" y="64770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Text Box 22"/>
          <p:cNvSpPr txBox="1">
            <a:spLocks noChangeArrowheads="1"/>
          </p:cNvSpPr>
          <p:nvPr userDrawn="1"/>
        </p:nvSpPr>
        <p:spPr bwMode="auto">
          <a:xfrm>
            <a:off x="576263" y="6583363"/>
            <a:ext cx="1841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defRPr sz="2000">
                <a:solidFill>
                  <a:schemeClr val="tx1"/>
                </a:solidFill>
                <a:latin typeface="Verdana" charset="0"/>
                <a:ea typeface="ＭＳ Ｐゴシック" charset="0"/>
                <a:cs typeface="ＭＳ Ｐゴシック" charset="0"/>
              </a:defRPr>
            </a:lvl1pPr>
            <a:lvl2pPr marL="742950" indent="-285750" eaLnBrk="0" hangingPunct="0">
              <a:spcBef>
                <a:spcPct val="30000"/>
              </a:spcBef>
              <a:defRPr sz="2000">
                <a:solidFill>
                  <a:schemeClr val="tx1"/>
                </a:solidFill>
                <a:latin typeface="Verdana" charset="0"/>
                <a:ea typeface="ＭＳ Ｐゴシック" charset="0"/>
              </a:defRPr>
            </a:lvl2pPr>
            <a:lvl3pPr marL="1143000" indent="-228600" eaLnBrk="0" hangingPunct="0">
              <a:spcBef>
                <a:spcPct val="30000"/>
              </a:spcBef>
              <a:defRPr sz="2000">
                <a:solidFill>
                  <a:schemeClr val="tx1"/>
                </a:solidFill>
                <a:latin typeface="Verdana" charset="0"/>
                <a:ea typeface="ＭＳ Ｐゴシック" charset="0"/>
              </a:defRPr>
            </a:lvl3pPr>
            <a:lvl4pPr marL="1600200" indent="-228600" eaLnBrk="0" hangingPunct="0">
              <a:spcBef>
                <a:spcPct val="30000"/>
              </a:spcBef>
              <a:defRPr sz="2000">
                <a:solidFill>
                  <a:schemeClr val="tx1"/>
                </a:solidFill>
                <a:latin typeface="Verdana" charset="0"/>
                <a:ea typeface="ＭＳ Ｐゴシック" charset="0"/>
              </a:defRPr>
            </a:lvl4pPr>
            <a:lvl5pPr marL="2057400" indent="-228600" eaLnBrk="0" hangingPunct="0">
              <a:spcBef>
                <a:spcPct val="30000"/>
              </a:spcBef>
              <a:defRPr sz="2000">
                <a:solidFill>
                  <a:schemeClr val="tx1"/>
                </a:solidFill>
                <a:latin typeface="Verdana" charset="0"/>
                <a:ea typeface="ＭＳ Ｐゴシック" charset="0"/>
              </a:defRPr>
            </a:lvl5pPr>
            <a:lvl6pPr marL="2514600" indent="-228600" eaLnBrk="0" fontAlgn="base" hangingPunct="0">
              <a:spcBef>
                <a:spcPct val="30000"/>
              </a:spcBef>
              <a:spcAft>
                <a:spcPct val="0"/>
              </a:spcAft>
              <a:defRPr sz="2000">
                <a:solidFill>
                  <a:schemeClr val="tx1"/>
                </a:solidFill>
                <a:latin typeface="Verdana" charset="0"/>
                <a:ea typeface="ＭＳ Ｐゴシック" charset="0"/>
              </a:defRPr>
            </a:lvl6pPr>
            <a:lvl7pPr marL="2971800" indent="-228600" eaLnBrk="0" fontAlgn="base" hangingPunct="0">
              <a:spcBef>
                <a:spcPct val="30000"/>
              </a:spcBef>
              <a:spcAft>
                <a:spcPct val="0"/>
              </a:spcAft>
              <a:defRPr sz="2000">
                <a:solidFill>
                  <a:schemeClr val="tx1"/>
                </a:solidFill>
                <a:latin typeface="Verdana" charset="0"/>
                <a:ea typeface="ＭＳ Ｐゴシック" charset="0"/>
              </a:defRPr>
            </a:lvl7pPr>
            <a:lvl8pPr marL="3429000" indent="-228600" eaLnBrk="0" fontAlgn="base" hangingPunct="0">
              <a:spcBef>
                <a:spcPct val="30000"/>
              </a:spcBef>
              <a:spcAft>
                <a:spcPct val="0"/>
              </a:spcAft>
              <a:defRPr sz="2000">
                <a:solidFill>
                  <a:schemeClr val="tx1"/>
                </a:solidFill>
                <a:latin typeface="Verdana" charset="0"/>
                <a:ea typeface="ＭＳ Ｐゴシック" charset="0"/>
              </a:defRPr>
            </a:lvl8pPr>
            <a:lvl9pPr marL="3886200" indent="-228600" eaLnBrk="0" fontAlgn="base" hangingPunct="0">
              <a:spcBef>
                <a:spcPct val="30000"/>
              </a:spcBef>
              <a:spcAft>
                <a:spcPct val="0"/>
              </a:spcAft>
              <a:defRPr sz="2000">
                <a:solidFill>
                  <a:schemeClr val="tx1"/>
                </a:solidFill>
                <a:latin typeface="Verdana" charset="0"/>
                <a:ea typeface="ＭＳ Ｐゴシック" charset="0"/>
              </a:defRPr>
            </a:lvl9pPr>
          </a:lstStyle>
          <a:p>
            <a:pPr eaLnBrk="1" hangingPunct="1">
              <a:defRPr/>
            </a:pPr>
            <a:endParaRPr lang="en-US" sz="1200" smtClean="0"/>
          </a:p>
        </p:txBody>
      </p:sp>
      <p:sp>
        <p:nvSpPr>
          <p:cNvPr id="1031" name="Rectangle 26"/>
          <p:cNvSpPr>
            <a:spLocks noChangeArrowheads="1"/>
          </p:cNvSpPr>
          <p:nvPr userDrawn="1"/>
        </p:nvSpPr>
        <p:spPr bwMode="auto">
          <a:xfrm>
            <a:off x="0" y="6534150"/>
            <a:ext cx="2570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r>
              <a:rPr lang="en-US" altLang="en-US" sz="1400">
                <a:latin typeface="Times New Roman" charset="0"/>
              </a:rPr>
              <a:t>Copyright ©2017 Norman Sadeh</a:t>
            </a:r>
          </a:p>
        </p:txBody>
      </p:sp>
      <p:sp>
        <p:nvSpPr>
          <p:cNvPr id="1032" name="Rectangle 27"/>
          <p:cNvSpPr>
            <a:spLocks noChangeArrowheads="1"/>
          </p:cNvSpPr>
          <p:nvPr userDrawn="1"/>
        </p:nvSpPr>
        <p:spPr bwMode="auto">
          <a:xfrm>
            <a:off x="4559300" y="6581775"/>
            <a:ext cx="19335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a:spcBef>
                <a:spcPct val="50000"/>
              </a:spcBef>
            </a:pPr>
            <a:r>
              <a:rPr lang="en-US" altLang="en-US" sz="1200" i="1" dirty="0" smtClean="0"/>
              <a:t>update this - </a:t>
            </a:r>
            <a:r>
              <a:rPr lang="en-US" altLang="en-US" sz="1200" i="1" dirty="0"/>
              <a:t>Slide </a:t>
            </a:r>
            <a:fld id="{3FA50DFF-43FF-0141-A600-438B6A0650A6}" type="slidenum">
              <a:rPr lang="en-US" altLang="en-US" sz="1200" i="1"/>
              <a:pPr>
                <a:spcBef>
                  <a:spcPct val="50000"/>
                </a:spcBef>
              </a:pPr>
              <a:t>‹#›</a:t>
            </a:fld>
            <a:endParaRPr lang="en-US" altLang="en-US" sz="1200" dirty="0">
              <a:latin typeface="Times New Roman" charset="0"/>
            </a:endParaRPr>
          </a:p>
        </p:txBody>
      </p:sp>
      <p:sp>
        <p:nvSpPr>
          <p:cNvPr id="3" name="Title Placeholder 2"/>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4310"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 id="2147484308" r:id="rId12"/>
    <p:sldLayoutId id="2147484309" r:id="rId13"/>
  </p:sldLayoutIdLst>
  <p:timing>
    <p:tnLst>
      <p:par>
        <p:cTn id="1" dur="indefinite" restart="never" nodeType="tmRoot"/>
      </p:par>
    </p:tnLst>
  </p:timing>
  <p:txStyles>
    <p:titleStyle>
      <a:lvl1pPr algn="l" rtl="0" eaLnBrk="0" fontAlgn="base" hangingPunct="0">
        <a:spcBef>
          <a:spcPct val="0"/>
        </a:spcBef>
        <a:spcAft>
          <a:spcPct val="0"/>
        </a:spcAft>
        <a:defRPr sz="3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2pPr>
      <a:lvl3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3pPr>
      <a:lvl4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4pPr>
      <a:lvl5pPr algn="l" rtl="0" eaLnBrk="0" fontAlgn="base" hangingPunct="0">
        <a:spcBef>
          <a:spcPct val="0"/>
        </a:spcBef>
        <a:spcAft>
          <a:spcPct val="0"/>
        </a:spcAft>
        <a:defRPr sz="3000">
          <a:solidFill>
            <a:schemeClr val="tx2"/>
          </a:solidFill>
          <a:latin typeface="Verdana" pitchFamily="34" charset="0"/>
          <a:ea typeface="ＭＳ Ｐゴシック" charset="0"/>
          <a:cs typeface="ＭＳ Ｐゴシック" charset="0"/>
        </a:defRPr>
      </a:lvl5pPr>
      <a:lvl6pPr marL="457200" algn="l" rtl="0" fontAlgn="base">
        <a:spcBef>
          <a:spcPct val="0"/>
        </a:spcBef>
        <a:spcAft>
          <a:spcPct val="0"/>
        </a:spcAft>
        <a:defRPr sz="3000">
          <a:solidFill>
            <a:schemeClr val="tx2"/>
          </a:solidFill>
          <a:latin typeface="Verdana" pitchFamily="34" charset="0"/>
        </a:defRPr>
      </a:lvl6pPr>
      <a:lvl7pPr marL="914400" algn="l" rtl="0" fontAlgn="base">
        <a:spcBef>
          <a:spcPct val="0"/>
        </a:spcBef>
        <a:spcAft>
          <a:spcPct val="0"/>
        </a:spcAft>
        <a:defRPr sz="3000">
          <a:solidFill>
            <a:schemeClr val="tx2"/>
          </a:solidFill>
          <a:latin typeface="Verdana" pitchFamily="34" charset="0"/>
        </a:defRPr>
      </a:lvl7pPr>
      <a:lvl8pPr marL="1371600" algn="l" rtl="0" fontAlgn="base">
        <a:spcBef>
          <a:spcPct val="0"/>
        </a:spcBef>
        <a:spcAft>
          <a:spcPct val="0"/>
        </a:spcAft>
        <a:defRPr sz="3000">
          <a:solidFill>
            <a:schemeClr val="tx2"/>
          </a:solidFill>
          <a:latin typeface="Verdana" pitchFamily="34" charset="0"/>
        </a:defRPr>
      </a:lvl8pPr>
      <a:lvl9pPr marL="1828800" algn="l" rtl="0" fontAlgn="base">
        <a:spcBef>
          <a:spcPct val="0"/>
        </a:spcBef>
        <a:spcAft>
          <a:spcPct val="0"/>
        </a:spcAft>
        <a:defRPr sz="3000">
          <a:solidFill>
            <a:schemeClr val="tx2"/>
          </a:solidFill>
          <a:latin typeface="Verdana" pitchFamily="34" charset="0"/>
        </a:defRPr>
      </a:lvl9pPr>
    </p:titleStyle>
    <p:body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Explaining PPA recommendations</a:t>
            </a:r>
            <a:endParaRPr lang="en-US" altLang="en-US" dirty="0">
              <a:ea typeface="ＭＳ Ｐゴシック" charset="-128"/>
            </a:endParaRPr>
          </a:p>
        </p:txBody>
      </p:sp>
      <p:sp>
        <p:nvSpPr>
          <p:cNvPr id="5" name="Content Placeholder 2"/>
          <p:cNvSpPr txBox="1">
            <a:spLocks/>
          </p:cNvSpPr>
          <p:nvPr/>
        </p:nvSpPr>
        <p:spPr bwMode="auto">
          <a:xfrm>
            <a:off x="199725" y="775729"/>
            <a:ext cx="8717973" cy="209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a:lstStyle>
          <a:p>
            <a:pPr>
              <a:buFont typeface="Wingdings" charset="0"/>
              <a:buChar char="o"/>
              <a:defRPr/>
            </a:pPr>
            <a:endParaRPr lang="en-US" sz="1800" kern="0" dirty="0" smtClean="0"/>
          </a:p>
          <a:p>
            <a:pPr>
              <a:buFont typeface="Wingdings" charset="0"/>
              <a:buChar char="o"/>
              <a:defRPr/>
            </a:pPr>
            <a:r>
              <a:rPr lang="en-US" sz="1800" kern="0" dirty="0" smtClean="0"/>
              <a:t>Goal: convince users that recommendations represents their preferences (later: nudge their preferences)</a:t>
            </a:r>
          </a:p>
          <a:p>
            <a:pPr>
              <a:buFont typeface="Wingdings" charset="0"/>
              <a:buChar char="o"/>
              <a:defRPr/>
            </a:pPr>
            <a:r>
              <a:rPr lang="en-US" sz="1800" kern="0" dirty="0" smtClean="0"/>
              <a:t>So far we had 2 approaches</a:t>
            </a:r>
          </a:p>
          <a:p>
            <a:pPr marL="814387" lvl="1" indent="-342900">
              <a:buFont typeface="+mj-lt"/>
              <a:buAutoNum type="alphaLcParenR"/>
              <a:defRPr/>
            </a:pPr>
            <a:r>
              <a:rPr lang="en-US" sz="1600" kern="0" dirty="0" smtClean="0"/>
              <a:t>explain PPA system using </a:t>
            </a:r>
            <a:r>
              <a:rPr lang="en-US" sz="1600" kern="0" dirty="0" smtClean="0"/>
              <a:t>parts of a (human) </a:t>
            </a:r>
            <a:r>
              <a:rPr lang="en-US" sz="1600" kern="0" dirty="0" smtClean="0"/>
              <a:t>interpretable model  </a:t>
            </a:r>
          </a:p>
          <a:p>
            <a:pPr marL="814387" lvl="1" indent="-342900">
              <a:buFont typeface="+mj-lt"/>
              <a:buAutoNum type="alphaLcParenR"/>
              <a:defRPr/>
            </a:pPr>
            <a:r>
              <a:rPr lang="en-US" sz="1600" kern="0" dirty="0" smtClean="0"/>
              <a:t>quantify the impact of various user features on the recommendation using causal measures</a:t>
            </a:r>
            <a:endParaRPr lang="en-US" sz="1600" kern="0" dirty="0"/>
          </a:p>
        </p:txBody>
      </p:sp>
      <p:pic>
        <p:nvPicPr>
          <p:cNvPr id="6" name="Picture 5" descr="Average Joe and Josephine"/>
          <p:cNvPicPr>
            <a:picLocks noChangeAspect="1" noChangeArrowheads="1"/>
          </p:cNvPicPr>
          <p:nvPr/>
        </p:nvPicPr>
        <p:blipFill>
          <a:blip r:embed="rId3">
            <a:extLst>
              <a:ext uri="{28A0092B-C50C-407E-A947-70E740481C1C}">
                <a14:useLocalDpi xmlns:a14="http://schemas.microsoft.com/office/drawing/2010/main" val="0"/>
              </a:ext>
            </a:extLst>
          </a:blip>
          <a:srcRect l="-10544" r="34396"/>
          <a:stretch>
            <a:fillRect/>
          </a:stretch>
        </p:blipFill>
        <p:spPr bwMode="auto">
          <a:xfrm>
            <a:off x="873246" y="3317207"/>
            <a:ext cx="484875" cy="94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a:off x="2259892" y="3746819"/>
            <a:ext cx="0" cy="1985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4533" y="4011984"/>
            <a:ext cx="1134314" cy="37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1100" dirty="0"/>
              <a:t>LOCATION</a:t>
            </a:r>
          </a:p>
          <a:p>
            <a:pPr algn="ctr">
              <a:defRPr/>
            </a:pPr>
            <a:r>
              <a:rPr lang="en-US" sz="1100" baseline="-25000" dirty="0"/>
              <a:t>For GAMES</a:t>
            </a:r>
          </a:p>
        </p:txBody>
      </p:sp>
      <p:sp>
        <p:nvSpPr>
          <p:cNvPr id="9" name="TextBox 8"/>
          <p:cNvSpPr txBox="1"/>
          <p:nvPr/>
        </p:nvSpPr>
        <p:spPr>
          <a:xfrm>
            <a:off x="2334827" y="4735027"/>
            <a:ext cx="972689" cy="29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800" dirty="0"/>
              <a:t>PHONE</a:t>
            </a:r>
          </a:p>
          <a:p>
            <a:pPr algn="ctr">
              <a:defRPr/>
            </a:pPr>
            <a:r>
              <a:rPr lang="en-US" sz="800" baseline="-25000" dirty="0"/>
              <a:t>For GAMES</a:t>
            </a:r>
          </a:p>
        </p:txBody>
      </p:sp>
      <p:sp>
        <p:nvSpPr>
          <p:cNvPr id="10" name="TextBox 9"/>
          <p:cNvSpPr txBox="1"/>
          <p:nvPr/>
        </p:nvSpPr>
        <p:spPr>
          <a:xfrm>
            <a:off x="1234307" y="5292886"/>
            <a:ext cx="290925" cy="196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smtClean="0"/>
              <a:t>A</a:t>
            </a:r>
            <a:endParaRPr lang="en-US" sz="800" baseline="-25000" smtClean="0"/>
          </a:p>
        </p:txBody>
      </p:sp>
      <p:sp>
        <p:nvSpPr>
          <p:cNvPr id="11" name="TextBox 10"/>
          <p:cNvSpPr txBox="1"/>
          <p:nvPr/>
        </p:nvSpPr>
        <p:spPr>
          <a:xfrm>
            <a:off x="1235776" y="4736476"/>
            <a:ext cx="861021" cy="294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800" dirty="0"/>
              <a:t>CONTACTS</a:t>
            </a:r>
          </a:p>
          <a:p>
            <a:pPr algn="ctr">
              <a:defRPr/>
            </a:pPr>
            <a:r>
              <a:rPr lang="en-US" sz="800" baseline="-25000" dirty="0"/>
              <a:t>For MEDICAL</a:t>
            </a:r>
          </a:p>
        </p:txBody>
      </p:sp>
      <p:sp>
        <p:nvSpPr>
          <p:cNvPr id="12" name="TextBox 11"/>
          <p:cNvSpPr txBox="1"/>
          <p:nvPr/>
        </p:nvSpPr>
        <p:spPr>
          <a:xfrm>
            <a:off x="1758854" y="5292886"/>
            <a:ext cx="290925" cy="196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smtClean="0"/>
              <a:t>D</a:t>
            </a:r>
            <a:endParaRPr lang="en-US" sz="800" baseline="-25000" smtClean="0"/>
          </a:p>
        </p:txBody>
      </p:sp>
      <p:sp>
        <p:nvSpPr>
          <p:cNvPr id="13" name="TextBox 12"/>
          <p:cNvSpPr txBox="1"/>
          <p:nvPr/>
        </p:nvSpPr>
        <p:spPr>
          <a:xfrm>
            <a:off x="2362744" y="5305926"/>
            <a:ext cx="292394" cy="196646"/>
          </a:xfrm>
          <a:prstGeom prst="rect">
            <a:avLst/>
          </a:prstGeom>
          <a:ln>
            <a:solidFill>
              <a:srgbClr val="0033CC"/>
            </a:solid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dirty="0" smtClean="0"/>
              <a:t>D</a:t>
            </a:r>
            <a:endParaRPr lang="en-US" sz="800" baseline="-25000" dirty="0" smtClean="0"/>
          </a:p>
        </p:txBody>
      </p:sp>
      <p:sp>
        <p:nvSpPr>
          <p:cNvPr id="14" name="TextBox 13"/>
          <p:cNvSpPr txBox="1"/>
          <p:nvPr/>
        </p:nvSpPr>
        <p:spPr>
          <a:xfrm>
            <a:off x="2969573" y="5297232"/>
            <a:ext cx="292395" cy="196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r>
              <a:rPr lang="en-US" sz="800" smtClean="0"/>
              <a:t>A</a:t>
            </a:r>
            <a:endParaRPr lang="en-US" sz="800" baseline="-25000" smtClean="0"/>
          </a:p>
        </p:txBody>
      </p:sp>
      <p:cxnSp>
        <p:nvCxnSpPr>
          <p:cNvPr id="15" name="Straight Arrow Connector 14"/>
          <p:cNvCxnSpPr>
            <a:stCxn id="8" idx="2"/>
          </p:cNvCxnSpPr>
          <p:nvPr/>
        </p:nvCxnSpPr>
        <p:spPr>
          <a:xfrm flipH="1">
            <a:off x="1666287" y="4386445"/>
            <a:ext cx="555403" cy="350031"/>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a:off x="2221691" y="4386445"/>
            <a:ext cx="599481" cy="348582"/>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379770" y="5055253"/>
            <a:ext cx="286518" cy="237633"/>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666287" y="5055253"/>
            <a:ext cx="238030" cy="237633"/>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509676" y="5053803"/>
            <a:ext cx="311496" cy="252123"/>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21172" y="5053803"/>
            <a:ext cx="293864" cy="243429"/>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10"/>
          <p:cNvSpPr txBox="1">
            <a:spLocks noChangeArrowheads="1"/>
          </p:cNvSpPr>
          <p:nvPr/>
        </p:nvSpPr>
        <p:spPr bwMode="auto">
          <a:xfrm>
            <a:off x="1299792" y="3243889"/>
            <a:ext cx="212590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algn="ctr" eaLnBrk="1" hangingPunct="1"/>
            <a:r>
              <a:rPr lang="en-US" altLang="en-US" sz="1100" dirty="0" smtClean="0"/>
              <a:t>user’s aggregate </a:t>
            </a:r>
            <a:r>
              <a:rPr lang="en-US" altLang="en-US" sz="1100" dirty="0" err="1" smtClean="0"/>
              <a:t>behaviour</a:t>
            </a:r>
            <a:endParaRPr lang="en-US" altLang="en-US" sz="1100" dirty="0" smtClean="0"/>
          </a:p>
          <a:p>
            <a:pPr algn="ctr" eaLnBrk="1" hangingPunct="1"/>
            <a:r>
              <a:rPr lang="en-US" altLang="en-US" sz="1100" dirty="0" smtClean="0"/>
              <a:t>(features)</a:t>
            </a:r>
            <a:endParaRPr lang="en-US" altLang="en-US" sz="1100" dirty="0"/>
          </a:p>
        </p:txBody>
      </p:sp>
      <p:sp>
        <p:nvSpPr>
          <p:cNvPr id="22" name="TextBox 20"/>
          <p:cNvSpPr txBox="1">
            <a:spLocks noChangeArrowheads="1"/>
          </p:cNvSpPr>
          <p:nvPr/>
        </p:nvSpPr>
        <p:spPr bwMode="auto">
          <a:xfrm>
            <a:off x="1685388" y="4433638"/>
            <a:ext cx="514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dirty="0"/>
              <a:t>allow</a:t>
            </a:r>
          </a:p>
        </p:txBody>
      </p:sp>
      <p:sp>
        <p:nvSpPr>
          <p:cNvPr id="23" name="TextBox 48"/>
          <p:cNvSpPr txBox="1">
            <a:spLocks noChangeArrowheads="1"/>
          </p:cNvSpPr>
          <p:nvPr/>
        </p:nvSpPr>
        <p:spPr bwMode="auto">
          <a:xfrm>
            <a:off x="2256954" y="4430740"/>
            <a:ext cx="4988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deny</a:t>
            </a:r>
          </a:p>
        </p:txBody>
      </p:sp>
      <p:sp>
        <p:nvSpPr>
          <p:cNvPr id="24" name="TextBox 58"/>
          <p:cNvSpPr txBox="1">
            <a:spLocks noChangeArrowheads="1"/>
          </p:cNvSpPr>
          <p:nvPr/>
        </p:nvSpPr>
        <p:spPr bwMode="auto">
          <a:xfrm>
            <a:off x="1221083" y="5036415"/>
            <a:ext cx="514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allow</a:t>
            </a:r>
          </a:p>
        </p:txBody>
      </p:sp>
      <p:sp>
        <p:nvSpPr>
          <p:cNvPr id="25" name="TextBox 60"/>
          <p:cNvSpPr txBox="1">
            <a:spLocks noChangeArrowheads="1"/>
          </p:cNvSpPr>
          <p:nvPr/>
        </p:nvSpPr>
        <p:spPr bwMode="auto">
          <a:xfrm>
            <a:off x="2340704" y="5033517"/>
            <a:ext cx="5148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allow</a:t>
            </a:r>
          </a:p>
        </p:txBody>
      </p:sp>
      <p:sp>
        <p:nvSpPr>
          <p:cNvPr id="26" name="TextBox 61"/>
          <p:cNvSpPr txBox="1">
            <a:spLocks noChangeArrowheads="1"/>
          </p:cNvSpPr>
          <p:nvPr/>
        </p:nvSpPr>
        <p:spPr bwMode="auto">
          <a:xfrm>
            <a:off x="1648655" y="5030619"/>
            <a:ext cx="4988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deny</a:t>
            </a:r>
          </a:p>
        </p:txBody>
      </p:sp>
      <p:sp>
        <p:nvSpPr>
          <p:cNvPr id="27" name="TextBox 62"/>
          <p:cNvSpPr txBox="1">
            <a:spLocks noChangeArrowheads="1"/>
          </p:cNvSpPr>
          <p:nvPr/>
        </p:nvSpPr>
        <p:spPr bwMode="auto">
          <a:xfrm>
            <a:off x="2832927" y="5030619"/>
            <a:ext cx="4988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000"/>
              <a:t>deny</a:t>
            </a:r>
          </a:p>
        </p:txBody>
      </p:sp>
      <p:sp>
        <p:nvSpPr>
          <p:cNvPr id="28" name="TextBox 71"/>
          <p:cNvSpPr txBox="1">
            <a:spLocks noChangeArrowheads="1"/>
          </p:cNvSpPr>
          <p:nvPr/>
        </p:nvSpPr>
        <p:spPr bwMode="auto">
          <a:xfrm>
            <a:off x="633091" y="5658091"/>
            <a:ext cx="79089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200" dirty="0" smtClean="0"/>
              <a:t>Figure: Two types of explanations of a recommendation to give access to PHONE for app Facebook.</a:t>
            </a:r>
          </a:p>
        </p:txBody>
      </p:sp>
      <p:grpSp>
        <p:nvGrpSpPr>
          <p:cNvPr id="29" name="Group 28"/>
          <p:cNvGrpSpPr/>
          <p:nvPr/>
        </p:nvGrpSpPr>
        <p:grpSpPr>
          <a:xfrm>
            <a:off x="5317536" y="3325921"/>
            <a:ext cx="2546014" cy="2242103"/>
            <a:chOff x="54311" y="1067639"/>
            <a:chExt cx="2546014" cy="2242103"/>
          </a:xfrm>
        </p:grpSpPr>
        <p:sp>
          <p:nvSpPr>
            <p:cNvPr id="31" name="TextBox 30"/>
            <p:cNvSpPr txBox="1"/>
            <p:nvPr/>
          </p:nvSpPr>
          <p:spPr>
            <a:xfrm rot="16200000">
              <a:off x="421584" y="1370991"/>
              <a:ext cx="901700"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PHONE</a:t>
              </a:r>
            </a:p>
            <a:p>
              <a:pPr algn="r">
                <a:defRPr/>
              </a:pPr>
              <a:r>
                <a:rPr lang="en-US" sz="1000" baseline="-25000" dirty="0">
                  <a:solidFill>
                    <a:schemeClr val="tx1"/>
                  </a:solidFill>
                </a:rPr>
                <a:t>For GAMES</a:t>
              </a:r>
            </a:p>
          </p:txBody>
        </p:sp>
        <p:cxnSp>
          <p:nvCxnSpPr>
            <p:cNvPr id="32" name="Straight Arrow Connector 2"/>
            <p:cNvCxnSpPr>
              <a:cxnSpLocks noChangeShapeType="1"/>
            </p:cNvCxnSpPr>
            <p:nvPr/>
          </p:nvCxnSpPr>
          <p:spPr bwMode="auto">
            <a:xfrm flipH="1" flipV="1">
              <a:off x="545970" y="1667077"/>
              <a:ext cx="130" cy="73639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TextBox 3"/>
            <p:cNvSpPr txBox="1">
              <a:spLocks noChangeArrowheads="1"/>
            </p:cNvSpPr>
            <p:nvPr/>
          </p:nvSpPr>
          <p:spPr bwMode="auto">
            <a:xfrm rot="16200000">
              <a:off x="-104528" y="2241944"/>
              <a:ext cx="8207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100" dirty="0"/>
                <a:t>influence</a:t>
              </a:r>
            </a:p>
          </p:txBody>
        </p:sp>
        <p:sp>
          <p:nvSpPr>
            <p:cNvPr id="34" name="TextBox 33"/>
            <p:cNvSpPr txBox="1"/>
            <p:nvPr/>
          </p:nvSpPr>
          <p:spPr>
            <a:xfrm rot="16200000">
              <a:off x="861355" y="1343864"/>
              <a:ext cx="90170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PHONE</a:t>
              </a:r>
            </a:p>
            <a:p>
              <a:pPr algn="r">
                <a:defRPr/>
              </a:pPr>
              <a:r>
                <a:rPr lang="en-US" sz="1000" baseline="-25000" dirty="0">
                  <a:solidFill>
                    <a:schemeClr val="tx1"/>
                  </a:solidFill>
                </a:rPr>
                <a:t>For LIFESTYLE</a:t>
              </a:r>
            </a:p>
          </p:txBody>
        </p:sp>
        <p:sp>
          <p:nvSpPr>
            <p:cNvPr id="35" name="TextBox 34"/>
            <p:cNvSpPr txBox="1"/>
            <p:nvPr/>
          </p:nvSpPr>
          <p:spPr>
            <a:xfrm rot="16200000">
              <a:off x="1287858" y="1357314"/>
              <a:ext cx="90170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LOCATION</a:t>
              </a:r>
            </a:p>
            <a:p>
              <a:pPr algn="r">
                <a:defRPr/>
              </a:pPr>
              <a:r>
                <a:rPr lang="en-US" sz="1000" baseline="-25000" dirty="0">
                  <a:solidFill>
                    <a:schemeClr val="tx1"/>
                  </a:solidFill>
                </a:rPr>
                <a:t>For GAMES</a:t>
              </a:r>
            </a:p>
          </p:txBody>
        </p:sp>
        <p:sp>
          <p:nvSpPr>
            <p:cNvPr id="36" name="TextBox 35"/>
            <p:cNvSpPr txBox="1"/>
            <p:nvPr/>
          </p:nvSpPr>
          <p:spPr>
            <a:xfrm rot="16200000">
              <a:off x="1725613" y="1370198"/>
              <a:ext cx="90170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r">
                <a:defRPr/>
              </a:pPr>
              <a:r>
                <a:rPr lang="en-US" sz="1000" dirty="0">
                  <a:solidFill>
                    <a:schemeClr val="tx1"/>
                  </a:solidFill>
                </a:rPr>
                <a:t>CONTACTS</a:t>
              </a:r>
            </a:p>
            <a:p>
              <a:pPr algn="r">
                <a:defRPr/>
              </a:pPr>
              <a:r>
                <a:rPr lang="en-US" sz="1000" baseline="-25000" dirty="0">
                  <a:solidFill>
                    <a:schemeClr val="tx1"/>
                  </a:solidFill>
                </a:rPr>
                <a:t>For MEDICAL</a:t>
              </a:r>
            </a:p>
          </p:txBody>
        </p:sp>
        <p:cxnSp>
          <p:nvCxnSpPr>
            <p:cNvPr id="38" name="Straight Connector 7"/>
            <p:cNvCxnSpPr>
              <a:cxnSpLocks noChangeShapeType="1"/>
            </p:cNvCxnSpPr>
            <p:nvPr/>
          </p:nvCxnSpPr>
          <p:spPr bwMode="auto">
            <a:xfrm>
              <a:off x="546100" y="2403475"/>
              <a:ext cx="2054225" cy="301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9" name="TextBox 8"/>
            <p:cNvSpPr txBox="1">
              <a:spLocks noChangeArrowheads="1"/>
            </p:cNvSpPr>
            <p:nvPr/>
          </p:nvSpPr>
          <p:spPr bwMode="auto">
            <a:xfrm>
              <a:off x="54311" y="3032743"/>
              <a:ext cx="5806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200" dirty="0" smtClean="0"/>
                <a:t>allow</a:t>
              </a:r>
              <a:endParaRPr lang="en-US" altLang="en-US" sz="1200" dirty="0"/>
            </a:p>
          </p:txBody>
        </p:sp>
        <p:sp>
          <p:nvSpPr>
            <p:cNvPr id="40" name="TextBox 66"/>
            <p:cNvSpPr txBox="1">
              <a:spLocks noChangeArrowheads="1"/>
            </p:cNvSpPr>
            <p:nvPr/>
          </p:nvSpPr>
          <p:spPr bwMode="auto">
            <a:xfrm>
              <a:off x="128136" y="1335903"/>
              <a:ext cx="559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r>
                <a:rPr lang="en-US" altLang="en-US" sz="1200" dirty="0" smtClean="0"/>
                <a:t>deny</a:t>
              </a:r>
              <a:endParaRPr lang="en-US" altLang="en-US" sz="1200" dirty="0"/>
            </a:p>
          </p:txBody>
        </p:sp>
        <p:sp>
          <p:nvSpPr>
            <p:cNvPr id="41" name="Rectangle 9"/>
            <p:cNvSpPr>
              <a:spLocks noChangeArrowheads="1"/>
            </p:cNvSpPr>
            <p:nvPr/>
          </p:nvSpPr>
          <p:spPr bwMode="auto">
            <a:xfrm>
              <a:off x="1226343" y="1816960"/>
              <a:ext cx="171725" cy="589780"/>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sp>
          <p:nvSpPr>
            <p:cNvPr id="42" name="Rectangle 67"/>
            <p:cNvSpPr>
              <a:spLocks noChangeArrowheads="1"/>
            </p:cNvSpPr>
            <p:nvPr/>
          </p:nvSpPr>
          <p:spPr bwMode="auto">
            <a:xfrm>
              <a:off x="783293" y="2101157"/>
              <a:ext cx="180320" cy="288963"/>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sp>
          <p:nvSpPr>
            <p:cNvPr id="43" name="Rectangle 69"/>
            <p:cNvSpPr>
              <a:spLocks noChangeArrowheads="1"/>
            </p:cNvSpPr>
            <p:nvPr/>
          </p:nvSpPr>
          <p:spPr bwMode="auto">
            <a:xfrm>
              <a:off x="1674599" y="2425548"/>
              <a:ext cx="168702" cy="296900"/>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sp>
          <p:nvSpPr>
            <p:cNvPr id="44" name="Rectangle 70"/>
            <p:cNvSpPr>
              <a:spLocks noChangeArrowheads="1"/>
            </p:cNvSpPr>
            <p:nvPr/>
          </p:nvSpPr>
          <p:spPr bwMode="auto">
            <a:xfrm>
              <a:off x="2065338" y="2341563"/>
              <a:ext cx="222250" cy="58737"/>
            </a:xfrm>
            <a:prstGeom prst="rect">
              <a:avLst/>
            </a:prstGeom>
            <a:solidFill>
              <a:schemeClr val="accent2"/>
            </a:solidFill>
            <a:ln w="9525">
              <a:solidFill>
                <a:schemeClr val="accent2"/>
              </a:solidFill>
              <a:round/>
              <a:headEnd/>
              <a:tailEnd/>
            </a:ln>
          </p:spPr>
          <p:txBody>
            <a:bodyPr>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a:p>
          </p:txBody>
        </p:sp>
      </p:grpSp>
      <p:sp>
        <p:nvSpPr>
          <p:cNvPr id="2" name="Right Brace 1"/>
          <p:cNvSpPr/>
          <p:nvPr/>
        </p:nvSpPr>
        <p:spPr bwMode="auto">
          <a:xfrm>
            <a:off x="3456538" y="3921215"/>
            <a:ext cx="195963" cy="1245125"/>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45" name="Right Brace 44"/>
          <p:cNvSpPr/>
          <p:nvPr/>
        </p:nvSpPr>
        <p:spPr bwMode="auto">
          <a:xfrm>
            <a:off x="3472834" y="5262243"/>
            <a:ext cx="84468" cy="276487"/>
          </a:xfrm>
          <a:prstGeom prst="rightBrace">
            <a:avLst>
              <a:gd name="adj1" fmla="val 39238"/>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 name="TextBox 2"/>
          <p:cNvSpPr txBox="1"/>
          <p:nvPr/>
        </p:nvSpPr>
        <p:spPr>
          <a:xfrm>
            <a:off x="3657967" y="4341744"/>
            <a:ext cx="763351" cy="369332"/>
          </a:xfrm>
          <a:prstGeom prst="rect">
            <a:avLst/>
          </a:prstGeom>
          <a:noFill/>
        </p:spPr>
        <p:txBody>
          <a:bodyPr wrap="none" rtlCol="0">
            <a:spAutoFit/>
          </a:bodyPr>
          <a:lstStyle/>
          <a:p>
            <a:r>
              <a:rPr lang="en-US" sz="900" dirty="0" smtClean="0"/>
              <a:t>user past</a:t>
            </a:r>
          </a:p>
          <a:p>
            <a:r>
              <a:rPr lang="en-US" sz="900" dirty="0" err="1" smtClean="0"/>
              <a:t>behaviour</a:t>
            </a:r>
            <a:endParaRPr lang="en-US" sz="900" dirty="0"/>
          </a:p>
        </p:txBody>
      </p:sp>
      <p:sp>
        <p:nvSpPr>
          <p:cNvPr id="47" name="TextBox 46"/>
          <p:cNvSpPr txBox="1"/>
          <p:nvPr/>
        </p:nvSpPr>
        <p:spPr>
          <a:xfrm>
            <a:off x="3635088" y="5285070"/>
            <a:ext cx="1441420" cy="230832"/>
          </a:xfrm>
          <a:prstGeom prst="rect">
            <a:avLst/>
          </a:prstGeom>
          <a:noFill/>
        </p:spPr>
        <p:txBody>
          <a:bodyPr wrap="none" rtlCol="0">
            <a:spAutoFit/>
          </a:bodyPr>
          <a:lstStyle/>
          <a:p>
            <a:r>
              <a:rPr lang="en-US" sz="900" dirty="0" smtClean="0"/>
              <a:t>new recommendation</a:t>
            </a:r>
            <a:endParaRPr lang="en-US" sz="900" dirty="0"/>
          </a:p>
        </p:txBody>
      </p:sp>
      <p:sp>
        <p:nvSpPr>
          <p:cNvPr id="7171" name="Freeform 7170"/>
          <p:cNvSpPr/>
          <p:nvPr/>
        </p:nvSpPr>
        <p:spPr bwMode="auto">
          <a:xfrm>
            <a:off x="1323975" y="3578998"/>
            <a:ext cx="1581150" cy="1685925"/>
          </a:xfrm>
          <a:custGeom>
            <a:avLst/>
            <a:gdLst>
              <a:gd name="connsiteX0" fmla="*/ 0 w 1581150"/>
              <a:gd name="connsiteY0" fmla="*/ 209550 h 1685925"/>
              <a:gd name="connsiteX1" fmla="*/ 47625 w 1581150"/>
              <a:gd name="connsiteY1" fmla="*/ 171450 h 1685925"/>
              <a:gd name="connsiteX2" fmla="*/ 104775 w 1581150"/>
              <a:gd name="connsiteY2" fmla="*/ 133350 h 1685925"/>
              <a:gd name="connsiteX3" fmla="*/ 190500 w 1581150"/>
              <a:gd name="connsiteY3" fmla="*/ 66675 h 1685925"/>
              <a:gd name="connsiteX4" fmla="*/ 219075 w 1581150"/>
              <a:gd name="connsiteY4" fmla="*/ 47625 h 1685925"/>
              <a:gd name="connsiteX5" fmla="*/ 257175 w 1581150"/>
              <a:gd name="connsiteY5" fmla="*/ 38100 h 1685925"/>
              <a:gd name="connsiteX6" fmla="*/ 285750 w 1581150"/>
              <a:gd name="connsiteY6" fmla="*/ 19050 h 1685925"/>
              <a:gd name="connsiteX7" fmla="*/ 400050 w 1581150"/>
              <a:gd name="connsiteY7" fmla="*/ 0 h 1685925"/>
              <a:gd name="connsiteX8" fmla="*/ 666750 w 1581150"/>
              <a:gd name="connsiteY8" fmla="*/ 9525 h 1685925"/>
              <a:gd name="connsiteX9" fmla="*/ 723900 w 1581150"/>
              <a:gd name="connsiteY9" fmla="*/ 28575 h 1685925"/>
              <a:gd name="connsiteX10" fmla="*/ 762000 w 1581150"/>
              <a:gd name="connsiteY10" fmla="*/ 38100 h 1685925"/>
              <a:gd name="connsiteX11" fmla="*/ 847725 w 1581150"/>
              <a:gd name="connsiteY11" fmla="*/ 104775 h 1685925"/>
              <a:gd name="connsiteX12" fmla="*/ 866775 w 1581150"/>
              <a:gd name="connsiteY12" fmla="*/ 142875 h 1685925"/>
              <a:gd name="connsiteX13" fmla="*/ 942975 w 1581150"/>
              <a:gd name="connsiteY13" fmla="*/ 200025 h 1685925"/>
              <a:gd name="connsiteX14" fmla="*/ 962025 w 1581150"/>
              <a:gd name="connsiteY14" fmla="*/ 238125 h 1685925"/>
              <a:gd name="connsiteX15" fmla="*/ 971550 w 1581150"/>
              <a:gd name="connsiteY15" fmla="*/ 266700 h 1685925"/>
              <a:gd name="connsiteX16" fmla="*/ 1009650 w 1581150"/>
              <a:gd name="connsiteY16" fmla="*/ 323850 h 1685925"/>
              <a:gd name="connsiteX17" fmla="*/ 1028700 w 1581150"/>
              <a:gd name="connsiteY17" fmla="*/ 409575 h 1685925"/>
              <a:gd name="connsiteX18" fmla="*/ 1019175 w 1581150"/>
              <a:gd name="connsiteY18" fmla="*/ 609600 h 1685925"/>
              <a:gd name="connsiteX19" fmla="*/ 1009650 w 1581150"/>
              <a:gd name="connsiteY19" fmla="*/ 638175 h 1685925"/>
              <a:gd name="connsiteX20" fmla="*/ 990600 w 1581150"/>
              <a:gd name="connsiteY20" fmla="*/ 666750 h 1685925"/>
              <a:gd name="connsiteX21" fmla="*/ 1009650 w 1581150"/>
              <a:gd name="connsiteY21" fmla="*/ 771525 h 1685925"/>
              <a:gd name="connsiteX22" fmla="*/ 1038225 w 1581150"/>
              <a:gd name="connsiteY22" fmla="*/ 800100 h 1685925"/>
              <a:gd name="connsiteX23" fmla="*/ 1057275 w 1581150"/>
              <a:gd name="connsiteY23" fmla="*/ 866775 h 1685925"/>
              <a:gd name="connsiteX24" fmla="*/ 1085850 w 1581150"/>
              <a:gd name="connsiteY24" fmla="*/ 885825 h 1685925"/>
              <a:gd name="connsiteX25" fmla="*/ 1171575 w 1581150"/>
              <a:gd name="connsiteY25" fmla="*/ 952500 h 1685925"/>
              <a:gd name="connsiteX26" fmla="*/ 1200150 w 1581150"/>
              <a:gd name="connsiteY26" fmla="*/ 962025 h 1685925"/>
              <a:gd name="connsiteX27" fmla="*/ 1257300 w 1581150"/>
              <a:gd name="connsiteY27" fmla="*/ 1000125 h 1685925"/>
              <a:gd name="connsiteX28" fmla="*/ 1285875 w 1581150"/>
              <a:gd name="connsiteY28" fmla="*/ 1009650 h 1685925"/>
              <a:gd name="connsiteX29" fmla="*/ 1362075 w 1581150"/>
              <a:gd name="connsiteY29" fmla="*/ 1028700 h 1685925"/>
              <a:gd name="connsiteX30" fmla="*/ 1419225 w 1581150"/>
              <a:gd name="connsiteY30" fmla="*/ 1047750 h 1685925"/>
              <a:gd name="connsiteX31" fmla="*/ 1447800 w 1581150"/>
              <a:gd name="connsiteY31" fmla="*/ 1057275 h 1685925"/>
              <a:gd name="connsiteX32" fmla="*/ 1476375 w 1581150"/>
              <a:gd name="connsiteY32" fmla="*/ 1066800 h 1685925"/>
              <a:gd name="connsiteX33" fmla="*/ 1495425 w 1581150"/>
              <a:gd name="connsiteY33" fmla="*/ 1095375 h 1685925"/>
              <a:gd name="connsiteX34" fmla="*/ 1524000 w 1581150"/>
              <a:gd name="connsiteY34" fmla="*/ 1133475 h 1685925"/>
              <a:gd name="connsiteX35" fmla="*/ 1533525 w 1581150"/>
              <a:gd name="connsiteY35" fmla="*/ 1162050 h 1685925"/>
              <a:gd name="connsiteX36" fmla="*/ 1581150 w 1581150"/>
              <a:gd name="connsiteY36" fmla="*/ 1266825 h 1685925"/>
              <a:gd name="connsiteX37" fmla="*/ 1562100 w 1581150"/>
              <a:gd name="connsiteY37" fmla="*/ 1447800 h 1685925"/>
              <a:gd name="connsiteX38" fmla="*/ 1543050 w 1581150"/>
              <a:gd name="connsiteY38" fmla="*/ 1485900 h 1685925"/>
              <a:gd name="connsiteX39" fmla="*/ 1495425 w 1581150"/>
              <a:gd name="connsiteY39" fmla="*/ 1562100 h 1685925"/>
              <a:gd name="connsiteX40" fmla="*/ 1476375 w 1581150"/>
              <a:gd name="connsiteY40" fmla="*/ 1590675 h 1685925"/>
              <a:gd name="connsiteX41" fmla="*/ 1457325 w 1581150"/>
              <a:gd name="connsiteY41" fmla="*/ 1628775 h 1685925"/>
              <a:gd name="connsiteX42" fmla="*/ 1428750 w 1581150"/>
              <a:gd name="connsiteY42" fmla="*/ 1638300 h 1685925"/>
              <a:gd name="connsiteX43" fmla="*/ 1371600 w 1581150"/>
              <a:gd name="connsiteY43" fmla="*/ 1685925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81150" h="1685925">
                <a:moveTo>
                  <a:pt x="0" y="209550"/>
                </a:moveTo>
                <a:cubicBezTo>
                  <a:pt x="15875" y="196850"/>
                  <a:pt x="31183" y="183407"/>
                  <a:pt x="47625" y="171450"/>
                </a:cubicBezTo>
                <a:cubicBezTo>
                  <a:pt x="66141" y="157984"/>
                  <a:pt x="88586" y="149539"/>
                  <a:pt x="104775" y="133350"/>
                </a:cubicBezTo>
                <a:cubicBezTo>
                  <a:pt x="149539" y="88586"/>
                  <a:pt x="122142" y="112247"/>
                  <a:pt x="190500" y="66675"/>
                </a:cubicBezTo>
                <a:cubicBezTo>
                  <a:pt x="200025" y="60325"/>
                  <a:pt x="207969" y="50401"/>
                  <a:pt x="219075" y="47625"/>
                </a:cubicBezTo>
                <a:lnTo>
                  <a:pt x="257175" y="38100"/>
                </a:lnTo>
                <a:cubicBezTo>
                  <a:pt x="266700" y="31750"/>
                  <a:pt x="275228" y="23559"/>
                  <a:pt x="285750" y="19050"/>
                </a:cubicBezTo>
                <a:cubicBezTo>
                  <a:pt x="311664" y="7944"/>
                  <a:pt x="383248" y="2100"/>
                  <a:pt x="400050" y="0"/>
                </a:cubicBezTo>
                <a:cubicBezTo>
                  <a:pt x="488950" y="3175"/>
                  <a:pt x="578138" y="1706"/>
                  <a:pt x="666750" y="9525"/>
                </a:cubicBezTo>
                <a:cubicBezTo>
                  <a:pt x="686753" y="11290"/>
                  <a:pt x="704419" y="23705"/>
                  <a:pt x="723900" y="28575"/>
                </a:cubicBezTo>
                <a:lnTo>
                  <a:pt x="762000" y="38100"/>
                </a:lnTo>
                <a:cubicBezTo>
                  <a:pt x="788857" y="56005"/>
                  <a:pt x="827378" y="76289"/>
                  <a:pt x="847725" y="104775"/>
                </a:cubicBezTo>
                <a:cubicBezTo>
                  <a:pt x="855978" y="116329"/>
                  <a:pt x="858522" y="131321"/>
                  <a:pt x="866775" y="142875"/>
                </a:cubicBezTo>
                <a:cubicBezTo>
                  <a:pt x="887608" y="172041"/>
                  <a:pt x="912431" y="181699"/>
                  <a:pt x="942975" y="200025"/>
                </a:cubicBezTo>
                <a:cubicBezTo>
                  <a:pt x="949325" y="212725"/>
                  <a:pt x="956432" y="225074"/>
                  <a:pt x="962025" y="238125"/>
                </a:cubicBezTo>
                <a:cubicBezTo>
                  <a:pt x="965980" y="247353"/>
                  <a:pt x="966674" y="257923"/>
                  <a:pt x="971550" y="266700"/>
                </a:cubicBezTo>
                <a:cubicBezTo>
                  <a:pt x="982669" y="286714"/>
                  <a:pt x="1002410" y="302130"/>
                  <a:pt x="1009650" y="323850"/>
                </a:cubicBezTo>
                <a:cubicBezTo>
                  <a:pt x="1025282" y="370747"/>
                  <a:pt x="1017524" y="342521"/>
                  <a:pt x="1028700" y="409575"/>
                </a:cubicBezTo>
                <a:cubicBezTo>
                  <a:pt x="1025525" y="476250"/>
                  <a:pt x="1024718" y="543080"/>
                  <a:pt x="1019175" y="609600"/>
                </a:cubicBezTo>
                <a:cubicBezTo>
                  <a:pt x="1018341" y="619606"/>
                  <a:pt x="1014140" y="629195"/>
                  <a:pt x="1009650" y="638175"/>
                </a:cubicBezTo>
                <a:cubicBezTo>
                  <a:pt x="1004530" y="648414"/>
                  <a:pt x="996950" y="657225"/>
                  <a:pt x="990600" y="666750"/>
                </a:cubicBezTo>
                <a:cubicBezTo>
                  <a:pt x="996950" y="701675"/>
                  <a:pt x="997711" y="738095"/>
                  <a:pt x="1009650" y="771525"/>
                </a:cubicBezTo>
                <a:cubicBezTo>
                  <a:pt x="1014181" y="784211"/>
                  <a:pt x="1031542" y="788404"/>
                  <a:pt x="1038225" y="800100"/>
                </a:cubicBezTo>
                <a:cubicBezTo>
                  <a:pt x="1041648" y="806090"/>
                  <a:pt x="1050158" y="857879"/>
                  <a:pt x="1057275" y="866775"/>
                </a:cubicBezTo>
                <a:cubicBezTo>
                  <a:pt x="1064426" y="875714"/>
                  <a:pt x="1077056" y="878496"/>
                  <a:pt x="1085850" y="885825"/>
                </a:cubicBezTo>
                <a:cubicBezTo>
                  <a:pt x="1118724" y="913220"/>
                  <a:pt x="1123427" y="936451"/>
                  <a:pt x="1171575" y="952500"/>
                </a:cubicBezTo>
                <a:cubicBezTo>
                  <a:pt x="1181100" y="955675"/>
                  <a:pt x="1191373" y="957149"/>
                  <a:pt x="1200150" y="962025"/>
                </a:cubicBezTo>
                <a:cubicBezTo>
                  <a:pt x="1220164" y="973144"/>
                  <a:pt x="1235580" y="992885"/>
                  <a:pt x="1257300" y="1000125"/>
                </a:cubicBezTo>
                <a:cubicBezTo>
                  <a:pt x="1266825" y="1003300"/>
                  <a:pt x="1276189" y="1007008"/>
                  <a:pt x="1285875" y="1009650"/>
                </a:cubicBezTo>
                <a:cubicBezTo>
                  <a:pt x="1311134" y="1016539"/>
                  <a:pt x="1337237" y="1020421"/>
                  <a:pt x="1362075" y="1028700"/>
                </a:cubicBezTo>
                <a:lnTo>
                  <a:pt x="1419225" y="1047750"/>
                </a:lnTo>
                <a:lnTo>
                  <a:pt x="1447800" y="1057275"/>
                </a:lnTo>
                <a:lnTo>
                  <a:pt x="1476375" y="1066800"/>
                </a:lnTo>
                <a:cubicBezTo>
                  <a:pt x="1482725" y="1076325"/>
                  <a:pt x="1488771" y="1086060"/>
                  <a:pt x="1495425" y="1095375"/>
                </a:cubicBezTo>
                <a:cubicBezTo>
                  <a:pt x="1504652" y="1108293"/>
                  <a:pt x="1516124" y="1119692"/>
                  <a:pt x="1524000" y="1133475"/>
                </a:cubicBezTo>
                <a:cubicBezTo>
                  <a:pt x="1528981" y="1142192"/>
                  <a:pt x="1529370" y="1152910"/>
                  <a:pt x="1533525" y="1162050"/>
                </a:cubicBezTo>
                <a:cubicBezTo>
                  <a:pt x="1586763" y="1279173"/>
                  <a:pt x="1558880" y="1200016"/>
                  <a:pt x="1581150" y="1266825"/>
                </a:cubicBezTo>
                <a:cubicBezTo>
                  <a:pt x="1577335" y="1327872"/>
                  <a:pt x="1586471" y="1390935"/>
                  <a:pt x="1562100" y="1447800"/>
                </a:cubicBezTo>
                <a:cubicBezTo>
                  <a:pt x="1556507" y="1460851"/>
                  <a:pt x="1548323" y="1472717"/>
                  <a:pt x="1543050" y="1485900"/>
                </a:cubicBezTo>
                <a:cubicBezTo>
                  <a:pt x="1514197" y="1558032"/>
                  <a:pt x="1544233" y="1529562"/>
                  <a:pt x="1495425" y="1562100"/>
                </a:cubicBezTo>
                <a:cubicBezTo>
                  <a:pt x="1489075" y="1571625"/>
                  <a:pt x="1482055" y="1580736"/>
                  <a:pt x="1476375" y="1590675"/>
                </a:cubicBezTo>
                <a:cubicBezTo>
                  <a:pt x="1469330" y="1603003"/>
                  <a:pt x="1467365" y="1618735"/>
                  <a:pt x="1457325" y="1628775"/>
                </a:cubicBezTo>
                <a:cubicBezTo>
                  <a:pt x="1450225" y="1635875"/>
                  <a:pt x="1437527" y="1633424"/>
                  <a:pt x="1428750" y="1638300"/>
                </a:cubicBezTo>
                <a:cubicBezTo>
                  <a:pt x="1368958" y="1671518"/>
                  <a:pt x="1371600" y="1654426"/>
                  <a:pt x="1371600" y="1685925"/>
                </a:cubicBezTo>
              </a:path>
            </a:pathLst>
          </a:custGeom>
          <a:noFill/>
          <a:ln w="28575" cap="flat" cmpd="sng" algn="ctr">
            <a:solidFill>
              <a:srgbClr val="0033CC"/>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51" name="Straight Arrow Connector 2"/>
          <p:cNvCxnSpPr>
            <a:cxnSpLocks noChangeShapeType="1"/>
          </p:cNvCxnSpPr>
          <p:nvPr/>
        </p:nvCxnSpPr>
        <p:spPr bwMode="auto">
          <a:xfrm flipH="1">
            <a:off x="5809195" y="4661757"/>
            <a:ext cx="131" cy="63794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4" name="TextBox 7173"/>
          <p:cNvSpPr txBox="1"/>
          <p:nvPr/>
        </p:nvSpPr>
        <p:spPr>
          <a:xfrm>
            <a:off x="5142461" y="5957930"/>
            <a:ext cx="3682481" cy="461665"/>
          </a:xfrm>
          <a:prstGeom prst="rect">
            <a:avLst/>
          </a:prstGeom>
          <a:noFill/>
        </p:spPr>
        <p:txBody>
          <a:bodyPr wrap="square" rtlCol="0">
            <a:spAutoFit/>
          </a:bodyPr>
          <a:lstStyle/>
          <a:p>
            <a:r>
              <a:rPr lang="en-US" altLang="en-US" sz="1200" dirty="0"/>
              <a:t>(b) </a:t>
            </a:r>
            <a:r>
              <a:rPr lang="en-US" altLang="en-US" sz="1200" dirty="0" smtClean="0"/>
              <a:t>quantified influence of user’s past    </a:t>
            </a:r>
          </a:p>
          <a:p>
            <a:r>
              <a:rPr lang="en-US" altLang="en-US" sz="1200" dirty="0"/>
              <a:t> </a:t>
            </a:r>
            <a:r>
              <a:rPr lang="en-US" altLang="en-US" sz="1200" dirty="0" smtClean="0"/>
              <a:t>     </a:t>
            </a:r>
            <a:r>
              <a:rPr lang="en-US" altLang="en-US" sz="1200" dirty="0" err="1" smtClean="0"/>
              <a:t>behaviour</a:t>
            </a:r>
            <a:r>
              <a:rPr lang="en-US" altLang="en-US" sz="1200" dirty="0" smtClean="0"/>
              <a:t> on new recommendation</a:t>
            </a:r>
            <a:endParaRPr lang="en-US" sz="1200" dirty="0"/>
          </a:p>
        </p:txBody>
      </p:sp>
      <p:sp>
        <p:nvSpPr>
          <p:cNvPr id="7175" name="Rectangle 7174"/>
          <p:cNvSpPr/>
          <p:nvPr/>
        </p:nvSpPr>
        <p:spPr>
          <a:xfrm>
            <a:off x="954502" y="6058846"/>
            <a:ext cx="3791090" cy="276999"/>
          </a:xfrm>
          <a:prstGeom prst="rect">
            <a:avLst/>
          </a:prstGeom>
        </p:spPr>
        <p:txBody>
          <a:bodyPr wrap="square">
            <a:spAutoFit/>
          </a:bodyPr>
          <a:lstStyle/>
          <a:p>
            <a:pPr eaLnBrk="1" hangingPunct="1"/>
            <a:r>
              <a:rPr lang="en-US" altLang="en-US" sz="1200" dirty="0"/>
              <a:t>(a) decision tree summarizing the PPA system</a:t>
            </a:r>
            <a:endParaRPr lang="en-US" altLang="en-US" sz="1200" baseline="-25000" dirty="0"/>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40542" y="3412946"/>
            <a:ext cx="187021" cy="191696"/>
          </a:xfrm>
          <a:prstGeom prst="rect">
            <a:avLst/>
          </a:prstGeom>
        </p:spPr>
      </p:pic>
      <p:sp>
        <p:nvSpPr>
          <p:cNvPr id="7176" name="Rectangle 7175"/>
          <p:cNvSpPr/>
          <p:nvPr/>
        </p:nvSpPr>
        <p:spPr>
          <a:xfrm>
            <a:off x="438266" y="839962"/>
            <a:ext cx="6890297" cy="338554"/>
          </a:xfrm>
          <a:prstGeom prst="rect">
            <a:avLst/>
          </a:prstGeom>
        </p:spPr>
        <p:txBody>
          <a:bodyPr wrap="square">
            <a:spAutoFit/>
          </a:bodyPr>
          <a:lstStyle/>
          <a:p>
            <a:pPr>
              <a:defRPr/>
            </a:pPr>
            <a:r>
              <a:rPr lang="en-US" sz="1600" kern="0" dirty="0">
                <a:solidFill>
                  <a:srgbClr val="C00000"/>
                </a:solidFill>
              </a:rPr>
              <a:t>(Co-Pi </a:t>
            </a:r>
            <a:r>
              <a:rPr lang="en-US" sz="1600" kern="0" dirty="0" err="1">
                <a:solidFill>
                  <a:srgbClr val="C00000"/>
                </a:solidFill>
              </a:rPr>
              <a:t>Datta</a:t>
            </a:r>
            <a:r>
              <a:rPr lang="en-US" sz="1600" kern="0" dirty="0">
                <a:solidFill>
                  <a:srgbClr val="C00000"/>
                </a:solidFill>
              </a:rPr>
              <a:t>, </a:t>
            </a:r>
            <a:r>
              <a:rPr lang="en-US" sz="1600" dirty="0" err="1">
                <a:solidFill>
                  <a:srgbClr val="C00000"/>
                </a:solidFill>
              </a:rPr>
              <a:t>Katakam</a:t>
            </a:r>
            <a:r>
              <a:rPr lang="en-US" sz="1600" dirty="0">
                <a:solidFill>
                  <a:srgbClr val="C00000"/>
                </a:solidFill>
              </a:rPr>
              <a:t>, </a:t>
            </a:r>
            <a:r>
              <a:rPr lang="en-US" sz="1600" dirty="0" err="1">
                <a:solidFill>
                  <a:srgbClr val="C00000"/>
                </a:solidFill>
              </a:rPr>
              <a:t>Kovaleva</a:t>
            </a:r>
            <a:r>
              <a:rPr lang="en-US" sz="1600" dirty="0">
                <a:solidFill>
                  <a:srgbClr val="C00000"/>
                </a:solidFill>
              </a:rPr>
              <a:t>, </a:t>
            </a:r>
            <a:r>
              <a:rPr lang="en-US" sz="1600" dirty="0" err="1">
                <a:solidFill>
                  <a:srgbClr val="C00000"/>
                </a:solidFill>
              </a:rPr>
              <a:t>Mardziel</a:t>
            </a:r>
            <a:r>
              <a:rPr lang="en-US" sz="1600" dirty="0">
                <a:solidFill>
                  <a:srgbClr val="C00000"/>
                </a:solidFill>
              </a:rPr>
              <a:t>, Sen)</a:t>
            </a:r>
            <a:endParaRPr lang="en-US" sz="1600" kern="0"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Explaining PPA recommendations</a:t>
            </a:r>
            <a:endParaRPr lang="en-US" altLang="en-US" dirty="0">
              <a:ea typeface="ＭＳ Ｐゴシック" charset="-128"/>
            </a:endParaRPr>
          </a:p>
        </p:txBody>
      </p:sp>
      <p:sp>
        <p:nvSpPr>
          <p:cNvPr id="5" name="Content Placeholder 2"/>
          <p:cNvSpPr txBox="1">
            <a:spLocks/>
          </p:cNvSpPr>
          <p:nvPr/>
        </p:nvSpPr>
        <p:spPr bwMode="auto">
          <a:xfrm>
            <a:off x="384243" y="1066798"/>
            <a:ext cx="8312948" cy="247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a:lstStyle>
          <a:p>
            <a:pPr>
              <a:buFont typeface="Wingdings" charset="0"/>
              <a:buChar char="o"/>
              <a:defRPr/>
            </a:pPr>
            <a:r>
              <a:rPr lang="en-US" sz="1800" kern="0" dirty="0" smtClean="0"/>
              <a:t>Each type of explanation has its strengths and its weaknesses.</a:t>
            </a:r>
          </a:p>
          <a:p>
            <a:pPr>
              <a:buFont typeface="Wingdings" charset="0"/>
              <a:buChar char="o"/>
              <a:defRPr/>
            </a:pPr>
            <a:r>
              <a:rPr lang="en-US" sz="1800" kern="0" dirty="0" smtClean="0"/>
              <a:t>Problem: there is no one type of explanation for all users and all cases.</a:t>
            </a:r>
            <a:endParaRPr lang="en-US" sz="1800" kern="0" dirty="0" smtClean="0"/>
          </a:p>
          <a:p>
            <a:pPr>
              <a:buFont typeface="Wingdings" charset="0"/>
              <a:buChar char="o"/>
              <a:defRPr/>
            </a:pPr>
            <a:r>
              <a:rPr lang="en-US" sz="1800" b="1" kern="0" dirty="0" smtClean="0"/>
              <a:t>Layered approach</a:t>
            </a:r>
            <a:endParaRPr lang="en-US" sz="1800" b="1" kern="0" dirty="0" smtClean="0"/>
          </a:p>
          <a:p>
            <a:pPr lvl="1">
              <a:buFont typeface="Wingdings" charset="0"/>
              <a:buChar char="o"/>
              <a:defRPr/>
            </a:pPr>
            <a:r>
              <a:rPr lang="en-US" sz="1600" kern="0" dirty="0" smtClean="0"/>
              <a:t>Start </a:t>
            </a:r>
            <a:r>
              <a:rPr lang="en-US" sz="1600" kern="0" dirty="0" smtClean="0"/>
              <a:t>with a simple explanation, elaborate based on user’s input</a:t>
            </a:r>
          </a:p>
          <a:p>
            <a:pPr lvl="1">
              <a:buFont typeface="Wingdings" charset="0"/>
              <a:buChar char="o"/>
              <a:defRPr/>
            </a:pPr>
            <a:r>
              <a:rPr lang="en-US" sz="1600" kern="0" dirty="0" smtClean="0"/>
              <a:t>PPA recommendation itself now forms the first layer of the explanation</a:t>
            </a:r>
          </a:p>
          <a:p>
            <a:pPr lvl="1">
              <a:buFont typeface="Wingdings" charset="0"/>
              <a:buChar char="o"/>
              <a:defRPr/>
            </a:pPr>
            <a:r>
              <a:rPr lang="en-US" sz="1600" kern="0" dirty="0"/>
              <a:t>Layers build upon each other (as opposed to being independent) to alleviate mental </a:t>
            </a:r>
            <a:r>
              <a:rPr lang="en-US" sz="1600" kern="0" dirty="0" smtClean="0"/>
              <a:t>effort</a:t>
            </a:r>
            <a:endParaRPr lang="en-US" sz="1600" kern="0" dirty="0"/>
          </a:p>
        </p:txBody>
      </p:sp>
      <p:pic>
        <p:nvPicPr>
          <p:cNvPr id="6" name="Picture 5" descr="Average Joe and Josephine"/>
          <p:cNvPicPr>
            <a:picLocks noChangeAspect="1" noChangeArrowheads="1"/>
          </p:cNvPicPr>
          <p:nvPr/>
        </p:nvPicPr>
        <p:blipFill>
          <a:blip r:embed="rId3">
            <a:extLst>
              <a:ext uri="{28A0092B-C50C-407E-A947-70E740481C1C}">
                <a14:useLocalDpi xmlns:a14="http://schemas.microsoft.com/office/drawing/2010/main" val="0"/>
              </a:ext>
            </a:extLst>
          </a:blip>
          <a:srcRect l="-10544" r="34396"/>
          <a:stretch>
            <a:fillRect/>
          </a:stretch>
        </p:blipFill>
        <p:spPr bwMode="auto">
          <a:xfrm>
            <a:off x="4904543" y="4909602"/>
            <a:ext cx="724550" cy="141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p:cNvSpPr/>
          <p:nvPr/>
        </p:nvSpPr>
        <p:spPr bwMode="auto">
          <a:xfrm>
            <a:off x="5574286" y="4603135"/>
            <a:ext cx="615058" cy="306467"/>
          </a:xfrm>
          <a:prstGeom prst="wedgeRoundRectCallout">
            <a:avLst>
              <a:gd name="adj1" fmla="val -59478"/>
              <a:gd name="adj2" fmla="val 120288"/>
              <a:gd name="adj3" fmla="val 16667"/>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why?</a:t>
            </a:r>
            <a:endParaRPr kumimoji="0" lang="en-US" sz="1200" b="0" i="0" u="none" strike="noStrike" cap="none" normalizeH="0" baseline="0" dirty="0" smtClean="0">
              <a:ln>
                <a:noFill/>
              </a:ln>
              <a:solidFill>
                <a:schemeClr val="tx1"/>
              </a:solidFill>
              <a:effectLst/>
              <a:latin typeface="Verdana" pitchFamily="34" charset="0"/>
            </a:endParaRPr>
          </a:p>
        </p:txBody>
      </p:sp>
      <p:sp>
        <p:nvSpPr>
          <p:cNvPr id="10" name="Rounded Rectangular Callout 9"/>
          <p:cNvSpPr/>
          <p:nvPr/>
        </p:nvSpPr>
        <p:spPr bwMode="auto">
          <a:xfrm>
            <a:off x="5711784" y="5427036"/>
            <a:ext cx="1063511" cy="306467"/>
          </a:xfrm>
          <a:prstGeom prst="wedgeRoundRectCallout">
            <a:avLst>
              <a:gd name="adj1" fmla="val -75773"/>
              <a:gd name="adj2" fmla="val -104211"/>
              <a:gd name="adj3" fmla="val 16667"/>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rPr>
              <a:t>why this?</a:t>
            </a:r>
            <a:endParaRPr kumimoji="0" lang="en-US" sz="1200" b="0" i="0" u="none" strike="noStrike" cap="none" normalizeH="0" baseline="0" dirty="0" smtClean="0">
              <a:ln>
                <a:noFill/>
              </a:ln>
              <a:solidFill>
                <a:schemeClr val="tx1"/>
              </a:solidFill>
              <a:effectLst/>
              <a:latin typeface="Verdana" pitchFamily="34" charset="0"/>
            </a:endParaRPr>
          </a:p>
        </p:txBody>
      </p:sp>
      <p:sp>
        <p:nvSpPr>
          <p:cNvPr id="8" name="Line Callout 2 7"/>
          <p:cNvSpPr/>
          <p:nvPr/>
        </p:nvSpPr>
        <p:spPr bwMode="auto">
          <a:xfrm>
            <a:off x="1622721" y="4234235"/>
            <a:ext cx="2814414" cy="461665"/>
          </a:xfrm>
          <a:prstGeom prst="borderCallout2">
            <a:avLst>
              <a:gd name="adj1" fmla="val 25005"/>
              <a:gd name="adj2" fmla="val 101497"/>
              <a:gd name="adj3" fmla="val 27090"/>
              <a:gd name="adj4" fmla="val 108352"/>
              <a:gd name="adj5" fmla="val 157176"/>
              <a:gd name="adj6" fmla="val 116872"/>
            </a:avLst>
          </a:prstGeom>
          <a:solidFill>
            <a:schemeClr val="accent1">
              <a:lumMod val="20000"/>
              <a:lumOff val="80000"/>
            </a:schemeClr>
          </a:solidFill>
          <a:ln w="285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200" dirty="0" smtClean="0"/>
              <a:t>Layer 0:</a:t>
            </a:r>
          </a:p>
          <a:p>
            <a:r>
              <a:rPr lang="en-US" sz="1200" dirty="0" smtClean="0"/>
              <a:t>deny </a:t>
            </a:r>
            <a:r>
              <a:rPr lang="en-US" sz="1200" dirty="0"/>
              <a:t>PHONE access to Facebook</a:t>
            </a:r>
            <a:endParaRPr lang="en-US" sz="1200" dirty="0"/>
          </a:p>
        </p:txBody>
      </p:sp>
      <p:sp>
        <p:nvSpPr>
          <p:cNvPr id="13" name="Line Callout 2 12"/>
          <p:cNvSpPr/>
          <p:nvPr/>
        </p:nvSpPr>
        <p:spPr bwMode="auto">
          <a:xfrm>
            <a:off x="1622721" y="5001863"/>
            <a:ext cx="2814414" cy="461665"/>
          </a:xfrm>
          <a:prstGeom prst="borderCallout2">
            <a:avLst>
              <a:gd name="adj1" fmla="val 25005"/>
              <a:gd name="adj2" fmla="val 101497"/>
              <a:gd name="adj3" fmla="val 22920"/>
              <a:gd name="adj4" fmla="val 108339"/>
              <a:gd name="adj5" fmla="val 27850"/>
              <a:gd name="adj6" fmla="val 113721"/>
            </a:avLst>
          </a:prstGeom>
          <a:solidFill>
            <a:schemeClr val="accent1">
              <a:lumMod val="20000"/>
              <a:lumOff val="80000"/>
            </a:schemeClr>
          </a:solidFill>
          <a:ln w="285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200" dirty="0" smtClean="0"/>
              <a:t>Layer 1:</a:t>
            </a:r>
          </a:p>
          <a:p>
            <a:r>
              <a:rPr lang="en-US" sz="1200" dirty="0" smtClean="0"/>
              <a:t>quantitative feature influence</a:t>
            </a:r>
          </a:p>
        </p:txBody>
      </p:sp>
      <p:sp>
        <p:nvSpPr>
          <p:cNvPr id="14" name="Line Callout 2 13"/>
          <p:cNvSpPr/>
          <p:nvPr/>
        </p:nvSpPr>
        <p:spPr bwMode="auto">
          <a:xfrm>
            <a:off x="1622721" y="5769491"/>
            <a:ext cx="2814414" cy="461665"/>
          </a:xfrm>
          <a:prstGeom prst="borderCallout2">
            <a:avLst>
              <a:gd name="adj1" fmla="val 25005"/>
              <a:gd name="adj2" fmla="val 101497"/>
              <a:gd name="adj3" fmla="val 25492"/>
              <a:gd name="adj4" fmla="val 110448"/>
              <a:gd name="adj5" fmla="val -81486"/>
              <a:gd name="adj6" fmla="val 116811"/>
            </a:avLst>
          </a:prstGeom>
          <a:solidFill>
            <a:schemeClr val="accent1">
              <a:lumMod val="20000"/>
              <a:lumOff val="80000"/>
            </a:schemeClr>
          </a:solidFill>
          <a:ln w="285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200" dirty="0" smtClean="0"/>
              <a:t>Layer 2:</a:t>
            </a:r>
          </a:p>
          <a:p>
            <a:r>
              <a:rPr lang="en-US" sz="1200" dirty="0" smtClean="0"/>
              <a:t>L1 + part of interpretable model</a:t>
            </a:r>
            <a:endParaRPr lang="en-US" sz="1200" dirty="0"/>
          </a:p>
        </p:txBody>
      </p:sp>
      <p:sp>
        <p:nvSpPr>
          <p:cNvPr id="12" name="TextBox 11"/>
          <p:cNvSpPr txBox="1"/>
          <p:nvPr/>
        </p:nvSpPr>
        <p:spPr>
          <a:xfrm>
            <a:off x="5823735" y="5850827"/>
            <a:ext cx="463588" cy="400110"/>
          </a:xfrm>
          <a:prstGeom prst="rect">
            <a:avLst/>
          </a:prstGeom>
          <a:noFill/>
        </p:spPr>
        <p:txBody>
          <a:bodyPr wrap="none" rtlCol="0">
            <a:spAutoFit/>
          </a:bodyPr>
          <a:lstStyle/>
          <a:p>
            <a:r>
              <a:rPr lang="en-US" smtClean="0"/>
              <a:t>...</a:t>
            </a:r>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04543" y="5110488"/>
            <a:ext cx="238456" cy="244417"/>
          </a:xfrm>
          <a:prstGeom prst="rect">
            <a:avLst/>
          </a:prstGeom>
        </p:spPr>
      </p:pic>
    </p:spTree>
    <p:extLst>
      <p:ext uri="{BB962C8B-B14F-4D97-AF65-F5344CB8AC3E}">
        <p14:creationId xmlns:p14="http://schemas.microsoft.com/office/powerpoint/2010/main" val="605752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Explaining PPA recommendations</a:t>
            </a:r>
            <a:endParaRPr lang="en-US" altLang="en-US" dirty="0">
              <a:ea typeface="ＭＳ Ｐゴシック" charset="-128"/>
            </a:endParaRPr>
          </a:p>
        </p:txBody>
      </p:sp>
      <p:sp>
        <p:nvSpPr>
          <p:cNvPr id="5" name="Content Placeholder 2"/>
          <p:cNvSpPr txBox="1">
            <a:spLocks/>
          </p:cNvSpPr>
          <p:nvPr/>
        </p:nvSpPr>
        <p:spPr bwMode="auto">
          <a:xfrm>
            <a:off x="384243" y="1066798"/>
            <a:ext cx="8312948" cy="49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20000"/>
              </a:spcBef>
              <a:spcAft>
                <a:spcPct val="15000"/>
              </a:spcAft>
              <a:buClr>
                <a:schemeClr val="accent2"/>
              </a:buClr>
              <a:buFont typeface="Wingdings" charset="2"/>
              <a:buChar char="o"/>
              <a:defRPr sz="2800">
                <a:solidFill>
                  <a:schemeClr val="tx1"/>
                </a:solidFill>
                <a:latin typeface="+mn-lt"/>
                <a:ea typeface="ＭＳ Ｐゴシック" charset="0"/>
                <a:cs typeface="ＭＳ Ｐゴシック" charset="0"/>
              </a:defRPr>
            </a:lvl1pPr>
            <a:lvl2pPr marL="908050" indent="-436563" algn="l" rtl="0" eaLnBrk="0" fontAlgn="base" hangingPunct="0">
              <a:lnSpc>
                <a:spcPct val="110000"/>
              </a:lnSpc>
              <a:spcBef>
                <a:spcPct val="20000"/>
              </a:spcBef>
              <a:spcAft>
                <a:spcPct val="15000"/>
              </a:spcAft>
              <a:buClr>
                <a:schemeClr val="accent2"/>
              </a:buClr>
              <a:buFont typeface="Wingdings" charset="2"/>
              <a:buChar char="n"/>
              <a:defRPr sz="2600">
                <a:solidFill>
                  <a:schemeClr val="tx1"/>
                </a:solidFill>
                <a:latin typeface="+mn-lt"/>
                <a:ea typeface="ＭＳ Ｐゴシック" charset="0"/>
              </a:defRPr>
            </a:lvl2pPr>
            <a:lvl3pPr marL="1304925" indent="-395288" algn="l" rtl="0" eaLnBrk="0" fontAlgn="base" hangingPunct="0">
              <a:lnSpc>
                <a:spcPct val="110000"/>
              </a:lnSpc>
              <a:spcBef>
                <a:spcPct val="20000"/>
              </a:spcBef>
              <a:spcAft>
                <a:spcPct val="15000"/>
              </a:spcAft>
              <a:buClr>
                <a:schemeClr val="accent2"/>
              </a:buClr>
              <a:buFont typeface="Wingdings" charset="2"/>
              <a:buChar char="o"/>
              <a:defRPr sz="2300">
                <a:solidFill>
                  <a:schemeClr val="tx1"/>
                </a:solidFill>
                <a:latin typeface="+mn-lt"/>
                <a:ea typeface="ＭＳ Ｐゴシック" charset="0"/>
              </a:defRPr>
            </a:lvl3pPr>
            <a:lvl4pPr marL="1693863" indent="-387350" algn="l" rtl="0" eaLnBrk="0" fontAlgn="base" hangingPunct="0">
              <a:lnSpc>
                <a:spcPct val="110000"/>
              </a:lnSpc>
              <a:spcBef>
                <a:spcPct val="20000"/>
              </a:spcBef>
              <a:spcAft>
                <a:spcPct val="15000"/>
              </a:spcAft>
              <a:buClr>
                <a:schemeClr val="accent2"/>
              </a:buClr>
              <a:buFont typeface="Wingdings" charset="2"/>
              <a:buChar char="n"/>
              <a:defRPr sz="2000">
                <a:solidFill>
                  <a:schemeClr val="tx1"/>
                </a:solidFill>
                <a:latin typeface="+mn-lt"/>
                <a:ea typeface="ＭＳ Ｐゴシック" charset="0"/>
              </a:defRPr>
            </a:lvl4pPr>
            <a:lvl5pPr marL="2093913" indent="-398463" algn="l" rtl="0" eaLnBrk="0" fontAlgn="base" hangingPunct="0">
              <a:lnSpc>
                <a:spcPct val="110000"/>
              </a:lnSpc>
              <a:spcBef>
                <a:spcPct val="25000"/>
              </a:spcBef>
              <a:spcAft>
                <a:spcPct val="15000"/>
              </a:spcAft>
              <a:buClr>
                <a:schemeClr val="accent2"/>
              </a:buClr>
              <a:buFont typeface="Wingdings" charset="2"/>
              <a:buChar char="§"/>
              <a:defRPr sz="2000">
                <a:solidFill>
                  <a:schemeClr val="tx1"/>
                </a:solidFill>
                <a:latin typeface="+mn-lt"/>
                <a:ea typeface="ＭＳ Ｐゴシック" charset="0"/>
              </a:defRPr>
            </a:lvl5pPr>
            <a:lvl6pPr marL="25511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6pPr>
            <a:lvl7pPr marL="30083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7pPr>
            <a:lvl8pPr marL="34655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8pPr>
            <a:lvl9pPr marL="3922713" indent="-398463" algn="l" rtl="0" fontAlgn="base">
              <a:lnSpc>
                <a:spcPct val="110000"/>
              </a:lnSpc>
              <a:spcBef>
                <a:spcPct val="25000"/>
              </a:spcBef>
              <a:spcAft>
                <a:spcPct val="15000"/>
              </a:spcAft>
              <a:buClr>
                <a:schemeClr val="accent2"/>
              </a:buClr>
              <a:buFont typeface="Wingdings" pitchFamily="2" charset="2"/>
              <a:buChar char="§"/>
              <a:defRPr sz="2000">
                <a:solidFill>
                  <a:schemeClr val="tx1"/>
                </a:solidFill>
                <a:latin typeface="+mn-lt"/>
              </a:defRPr>
            </a:lvl9pPr>
          </a:lstStyle>
          <a:p>
            <a:pPr>
              <a:buFont typeface="Wingdings" charset="0"/>
              <a:buChar char="o"/>
              <a:defRPr/>
            </a:pPr>
            <a:r>
              <a:rPr lang="en-US" sz="1800" kern="0" dirty="0" smtClean="0"/>
              <a:t>Challenges</a:t>
            </a:r>
          </a:p>
          <a:p>
            <a:pPr lvl="1">
              <a:buFont typeface="Wingdings" charset="0"/>
              <a:buChar char="o"/>
              <a:defRPr/>
            </a:pPr>
            <a:r>
              <a:rPr lang="en-US" sz="1600" kern="0" dirty="0" smtClean="0"/>
              <a:t>Design of layer of explanations, with higher layers containing at least the information of lower layers.</a:t>
            </a:r>
          </a:p>
          <a:p>
            <a:pPr lvl="1">
              <a:buFont typeface="Wingdings" charset="0"/>
              <a:buChar char="o"/>
              <a:defRPr/>
            </a:pPr>
            <a:endParaRPr lang="en-US" sz="1600" kern="0" dirty="0"/>
          </a:p>
          <a:p>
            <a:pPr lvl="1">
              <a:buFont typeface="Wingdings" charset="0"/>
              <a:buChar char="o"/>
              <a:defRPr/>
            </a:pPr>
            <a:endParaRPr lang="en-US" sz="1600" kern="0" dirty="0" smtClean="0"/>
          </a:p>
          <a:p>
            <a:pPr lvl="1">
              <a:buFont typeface="Wingdings" charset="0"/>
              <a:buChar char="o"/>
              <a:defRPr/>
            </a:pPr>
            <a:endParaRPr lang="en-US" sz="1600" kern="0" dirty="0"/>
          </a:p>
          <a:p>
            <a:pPr lvl="1">
              <a:buFont typeface="Wingdings" charset="0"/>
              <a:buChar char="o"/>
              <a:defRPr/>
            </a:pPr>
            <a:endParaRPr lang="en-US" sz="1600" kern="0" dirty="0" smtClean="0"/>
          </a:p>
          <a:p>
            <a:pPr lvl="1">
              <a:buFont typeface="Wingdings" charset="0"/>
              <a:buChar char="o"/>
              <a:defRPr/>
            </a:pPr>
            <a:endParaRPr lang="en-US" sz="1600" kern="0" dirty="0" smtClean="0"/>
          </a:p>
          <a:p>
            <a:pPr>
              <a:buFont typeface="Wingdings" charset="0"/>
              <a:buChar char="o"/>
              <a:defRPr/>
            </a:pPr>
            <a:r>
              <a:rPr lang="en-US" sz="1800" kern="0" dirty="0" smtClean="0"/>
              <a:t>Currently </a:t>
            </a:r>
            <a:r>
              <a:rPr lang="en-US" sz="1800" kern="0" dirty="0" smtClean="0"/>
              <a:t>designing user studies to determine:</a:t>
            </a:r>
          </a:p>
          <a:p>
            <a:pPr lvl="1">
              <a:buFont typeface="Wingdings" charset="0"/>
              <a:buChar char="o"/>
              <a:defRPr/>
            </a:pPr>
            <a:r>
              <a:rPr lang="en-US" sz="1600" kern="0" dirty="0" smtClean="0"/>
              <a:t>Is </a:t>
            </a:r>
            <a:r>
              <a:rPr lang="en-US" sz="1600" kern="0" dirty="0" smtClean="0"/>
              <a:t>layered approach </a:t>
            </a:r>
            <a:r>
              <a:rPr lang="en-US" sz="1600" kern="0" dirty="0" smtClean="0"/>
              <a:t>preferable over </a:t>
            </a:r>
            <a:r>
              <a:rPr lang="en-US" sz="1600" kern="0" dirty="0" smtClean="0"/>
              <a:t>alternatives?</a:t>
            </a:r>
            <a:endParaRPr lang="en-US" sz="1600" kern="0" dirty="0" smtClean="0"/>
          </a:p>
          <a:p>
            <a:pPr lvl="2">
              <a:buFont typeface="+mj-lt"/>
              <a:buAutoNum type="alphaLcParenR"/>
              <a:defRPr/>
            </a:pPr>
            <a:r>
              <a:rPr lang="en-US" sz="1200" kern="0" dirty="0" smtClean="0"/>
              <a:t>presenting the most </a:t>
            </a:r>
            <a:r>
              <a:rPr lang="en-US" sz="1200" kern="0" dirty="0" smtClean="0"/>
              <a:t>informative </a:t>
            </a:r>
            <a:r>
              <a:rPr lang="en-US" sz="1200" kern="0" dirty="0" smtClean="0"/>
              <a:t>(and most complex) explanation</a:t>
            </a:r>
            <a:endParaRPr lang="en-US" sz="1200" kern="0" dirty="0" smtClean="0"/>
          </a:p>
          <a:p>
            <a:pPr lvl="2">
              <a:buFont typeface="+mj-lt"/>
              <a:buAutoNum type="alphaLcParenR"/>
              <a:defRPr/>
            </a:pPr>
            <a:r>
              <a:rPr lang="en-US" sz="1200" kern="0" dirty="0" smtClean="0"/>
              <a:t>presenting all explanation at </a:t>
            </a:r>
            <a:r>
              <a:rPr lang="en-US" sz="1200" kern="0" dirty="0" smtClean="0"/>
              <a:t>once</a:t>
            </a:r>
          </a:p>
          <a:p>
            <a:pPr lvl="2">
              <a:buFont typeface="+mj-lt"/>
              <a:buAutoNum type="alphaLcParenR"/>
              <a:defRPr/>
            </a:pPr>
            <a:r>
              <a:rPr lang="en-US" sz="1200" kern="0" dirty="0" smtClean="0"/>
              <a:t>presenting no explanation</a:t>
            </a:r>
            <a:endParaRPr lang="en-US" sz="1200" kern="0" dirty="0" smtClean="0"/>
          </a:p>
          <a:p>
            <a:pPr lvl="1">
              <a:buFont typeface="Wingdings" charset="0"/>
              <a:buChar char="o"/>
              <a:defRPr/>
            </a:pPr>
            <a:r>
              <a:rPr lang="en-US" sz="1500" kern="0" dirty="0" smtClean="0"/>
              <a:t>Which elements do users most care about and which are most likely to convince them?</a:t>
            </a:r>
          </a:p>
          <a:p>
            <a:pPr>
              <a:buFont typeface="Wingdings" charset="0"/>
              <a:buChar char="o"/>
              <a:defRPr/>
            </a:pPr>
            <a:r>
              <a:rPr lang="en-US" sz="1700" kern="0" dirty="0" smtClean="0"/>
              <a:t>Looking at other settings; more dataset are useful.</a:t>
            </a:r>
            <a:endParaRPr lang="en-US" sz="1700" kern="0" dirty="0" smtClean="0"/>
          </a:p>
        </p:txBody>
      </p:sp>
      <p:cxnSp>
        <p:nvCxnSpPr>
          <p:cNvPr id="6" name="Straight Arrow Connector 5"/>
          <p:cNvCxnSpPr/>
          <p:nvPr/>
        </p:nvCxnSpPr>
        <p:spPr>
          <a:xfrm>
            <a:off x="2192601" y="2220561"/>
            <a:ext cx="0" cy="1817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66114" y="2396081"/>
            <a:ext cx="852975" cy="18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900" baseline="-25000" dirty="0"/>
          </a:p>
        </p:txBody>
      </p:sp>
      <p:sp>
        <p:nvSpPr>
          <p:cNvPr id="8" name="TextBox 7"/>
          <p:cNvSpPr txBox="1"/>
          <p:nvPr/>
        </p:nvSpPr>
        <p:spPr>
          <a:xfrm>
            <a:off x="2446408" y="3112415"/>
            <a:ext cx="731437" cy="1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500" baseline="-25000" dirty="0"/>
          </a:p>
        </p:txBody>
      </p:sp>
      <p:sp>
        <p:nvSpPr>
          <p:cNvPr id="9" name="TextBox 8"/>
          <p:cNvSpPr txBox="1"/>
          <p:nvPr/>
        </p:nvSpPr>
        <p:spPr>
          <a:xfrm>
            <a:off x="1223114" y="3531181"/>
            <a:ext cx="218768" cy="143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sp>
        <p:nvSpPr>
          <p:cNvPr id="10" name="TextBox 9"/>
          <p:cNvSpPr txBox="1"/>
          <p:nvPr/>
        </p:nvSpPr>
        <p:spPr>
          <a:xfrm>
            <a:off x="1347358" y="3113864"/>
            <a:ext cx="647466" cy="1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defRPr/>
            </a:pPr>
            <a:endParaRPr lang="en-US" sz="500" baseline="-25000" dirty="0"/>
          </a:p>
        </p:txBody>
      </p:sp>
      <p:sp>
        <p:nvSpPr>
          <p:cNvPr id="11" name="TextBox 10"/>
          <p:cNvSpPr txBox="1"/>
          <p:nvPr/>
        </p:nvSpPr>
        <p:spPr>
          <a:xfrm>
            <a:off x="1747661" y="3531181"/>
            <a:ext cx="218768" cy="143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sp>
        <p:nvSpPr>
          <p:cNvPr id="12" name="TextBox 11"/>
          <p:cNvSpPr txBox="1"/>
          <p:nvPr/>
        </p:nvSpPr>
        <p:spPr>
          <a:xfrm>
            <a:off x="2351550" y="3544221"/>
            <a:ext cx="219873" cy="143629"/>
          </a:xfrm>
          <a:prstGeom prst="rect">
            <a:avLst/>
          </a:prstGeom>
          <a:ln>
            <a:solidFill>
              <a:srgbClr val="0033CC"/>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sp>
        <p:nvSpPr>
          <p:cNvPr id="13" name="TextBox 12"/>
          <p:cNvSpPr txBox="1"/>
          <p:nvPr/>
        </p:nvSpPr>
        <p:spPr>
          <a:xfrm>
            <a:off x="2958380" y="3535527"/>
            <a:ext cx="219874" cy="143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sz="2000">
                <a:solidFill>
                  <a:schemeClr val="tx1"/>
                </a:solidFill>
                <a:latin typeface="Verdana" charset="0"/>
                <a:ea typeface="ＭＳ Ｐゴシック" charset="0"/>
                <a:cs typeface="ＭＳ Ｐゴシック" charset="0"/>
              </a:defRPr>
            </a:lvl1pPr>
            <a:lvl2pPr marL="742950" indent="-285750">
              <a:defRPr sz="2000">
                <a:solidFill>
                  <a:schemeClr val="tx1"/>
                </a:solidFill>
                <a:latin typeface="Verdana" charset="0"/>
                <a:ea typeface="ＭＳ Ｐゴシック" charset="0"/>
              </a:defRPr>
            </a:lvl2pPr>
            <a:lvl3pPr marL="1143000" indent="-228600">
              <a:defRPr sz="2000">
                <a:solidFill>
                  <a:schemeClr val="tx1"/>
                </a:solidFill>
                <a:latin typeface="Verdana" charset="0"/>
                <a:ea typeface="ＭＳ Ｐゴシック" charset="0"/>
              </a:defRPr>
            </a:lvl3pPr>
            <a:lvl4pPr marL="1600200" indent="-228600">
              <a:defRPr sz="2000">
                <a:solidFill>
                  <a:schemeClr val="tx1"/>
                </a:solidFill>
                <a:latin typeface="Verdana" charset="0"/>
                <a:ea typeface="ＭＳ Ｐゴシック" charset="0"/>
              </a:defRPr>
            </a:lvl4pPr>
            <a:lvl5pPr marL="2057400" indent="-228600">
              <a:defRPr sz="2000">
                <a:solidFill>
                  <a:schemeClr val="tx1"/>
                </a:solidFill>
                <a:latin typeface="Verdana" charset="0"/>
                <a:ea typeface="ＭＳ Ｐゴシック" charset="0"/>
              </a:defRPr>
            </a:lvl5pPr>
            <a:lvl6pPr marL="2514600" indent="-228600" eaLnBrk="0" fontAlgn="base" hangingPunct="0">
              <a:spcBef>
                <a:spcPct val="0"/>
              </a:spcBef>
              <a:spcAft>
                <a:spcPct val="0"/>
              </a:spcAft>
              <a:defRPr sz="2000">
                <a:solidFill>
                  <a:schemeClr val="tx1"/>
                </a:solidFill>
                <a:latin typeface="Verdana" charset="0"/>
                <a:ea typeface="ＭＳ Ｐゴシック" charset="0"/>
              </a:defRPr>
            </a:lvl6pPr>
            <a:lvl7pPr marL="2971800" indent="-228600" eaLnBrk="0" fontAlgn="base" hangingPunct="0">
              <a:spcBef>
                <a:spcPct val="0"/>
              </a:spcBef>
              <a:spcAft>
                <a:spcPct val="0"/>
              </a:spcAft>
              <a:defRPr sz="2000">
                <a:solidFill>
                  <a:schemeClr val="tx1"/>
                </a:solidFill>
                <a:latin typeface="Verdana" charset="0"/>
                <a:ea typeface="ＭＳ Ｐゴシック" charset="0"/>
              </a:defRPr>
            </a:lvl7pPr>
            <a:lvl8pPr marL="3429000" indent="-228600" eaLnBrk="0" fontAlgn="base" hangingPunct="0">
              <a:spcBef>
                <a:spcPct val="0"/>
              </a:spcBef>
              <a:spcAft>
                <a:spcPct val="0"/>
              </a:spcAft>
              <a:defRPr sz="2000">
                <a:solidFill>
                  <a:schemeClr val="tx1"/>
                </a:solidFill>
                <a:latin typeface="Verdana" charset="0"/>
                <a:ea typeface="ＭＳ Ｐゴシック" charset="0"/>
              </a:defRPr>
            </a:lvl8pPr>
            <a:lvl9pPr marL="3886200" indent="-228600" eaLnBrk="0" fontAlgn="base" hangingPunct="0">
              <a:spcBef>
                <a:spcPct val="0"/>
              </a:spcBef>
              <a:spcAft>
                <a:spcPct val="0"/>
              </a:spcAft>
              <a:defRPr sz="2000">
                <a:solidFill>
                  <a:schemeClr val="tx1"/>
                </a:solidFill>
                <a:latin typeface="Verdana" charset="0"/>
                <a:ea typeface="ＭＳ Ｐゴシック" charset="0"/>
              </a:defRPr>
            </a:lvl9pPr>
          </a:lstStyle>
          <a:p>
            <a:pPr algn="ctr">
              <a:defRPr/>
            </a:pPr>
            <a:endParaRPr lang="en-US" sz="500" baseline="-25000" dirty="0" smtClean="0"/>
          </a:p>
        </p:txBody>
      </p:sp>
      <p:cxnSp>
        <p:nvCxnSpPr>
          <p:cNvPr id="14" name="Straight Arrow Connector 13"/>
          <p:cNvCxnSpPr>
            <a:stCxn id="7" idx="2"/>
            <a:endCxn id="10" idx="0"/>
          </p:cNvCxnSpPr>
          <p:nvPr/>
        </p:nvCxnSpPr>
        <p:spPr>
          <a:xfrm flipH="1">
            <a:off x="1671091" y="2580747"/>
            <a:ext cx="521511" cy="533117"/>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2192602" y="2580747"/>
            <a:ext cx="619525" cy="531668"/>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9" idx="0"/>
          </p:cNvCxnSpPr>
          <p:nvPr/>
        </p:nvCxnSpPr>
        <p:spPr>
          <a:xfrm flipH="1">
            <a:off x="1332498" y="3257493"/>
            <a:ext cx="338593" cy="273688"/>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11" idx="0"/>
          </p:cNvCxnSpPr>
          <p:nvPr/>
        </p:nvCxnSpPr>
        <p:spPr>
          <a:xfrm>
            <a:off x="1671091" y="3257493"/>
            <a:ext cx="185954" cy="273688"/>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0"/>
          </p:cNvCxnSpPr>
          <p:nvPr/>
        </p:nvCxnSpPr>
        <p:spPr>
          <a:xfrm flipH="1">
            <a:off x="2461487" y="3275506"/>
            <a:ext cx="348491" cy="26871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3" idx="0"/>
          </p:cNvCxnSpPr>
          <p:nvPr/>
        </p:nvCxnSpPr>
        <p:spPr>
          <a:xfrm>
            <a:off x="2812127" y="3256044"/>
            <a:ext cx="256190" cy="279483"/>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4797162" y="2429489"/>
            <a:ext cx="1544822" cy="1023853"/>
            <a:chOff x="545970" y="1667077"/>
            <a:chExt cx="2054355" cy="1118200"/>
          </a:xfrm>
        </p:grpSpPr>
        <p:cxnSp>
          <p:nvCxnSpPr>
            <p:cNvPr id="30" name="Straight Arrow Connector 2"/>
            <p:cNvCxnSpPr>
              <a:cxnSpLocks noChangeShapeType="1"/>
            </p:cNvCxnSpPr>
            <p:nvPr/>
          </p:nvCxnSpPr>
          <p:spPr bwMode="auto">
            <a:xfrm flipH="1" flipV="1">
              <a:off x="545970" y="1667077"/>
              <a:ext cx="130" cy="73639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Straight Connector 7"/>
            <p:cNvCxnSpPr>
              <a:cxnSpLocks noChangeShapeType="1"/>
            </p:cNvCxnSpPr>
            <p:nvPr/>
          </p:nvCxnSpPr>
          <p:spPr bwMode="auto">
            <a:xfrm>
              <a:off x="546100" y="2403475"/>
              <a:ext cx="2054225" cy="301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8" name="Rectangle 9"/>
            <p:cNvSpPr>
              <a:spLocks noChangeArrowheads="1"/>
            </p:cNvSpPr>
            <p:nvPr/>
          </p:nvSpPr>
          <p:spPr bwMode="auto">
            <a:xfrm>
              <a:off x="1226342" y="2063681"/>
              <a:ext cx="171725" cy="336138"/>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sp>
          <p:nvSpPr>
            <p:cNvPr id="39" name="Rectangle 67"/>
            <p:cNvSpPr>
              <a:spLocks noChangeArrowheads="1"/>
            </p:cNvSpPr>
            <p:nvPr/>
          </p:nvSpPr>
          <p:spPr bwMode="auto">
            <a:xfrm>
              <a:off x="784347" y="2049620"/>
              <a:ext cx="180320" cy="336138"/>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sp>
          <p:nvSpPr>
            <p:cNvPr id="40" name="Rectangle 69"/>
            <p:cNvSpPr>
              <a:spLocks noChangeArrowheads="1"/>
            </p:cNvSpPr>
            <p:nvPr/>
          </p:nvSpPr>
          <p:spPr bwMode="auto">
            <a:xfrm>
              <a:off x="1673768" y="2449139"/>
              <a:ext cx="168703" cy="336138"/>
            </a:xfrm>
            <a:prstGeom prst="rect">
              <a:avLst/>
            </a:prstGeom>
            <a:solidFill>
              <a:schemeClr val="accent2"/>
            </a:solidFill>
            <a:ln w="9525">
              <a:solidFill>
                <a:schemeClr val="accent2"/>
              </a:solidFill>
              <a:round/>
              <a:headEnd/>
              <a:tailEnd/>
            </a:ln>
          </p:spPr>
          <p:txBody>
            <a:bodyPr wrap="square">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sp>
          <p:nvSpPr>
            <p:cNvPr id="41" name="Rectangle 70"/>
            <p:cNvSpPr>
              <a:spLocks noChangeArrowheads="1"/>
            </p:cNvSpPr>
            <p:nvPr/>
          </p:nvSpPr>
          <p:spPr bwMode="auto">
            <a:xfrm>
              <a:off x="2059836" y="2440110"/>
              <a:ext cx="222250" cy="336138"/>
            </a:xfrm>
            <a:prstGeom prst="rect">
              <a:avLst/>
            </a:prstGeom>
            <a:solidFill>
              <a:schemeClr val="accent2"/>
            </a:solidFill>
            <a:ln w="9525">
              <a:solidFill>
                <a:schemeClr val="accent2"/>
              </a:solidFill>
              <a:round/>
              <a:headEnd/>
              <a:tailEnd/>
            </a:ln>
          </p:spPr>
          <p:txBody>
            <a:bodyPr>
              <a:spAutoFit/>
            </a:bodyPr>
            <a:lstStyle>
              <a:lvl1pPr eaLnBrk="0" hangingPunct="0">
                <a:defRPr sz="2000">
                  <a:solidFill>
                    <a:schemeClr val="tx1"/>
                  </a:solidFill>
                  <a:latin typeface="Verdana" charset="0"/>
                  <a:ea typeface="ＭＳ Ｐゴシック" charset="-128"/>
                </a:defRPr>
              </a:lvl1pPr>
              <a:lvl2pPr marL="742950" indent="-285750" eaLnBrk="0" hangingPunct="0">
                <a:defRPr sz="2000">
                  <a:solidFill>
                    <a:schemeClr val="tx1"/>
                  </a:solidFill>
                  <a:latin typeface="Verdana" charset="0"/>
                  <a:ea typeface="ＭＳ Ｐゴシック" charset="-128"/>
                </a:defRPr>
              </a:lvl2pPr>
              <a:lvl3pPr marL="1143000" indent="-228600" eaLnBrk="0" hangingPunct="0">
                <a:defRPr sz="2000">
                  <a:solidFill>
                    <a:schemeClr val="tx1"/>
                  </a:solidFill>
                  <a:latin typeface="Verdana" charset="0"/>
                  <a:ea typeface="ＭＳ Ｐゴシック" charset="-128"/>
                </a:defRPr>
              </a:lvl3pPr>
              <a:lvl4pPr marL="1600200" indent="-228600" eaLnBrk="0" hangingPunct="0">
                <a:defRPr sz="2000">
                  <a:solidFill>
                    <a:schemeClr val="tx1"/>
                  </a:solidFill>
                  <a:latin typeface="Verdana" charset="0"/>
                  <a:ea typeface="ＭＳ Ｐゴシック" charset="-128"/>
                </a:defRPr>
              </a:lvl4pPr>
              <a:lvl5pPr marL="2057400" indent="-228600" eaLnBrk="0" hangingPunct="0">
                <a:defRPr sz="2000">
                  <a:solidFill>
                    <a:schemeClr val="tx1"/>
                  </a:solidFill>
                  <a:latin typeface="Verdana" charset="0"/>
                  <a:ea typeface="ＭＳ Ｐゴシック" charset="-128"/>
                </a:defRPr>
              </a:lvl5pPr>
              <a:lvl6pPr marL="2514600" indent="-228600" eaLnBrk="0" fontAlgn="base" hangingPunct="0">
                <a:spcBef>
                  <a:spcPct val="0"/>
                </a:spcBef>
                <a:spcAft>
                  <a:spcPct val="0"/>
                </a:spcAft>
                <a:defRPr sz="2000">
                  <a:solidFill>
                    <a:schemeClr val="tx1"/>
                  </a:solidFill>
                  <a:latin typeface="Verdana" charset="0"/>
                  <a:ea typeface="ＭＳ Ｐゴシック" charset="-128"/>
                </a:defRPr>
              </a:lvl6pPr>
              <a:lvl7pPr marL="2971800" indent="-228600" eaLnBrk="0" fontAlgn="base" hangingPunct="0">
                <a:spcBef>
                  <a:spcPct val="0"/>
                </a:spcBef>
                <a:spcAft>
                  <a:spcPct val="0"/>
                </a:spcAft>
                <a:defRPr sz="2000">
                  <a:solidFill>
                    <a:schemeClr val="tx1"/>
                  </a:solidFill>
                  <a:latin typeface="Verdana" charset="0"/>
                  <a:ea typeface="ＭＳ Ｐゴシック" charset="-128"/>
                </a:defRPr>
              </a:lvl7pPr>
              <a:lvl8pPr marL="3429000" indent="-228600" eaLnBrk="0" fontAlgn="base" hangingPunct="0">
                <a:spcBef>
                  <a:spcPct val="0"/>
                </a:spcBef>
                <a:spcAft>
                  <a:spcPct val="0"/>
                </a:spcAft>
                <a:defRPr sz="2000">
                  <a:solidFill>
                    <a:schemeClr val="tx1"/>
                  </a:solidFill>
                  <a:latin typeface="Verdana" charset="0"/>
                  <a:ea typeface="ＭＳ Ｐゴシック" charset="-128"/>
                </a:defRPr>
              </a:lvl8pPr>
              <a:lvl9pPr marL="3886200" indent="-228600" eaLnBrk="0" fontAlgn="base" hangingPunct="0">
                <a:spcBef>
                  <a:spcPct val="0"/>
                </a:spcBef>
                <a:spcAft>
                  <a:spcPct val="0"/>
                </a:spcAft>
                <a:defRPr sz="2000">
                  <a:solidFill>
                    <a:schemeClr val="tx1"/>
                  </a:solidFill>
                  <a:latin typeface="Verdana" charset="0"/>
                  <a:ea typeface="ＭＳ Ｐゴシック" charset="-128"/>
                </a:defRPr>
              </a:lvl9pPr>
            </a:lstStyle>
            <a:p>
              <a:pPr eaLnBrk="1" hangingPunct="1">
                <a:spcBef>
                  <a:spcPct val="30000"/>
                </a:spcBef>
              </a:pPr>
              <a:endParaRPr lang="en-US" altLang="en-US" sz="1400"/>
            </a:p>
          </p:txBody>
        </p:sp>
      </p:grpSp>
      <p:cxnSp>
        <p:nvCxnSpPr>
          <p:cNvPr id="47" name="Straight Arrow Connector 2"/>
          <p:cNvCxnSpPr>
            <a:cxnSpLocks noChangeShapeType="1"/>
          </p:cNvCxnSpPr>
          <p:nvPr/>
        </p:nvCxnSpPr>
        <p:spPr bwMode="auto">
          <a:xfrm flipH="1">
            <a:off x="4797160" y="3107102"/>
            <a:ext cx="98" cy="584121"/>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5" name="TextBox 7174"/>
          <p:cNvSpPr txBox="1"/>
          <p:nvPr/>
        </p:nvSpPr>
        <p:spPr>
          <a:xfrm>
            <a:off x="3586229" y="2598025"/>
            <a:ext cx="646331" cy="769441"/>
          </a:xfrm>
          <a:prstGeom prst="rect">
            <a:avLst/>
          </a:prstGeom>
          <a:noFill/>
        </p:spPr>
        <p:txBody>
          <a:bodyPr wrap="none" rtlCol="0">
            <a:spAutoFit/>
          </a:bodyPr>
          <a:lstStyle/>
          <a:p>
            <a:r>
              <a:rPr lang="en-US" sz="4400" dirty="0" smtClean="0"/>
              <a:t>+</a:t>
            </a:r>
            <a:endParaRPr lang="en-US" sz="4400" dirty="0"/>
          </a:p>
        </p:txBody>
      </p:sp>
      <p:sp>
        <p:nvSpPr>
          <p:cNvPr id="57" name="TextBox 56"/>
          <p:cNvSpPr txBox="1"/>
          <p:nvPr/>
        </p:nvSpPr>
        <p:spPr>
          <a:xfrm>
            <a:off x="6707816" y="2598025"/>
            <a:ext cx="646331" cy="769441"/>
          </a:xfrm>
          <a:prstGeom prst="rect">
            <a:avLst/>
          </a:prstGeom>
          <a:noFill/>
        </p:spPr>
        <p:txBody>
          <a:bodyPr wrap="none" rtlCol="0">
            <a:spAutoFit/>
          </a:bodyPr>
          <a:lstStyle/>
          <a:p>
            <a:r>
              <a:rPr lang="en-US" sz="4400" dirty="0"/>
              <a:t>=</a:t>
            </a:r>
          </a:p>
        </p:txBody>
      </p:sp>
      <p:sp>
        <p:nvSpPr>
          <p:cNvPr id="7176" name="TextBox 7175"/>
          <p:cNvSpPr txBox="1"/>
          <p:nvPr/>
        </p:nvSpPr>
        <p:spPr>
          <a:xfrm>
            <a:off x="7220854" y="2049808"/>
            <a:ext cx="989373" cy="1862048"/>
          </a:xfrm>
          <a:prstGeom prst="rect">
            <a:avLst/>
          </a:prstGeom>
          <a:noFill/>
        </p:spPr>
        <p:txBody>
          <a:bodyPr wrap="none" rtlCol="0">
            <a:spAutoFit/>
          </a:bodyPr>
          <a:lstStyle/>
          <a:p>
            <a:r>
              <a:rPr lang="en-US" sz="11500" dirty="0" smtClean="0"/>
              <a:t>?</a:t>
            </a:r>
            <a:endParaRPr lang="en-US" sz="11500" dirty="0"/>
          </a:p>
        </p:txBody>
      </p:sp>
      <p:sp>
        <p:nvSpPr>
          <p:cNvPr id="62" name="Right Brace 61"/>
          <p:cNvSpPr/>
          <p:nvPr/>
        </p:nvSpPr>
        <p:spPr bwMode="auto">
          <a:xfrm rot="10800000">
            <a:off x="4315145" y="2311442"/>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2" name="Right Brace 71"/>
          <p:cNvSpPr/>
          <p:nvPr/>
        </p:nvSpPr>
        <p:spPr bwMode="auto">
          <a:xfrm rot="10800000">
            <a:off x="894296" y="2227242"/>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3" name="Right Brace 72"/>
          <p:cNvSpPr/>
          <p:nvPr/>
        </p:nvSpPr>
        <p:spPr bwMode="auto">
          <a:xfrm>
            <a:off x="3310317" y="2236153"/>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4" name="Right Brace 73"/>
          <p:cNvSpPr/>
          <p:nvPr/>
        </p:nvSpPr>
        <p:spPr bwMode="auto">
          <a:xfrm>
            <a:off x="6452945" y="2311442"/>
            <a:ext cx="238570" cy="1451697"/>
          </a:xfrm>
          <a:prstGeom prst="rightBrace">
            <a:avLst>
              <a:gd name="adj1" fmla="val 80739"/>
              <a:gd name="adj2" fmla="val 5042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3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511703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Explanation </a:t>
            </a:r>
            <a:r>
              <a:rPr lang="en-US" altLang="en-US" dirty="0" smtClean="0">
                <a:ea typeface="ＭＳ Ｐゴシック" charset="-128"/>
              </a:rPr>
              <a:t>layers</a:t>
            </a:r>
            <a:endParaRPr lang="en-US" altLang="en-US" dirty="0">
              <a:ea typeface="ＭＳ Ｐゴシック" charset="-128"/>
            </a:endParaRPr>
          </a:p>
        </p:txBody>
      </p:sp>
      <p:sp>
        <p:nvSpPr>
          <p:cNvPr id="7170" name="Content Placeholder 2"/>
          <p:cNvSpPr>
            <a:spLocks noGrp="1"/>
          </p:cNvSpPr>
          <p:nvPr>
            <p:ph idx="1"/>
          </p:nvPr>
        </p:nvSpPr>
        <p:spPr>
          <a:xfrm>
            <a:off x="311283" y="914400"/>
            <a:ext cx="8521431" cy="1011678"/>
          </a:xfrm>
        </p:spPr>
        <p:txBody>
          <a:bodyPr/>
          <a:lstStyle/>
          <a:p>
            <a:pPr>
              <a:buFont typeface="Wingdings" charset="0"/>
              <a:buChar char="o"/>
              <a:defRPr/>
            </a:pPr>
            <a:r>
              <a:rPr lang="en-US" sz="1800" dirty="0" smtClean="0"/>
              <a:t>We recommend you </a:t>
            </a:r>
            <a:r>
              <a:rPr lang="en-US" sz="1800" b="1" dirty="0" smtClean="0"/>
              <a:t>deny</a:t>
            </a:r>
            <a:r>
              <a:rPr lang="en-US" sz="1800" dirty="0" smtClean="0"/>
              <a:t> </a:t>
            </a:r>
            <a:r>
              <a:rPr lang="en-US" sz="1800" b="1" dirty="0" smtClean="0"/>
              <a:t>camera</a:t>
            </a:r>
            <a:r>
              <a:rPr lang="en-US" sz="1800" dirty="0" smtClean="0"/>
              <a:t> access to the </a:t>
            </a:r>
            <a:r>
              <a:rPr lang="en-US" sz="1800" b="1" dirty="0" smtClean="0"/>
              <a:t>Facebook app</a:t>
            </a:r>
            <a:r>
              <a:rPr lang="en-US" sz="1800" dirty="0" smtClean="0"/>
              <a:t>.</a:t>
            </a:r>
          </a:p>
          <a:p>
            <a:pPr>
              <a:buFont typeface="Wingdings" charset="0"/>
              <a:buChar char="o"/>
              <a:defRPr/>
            </a:pPr>
            <a:r>
              <a:rPr lang="en-US" sz="1800" i="1" dirty="0" smtClean="0"/>
              <a:t>“Why?”</a:t>
            </a:r>
          </a:p>
          <a:p>
            <a:pPr>
              <a:buFont typeface="Wingdings" charset="0"/>
              <a:buChar char="o"/>
              <a:defRPr/>
            </a:pPr>
            <a:r>
              <a:rPr lang="en-US" sz="1800" dirty="0" smtClean="0"/>
              <a:t>Because </a:t>
            </a:r>
            <a:r>
              <a:rPr lang="en-US" sz="1800" dirty="0" smtClean="0"/>
              <a:t>of </a:t>
            </a:r>
            <a:r>
              <a:rPr lang="en-US" sz="1800" dirty="0" smtClean="0"/>
              <a:t>your preferences in ...</a:t>
            </a:r>
          </a:p>
          <a:p>
            <a:pPr lvl="1">
              <a:buFont typeface="Wingdings" charset="0"/>
              <a:buChar char="o"/>
              <a:defRPr/>
            </a:pPr>
            <a:endParaRPr lang="en-US" sz="1600" dirty="0" smtClean="0"/>
          </a:p>
          <a:p>
            <a:pPr lvl="1">
              <a:buFont typeface="Wingdings" charset="0"/>
              <a:buChar char="o"/>
              <a:defRPr/>
            </a:pPr>
            <a:endParaRPr lang="en-US" sz="1600" dirty="0"/>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dirty="0" smtClean="0"/>
              <a:t>Despite your preferences in ...</a:t>
            </a:r>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i="1" dirty="0" smtClean="0"/>
              <a:t>“Ok, what about my preferences?”</a:t>
            </a:r>
          </a:p>
        </p:txBody>
      </p:sp>
      <p:graphicFrame>
        <p:nvGraphicFramePr>
          <p:cNvPr id="3" name="Table 2"/>
          <p:cNvGraphicFramePr>
            <a:graphicFrameLocks noGrp="1"/>
          </p:cNvGraphicFramePr>
          <p:nvPr>
            <p:extLst>
              <p:ext uri="{D42A27DB-BD31-4B8C-83A1-F6EECF244321}">
                <p14:modId xmlns:p14="http://schemas.microsoft.com/office/powerpoint/2010/main" val="1914013136"/>
              </p:ext>
            </p:extLst>
          </p:nvPr>
        </p:nvGraphicFramePr>
        <p:xfrm>
          <a:off x="384461" y="2227713"/>
          <a:ext cx="8354733" cy="1112520"/>
        </p:xfrm>
        <a:graphic>
          <a:graphicData uri="http://schemas.openxmlformats.org/drawingml/2006/table">
            <a:tbl>
              <a:tblPr firstRow="1" bandRow="1">
                <a:tableStyleId>{22838BEF-8BB2-4498-84A7-C5851F593DF1}</a:tableStyleId>
              </a:tblPr>
              <a:tblGrid>
                <a:gridCol w="2888675"/>
                <a:gridCol w="5466058"/>
              </a:tblGrid>
              <a:tr h="370840">
                <a:tc>
                  <a:txBody>
                    <a:bodyPr/>
                    <a:lstStyle/>
                    <a:p>
                      <a:pPr algn="r"/>
                      <a:r>
                        <a:rPr lang="en-US" sz="1600" b="1" dirty="0" smtClean="0">
                          <a:solidFill>
                            <a:schemeClr val="accent2">
                              <a:lumMod val="75000"/>
                            </a:schemeClr>
                          </a:solidFill>
                        </a:rPr>
                        <a:t>very important</a:t>
                      </a:r>
                      <a:endParaRPr lang="en-US" sz="1600" b="1" dirty="0">
                        <a:solidFill>
                          <a:schemeClr val="accent2">
                            <a:lumMod val="75000"/>
                          </a:schemeClr>
                        </a:solidFill>
                      </a:endParaRPr>
                    </a:p>
                  </a:txBody>
                  <a:tcPr/>
                </a:tc>
                <a:tc>
                  <a:txBody>
                    <a:bodyPr/>
                    <a:lstStyle/>
                    <a:p>
                      <a:r>
                        <a:rPr lang="en-US" sz="1600" b="1" dirty="0" smtClean="0">
                          <a:solidFill>
                            <a:schemeClr val="accent2">
                              <a:lumMod val="75000"/>
                            </a:schemeClr>
                          </a:solidFill>
                        </a:rPr>
                        <a:t>camera</a:t>
                      </a:r>
                      <a:r>
                        <a:rPr lang="en-US" sz="1600" b="1" dirty="0" smtClean="0"/>
                        <a:t> </a:t>
                      </a:r>
                      <a:r>
                        <a:rPr lang="en-US" sz="1600" b="0" dirty="0" smtClean="0"/>
                        <a:t>access</a:t>
                      </a:r>
                      <a:endParaRPr lang="en-US" sz="1600" b="0" dirty="0"/>
                    </a:p>
                  </a:txBody>
                  <a:tcPr/>
                </a:tc>
              </a:tr>
              <a:tr h="370840">
                <a:tc>
                  <a:txBody>
                    <a:bodyPr/>
                    <a:lstStyle/>
                    <a:p>
                      <a:pPr algn="r"/>
                      <a:r>
                        <a:rPr lang="en-US" sz="1600" b="1" dirty="0" smtClean="0">
                          <a:solidFill>
                            <a:schemeClr val="accent2">
                              <a:lumMod val="75000"/>
                            </a:schemeClr>
                          </a:solidFill>
                        </a:rPr>
                        <a:t>somewhat important</a:t>
                      </a:r>
                      <a:endParaRPr lang="en-US" sz="1600" b="1" dirty="0">
                        <a:solidFill>
                          <a:schemeClr val="accent2">
                            <a:lumMod val="75000"/>
                          </a:schemeClr>
                        </a:solidFill>
                      </a:endParaRPr>
                    </a:p>
                  </a:txBody>
                  <a:tcPr/>
                </a:tc>
                <a:tc>
                  <a:txBody>
                    <a:bodyPr/>
                    <a:lstStyle/>
                    <a:p>
                      <a:r>
                        <a:rPr lang="en-US" sz="1600" b="1" baseline="0" dirty="0" smtClean="0">
                          <a:solidFill>
                            <a:schemeClr val="accent2">
                              <a:lumMod val="75000"/>
                            </a:schemeClr>
                          </a:solidFill>
                        </a:rPr>
                        <a:t>social</a:t>
                      </a:r>
                      <a:r>
                        <a:rPr lang="en-US" sz="1600" b="1" baseline="0" dirty="0" smtClean="0"/>
                        <a:t> </a:t>
                      </a:r>
                      <a:r>
                        <a:rPr lang="en-US" sz="1600" b="0" baseline="0" dirty="0" smtClean="0"/>
                        <a:t>apps</a:t>
                      </a:r>
                      <a:r>
                        <a:rPr lang="en-US" sz="1600" b="1" baseline="0" dirty="0" smtClean="0"/>
                        <a:t> </a:t>
                      </a:r>
                      <a:r>
                        <a:rPr lang="en-US" sz="1600" b="0" baseline="0" dirty="0" smtClean="0"/>
                        <a:t>access</a:t>
                      </a:r>
                      <a:endParaRPr lang="en-US" sz="1600" b="0" dirty="0"/>
                    </a:p>
                  </a:txBody>
                  <a:tcPr/>
                </a:tc>
              </a:tr>
              <a:tr h="370840">
                <a:tc>
                  <a:txBody>
                    <a:bodyPr/>
                    <a:lstStyle/>
                    <a:p>
                      <a:pPr algn="r"/>
                      <a:r>
                        <a:rPr lang="en-US" sz="1600" b="1" dirty="0" smtClean="0">
                          <a:solidFill>
                            <a:schemeClr val="accent2">
                              <a:lumMod val="75000"/>
                            </a:schemeClr>
                          </a:solidFill>
                        </a:rPr>
                        <a:t>little important</a:t>
                      </a:r>
                      <a:endParaRPr lang="en-US" sz="1600" b="1" dirty="0">
                        <a:solidFill>
                          <a:schemeClr val="accent2">
                            <a:lumMod val="75000"/>
                          </a:schemeClr>
                        </a:solidFill>
                      </a:endParaRPr>
                    </a:p>
                  </a:txBody>
                  <a:tcPr/>
                </a:tc>
                <a:tc>
                  <a:txBody>
                    <a:bodyPr/>
                    <a:lstStyle/>
                    <a:p>
                      <a:r>
                        <a:rPr lang="en-US" sz="1600" b="1" dirty="0" smtClean="0">
                          <a:solidFill>
                            <a:schemeClr val="accent2">
                              <a:lumMod val="75000"/>
                            </a:schemeClr>
                          </a:solidFill>
                        </a:rPr>
                        <a:t>tool</a:t>
                      </a:r>
                      <a:r>
                        <a:rPr lang="en-US" sz="1600" b="1" baseline="0" dirty="0" smtClean="0">
                          <a:solidFill>
                            <a:schemeClr val="accent2">
                              <a:lumMod val="75000"/>
                            </a:schemeClr>
                          </a:solidFill>
                        </a:rPr>
                        <a:t> </a:t>
                      </a:r>
                      <a:r>
                        <a:rPr lang="en-US" sz="1600" b="0" baseline="0" dirty="0" smtClean="0"/>
                        <a:t>apps</a:t>
                      </a:r>
                      <a:r>
                        <a:rPr lang="en-US" sz="1600" b="1" baseline="0" dirty="0" smtClean="0"/>
                        <a:t> </a:t>
                      </a:r>
                      <a:r>
                        <a:rPr lang="en-US" sz="1600" b="1" dirty="0" err="1" smtClean="0">
                          <a:solidFill>
                            <a:schemeClr val="accent2">
                              <a:lumMod val="75000"/>
                            </a:schemeClr>
                          </a:solidFill>
                        </a:rPr>
                        <a:t>filesystem</a:t>
                      </a:r>
                      <a:r>
                        <a:rPr lang="en-US" sz="1600" b="1" dirty="0" smtClean="0">
                          <a:solidFill>
                            <a:schemeClr val="accent2">
                              <a:lumMod val="75000"/>
                            </a:schemeClr>
                          </a:solidFill>
                        </a:rPr>
                        <a:t> </a:t>
                      </a:r>
                      <a:r>
                        <a:rPr lang="en-US" sz="1600" dirty="0" smtClean="0"/>
                        <a:t>access</a:t>
                      </a:r>
                      <a:endParaRPr lang="en-US" sz="1600" dirty="0"/>
                    </a:p>
                  </a:txBody>
                  <a:tcPr/>
                </a:tc>
              </a:tr>
            </a:tbl>
          </a:graphicData>
        </a:graphic>
      </p:graphicFrame>
      <p:cxnSp>
        <p:nvCxnSpPr>
          <p:cNvPr id="9" name="Straight Connector 8"/>
          <p:cNvCxnSpPr/>
          <p:nvPr/>
        </p:nvCxnSpPr>
        <p:spPr bwMode="auto">
          <a:xfrm>
            <a:off x="2590731" y="1881190"/>
            <a:ext cx="0" cy="1714500"/>
          </a:xfrm>
          <a:prstGeom prst="line">
            <a:avLst/>
          </a:prstGeom>
          <a:noFill/>
          <a:ln w="9525" cap="flat" cmpd="sng" algn="ctr">
            <a:noFill/>
            <a:prstDash val="solid"/>
            <a:round/>
            <a:headEnd type="none" w="med" len="med"/>
            <a:tailEnd type="none" w="med" len="med"/>
          </a:ln>
          <a:effectLst/>
        </p:spPr>
      </p:cxnSp>
      <p:graphicFrame>
        <p:nvGraphicFramePr>
          <p:cNvPr id="24" name="Table 23"/>
          <p:cNvGraphicFramePr>
            <a:graphicFrameLocks noGrp="1"/>
          </p:cNvGraphicFramePr>
          <p:nvPr>
            <p:extLst>
              <p:ext uri="{D42A27DB-BD31-4B8C-83A1-F6EECF244321}">
                <p14:modId xmlns:p14="http://schemas.microsoft.com/office/powerpoint/2010/main" val="1889434566"/>
              </p:ext>
            </p:extLst>
          </p:nvPr>
        </p:nvGraphicFramePr>
        <p:xfrm>
          <a:off x="384461" y="4073335"/>
          <a:ext cx="8354734" cy="370840"/>
        </p:xfrm>
        <a:graphic>
          <a:graphicData uri="http://schemas.openxmlformats.org/drawingml/2006/table">
            <a:tbl>
              <a:tblPr firstRow="1" bandRow="1">
                <a:tableStyleId>{22838BEF-8BB2-4498-84A7-C5851F593DF1}</a:tableStyleId>
              </a:tblPr>
              <a:tblGrid>
                <a:gridCol w="2847112"/>
                <a:gridCol w="5507622"/>
              </a:tblGrid>
              <a:tr h="370840">
                <a:tc>
                  <a:txBody>
                    <a:bodyPr/>
                    <a:lstStyle/>
                    <a:p>
                      <a:pPr algn="r"/>
                      <a:r>
                        <a:rPr lang="en-US" sz="1600" b="1" dirty="0" smtClean="0">
                          <a:solidFill>
                            <a:schemeClr val="accent2">
                              <a:lumMod val="75000"/>
                            </a:schemeClr>
                          </a:solidFill>
                        </a:rPr>
                        <a:t>not important</a:t>
                      </a:r>
                      <a:endParaRPr lang="en-US" sz="1600" b="1" dirty="0">
                        <a:solidFill>
                          <a:schemeClr val="accent2">
                            <a:lumMod val="75000"/>
                          </a:schemeClr>
                        </a:solidFill>
                      </a:endParaRPr>
                    </a:p>
                  </a:txBody>
                  <a:tcPr/>
                </a:tc>
                <a:tc>
                  <a:txBody>
                    <a:bodyPr/>
                    <a:lstStyle/>
                    <a:p>
                      <a:r>
                        <a:rPr lang="en-US" sz="1600" b="1" dirty="0" smtClean="0">
                          <a:solidFill>
                            <a:schemeClr val="accent2">
                              <a:lumMod val="75000"/>
                            </a:schemeClr>
                          </a:solidFill>
                        </a:rPr>
                        <a:t>multimedia</a:t>
                      </a:r>
                      <a:r>
                        <a:rPr lang="en-US" sz="1600" b="1" baseline="0" dirty="0" smtClean="0">
                          <a:solidFill>
                            <a:schemeClr val="accent2">
                              <a:lumMod val="75000"/>
                            </a:schemeClr>
                          </a:solidFill>
                        </a:rPr>
                        <a:t> </a:t>
                      </a:r>
                      <a:r>
                        <a:rPr lang="en-US" sz="1600" b="0" baseline="0" dirty="0" smtClean="0"/>
                        <a:t>apps</a:t>
                      </a:r>
                      <a:r>
                        <a:rPr lang="en-US" sz="1600" b="1" baseline="0" dirty="0" smtClean="0"/>
                        <a:t> </a:t>
                      </a:r>
                      <a:r>
                        <a:rPr lang="en-US" sz="1600" b="1" baseline="0" dirty="0" smtClean="0">
                          <a:solidFill>
                            <a:schemeClr val="accent2">
                              <a:lumMod val="75000"/>
                            </a:schemeClr>
                          </a:solidFill>
                        </a:rPr>
                        <a:t>camera</a:t>
                      </a:r>
                      <a:r>
                        <a:rPr lang="en-US" sz="1600" b="1" baseline="0" dirty="0" smtClean="0"/>
                        <a:t> </a:t>
                      </a:r>
                      <a:r>
                        <a:rPr lang="en-US" sz="1600" b="0" baseline="0" dirty="0" smtClean="0"/>
                        <a:t>access</a:t>
                      </a:r>
                      <a:endParaRPr lang="en-US" sz="1600" b="0" dirty="0"/>
                    </a:p>
                  </a:txBody>
                  <a:tcPr/>
                </a:tc>
              </a:tr>
            </a:tbl>
          </a:graphicData>
        </a:graphic>
      </p:graphicFrame>
    </p:spTree>
    <p:extLst>
      <p:ext uri="{BB962C8B-B14F-4D97-AF65-F5344CB8AC3E}">
        <p14:creationId xmlns:p14="http://schemas.microsoft.com/office/powerpoint/2010/main" val="1893488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Explanation </a:t>
            </a:r>
            <a:r>
              <a:rPr lang="en-US" altLang="en-US" dirty="0" smtClean="0">
                <a:ea typeface="ＭＳ Ｐゴシック" charset="-128"/>
              </a:rPr>
              <a:t>layers</a:t>
            </a:r>
            <a:endParaRPr lang="en-US" altLang="en-US" dirty="0">
              <a:ea typeface="ＭＳ Ｐゴシック" charset="-128"/>
            </a:endParaRPr>
          </a:p>
        </p:txBody>
      </p:sp>
      <p:sp>
        <p:nvSpPr>
          <p:cNvPr id="7170" name="Content Placeholder 2"/>
          <p:cNvSpPr>
            <a:spLocks noGrp="1"/>
          </p:cNvSpPr>
          <p:nvPr>
            <p:ph idx="1"/>
          </p:nvPr>
        </p:nvSpPr>
        <p:spPr>
          <a:xfrm>
            <a:off x="311283" y="914400"/>
            <a:ext cx="8521431" cy="1011678"/>
          </a:xfrm>
        </p:spPr>
        <p:txBody>
          <a:bodyPr/>
          <a:lstStyle/>
          <a:p>
            <a:pPr>
              <a:buFont typeface="Wingdings" charset="0"/>
              <a:buChar char="o"/>
              <a:defRPr/>
            </a:pPr>
            <a:r>
              <a:rPr lang="en-US" sz="1800" i="1" dirty="0"/>
              <a:t>“Ok, what about my preferences?”</a:t>
            </a:r>
          </a:p>
          <a:p>
            <a:pPr>
              <a:buFont typeface="Wingdings" charset="0"/>
              <a:buChar char="o"/>
              <a:defRPr/>
            </a:pPr>
            <a:r>
              <a:rPr lang="en-US" sz="1800" dirty="0" smtClean="0"/>
              <a:t>Because you ...</a:t>
            </a:r>
          </a:p>
          <a:p>
            <a:pPr lvl="1">
              <a:buFont typeface="Wingdings" charset="0"/>
              <a:buChar char="o"/>
              <a:defRPr/>
            </a:pPr>
            <a:endParaRPr lang="en-US" sz="1600" dirty="0" smtClean="0"/>
          </a:p>
          <a:p>
            <a:pPr lvl="1">
              <a:buFont typeface="Wingdings" charset="0"/>
              <a:buChar char="o"/>
              <a:defRPr/>
            </a:pPr>
            <a:endParaRPr lang="en-US" sz="1600" dirty="0"/>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dirty="0" smtClean="0"/>
              <a:t>Even though you ...</a:t>
            </a:r>
          </a:p>
          <a:p>
            <a:pPr lvl="1">
              <a:buFont typeface="Wingdings" charset="0"/>
              <a:buChar char="o"/>
              <a:defRPr/>
            </a:pPr>
            <a:endParaRPr lang="en-US" sz="1600" dirty="0"/>
          </a:p>
          <a:p>
            <a:pPr lvl="1">
              <a:buFont typeface="Wingdings" charset="0"/>
              <a:buChar char="o"/>
              <a:defRPr/>
            </a:pPr>
            <a:endParaRPr lang="en-US" sz="1600" dirty="0" smtClean="0"/>
          </a:p>
          <a:p>
            <a:pPr>
              <a:buFont typeface="Wingdings" charset="0"/>
              <a:buChar char="o"/>
              <a:defRPr/>
            </a:pPr>
            <a:r>
              <a:rPr lang="en-US" sz="1800" i="1" dirty="0" smtClean="0"/>
              <a:t>“Ok, what if I didn’t?”</a:t>
            </a:r>
          </a:p>
        </p:txBody>
      </p:sp>
      <p:graphicFrame>
        <p:nvGraphicFramePr>
          <p:cNvPr id="3" name="Table 2"/>
          <p:cNvGraphicFramePr>
            <a:graphicFrameLocks noGrp="1"/>
          </p:cNvGraphicFramePr>
          <p:nvPr>
            <p:extLst>
              <p:ext uri="{D42A27DB-BD31-4B8C-83A1-F6EECF244321}">
                <p14:modId xmlns:p14="http://schemas.microsoft.com/office/powerpoint/2010/main" val="1139059905"/>
              </p:ext>
            </p:extLst>
          </p:nvPr>
        </p:nvGraphicFramePr>
        <p:xfrm>
          <a:off x="384461" y="1832855"/>
          <a:ext cx="8354733" cy="1112520"/>
        </p:xfrm>
        <a:graphic>
          <a:graphicData uri="http://schemas.openxmlformats.org/drawingml/2006/table">
            <a:tbl>
              <a:tblPr firstRow="1" bandRow="1">
                <a:tableStyleId>{22838BEF-8BB2-4498-84A7-C5851F593DF1}</a:tableStyleId>
              </a:tblPr>
              <a:tblGrid>
                <a:gridCol w="2709352"/>
                <a:gridCol w="5645381"/>
              </a:tblGrid>
              <a:tr h="370840">
                <a:tc>
                  <a:txBody>
                    <a:bodyPr/>
                    <a:lstStyle/>
                    <a:p>
                      <a:pPr algn="r"/>
                      <a:r>
                        <a:rPr lang="en-US" sz="1600" b="1" dirty="0" smtClean="0">
                          <a:solidFill>
                            <a:schemeClr val="accent2">
                              <a:lumMod val="75000"/>
                            </a:schemeClr>
                          </a:solidFill>
                        </a:rPr>
                        <a:t>very important</a:t>
                      </a:r>
                      <a:endParaRPr lang="en-US" sz="1600" b="1" dirty="0">
                        <a:solidFill>
                          <a:schemeClr val="accent2">
                            <a:lumMod val="75000"/>
                          </a:schemeClr>
                        </a:solidFill>
                      </a:endParaRPr>
                    </a:p>
                  </a:txBody>
                  <a:tcPr/>
                </a:tc>
                <a:tc>
                  <a:txBody>
                    <a:bodyPr/>
                    <a:lstStyle/>
                    <a:p>
                      <a:r>
                        <a:rPr lang="en-US" sz="1600" b="1" dirty="0" smtClean="0">
                          <a:solidFill>
                            <a:srgbClr val="0070C0"/>
                          </a:solidFill>
                        </a:rPr>
                        <a:t>tend to deny </a:t>
                      </a:r>
                      <a:r>
                        <a:rPr lang="en-US" sz="1600" b="1" dirty="0" smtClean="0">
                          <a:solidFill>
                            <a:schemeClr val="accent2">
                              <a:lumMod val="75000"/>
                            </a:schemeClr>
                          </a:solidFill>
                        </a:rPr>
                        <a:t>camera</a:t>
                      </a:r>
                      <a:r>
                        <a:rPr lang="en-US" sz="1600" b="1" dirty="0" smtClean="0"/>
                        <a:t> </a:t>
                      </a:r>
                      <a:r>
                        <a:rPr lang="en-US" sz="1600" b="0" dirty="0" smtClean="0"/>
                        <a:t>access</a:t>
                      </a:r>
                      <a:endParaRPr lang="en-US" sz="1600" b="0" dirty="0"/>
                    </a:p>
                  </a:txBody>
                  <a:tcPr/>
                </a:tc>
              </a:tr>
              <a:tr h="370840">
                <a:tc>
                  <a:txBody>
                    <a:bodyPr/>
                    <a:lstStyle/>
                    <a:p>
                      <a:pPr algn="r"/>
                      <a:r>
                        <a:rPr lang="en-US" sz="1600" b="1" dirty="0" smtClean="0">
                          <a:solidFill>
                            <a:schemeClr val="accent2">
                              <a:lumMod val="75000"/>
                            </a:schemeClr>
                          </a:solidFill>
                        </a:rPr>
                        <a:t>somewhat important</a:t>
                      </a:r>
                      <a:endParaRPr lang="en-US" sz="1600" b="1" dirty="0">
                        <a:solidFill>
                          <a:schemeClr val="accent2">
                            <a:lumMod val="75000"/>
                          </a:schemeClr>
                        </a:solidFill>
                      </a:endParaRPr>
                    </a:p>
                  </a:txBody>
                  <a:tcPr/>
                </a:tc>
                <a:tc>
                  <a:txBody>
                    <a:bodyPr/>
                    <a:lstStyle/>
                    <a:p>
                      <a:r>
                        <a:rPr lang="en-US" sz="1600" b="1" baseline="0" dirty="0" smtClean="0">
                          <a:solidFill>
                            <a:srgbClr val="0070C0"/>
                          </a:solidFill>
                        </a:rPr>
                        <a:t>almost always deny </a:t>
                      </a:r>
                      <a:r>
                        <a:rPr lang="en-US" sz="1600" b="1" baseline="0" dirty="0" smtClean="0">
                          <a:solidFill>
                            <a:schemeClr val="accent2">
                              <a:lumMod val="75000"/>
                            </a:schemeClr>
                          </a:solidFill>
                        </a:rPr>
                        <a:t>social</a:t>
                      </a:r>
                      <a:r>
                        <a:rPr lang="en-US" sz="1600" b="1" baseline="0" dirty="0" smtClean="0"/>
                        <a:t> </a:t>
                      </a:r>
                      <a:r>
                        <a:rPr lang="en-US" sz="1600" b="0" baseline="0" dirty="0" smtClean="0"/>
                        <a:t>apps</a:t>
                      </a:r>
                    </a:p>
                  </a:txBody>
                  <a:tcPr/>
                </a:tc>
              </a:tr>
              <a:tr h="370840">
                <a:tc>
                  <a:txBody>
                    <a:bodyPr/>
                    <a:lstStyle/>
                    <a:p>
                      <a:pPr algn="r"/>
                      <a:r>
                        <a:rPr lang="en-US" sz="1600" b="1" dirty="0" smtClean="0">
                          <a:solidFill>
                            <a:schemeClr val="accent2">
                              <a:lumMod val="75000"/>
                            </a:schemeClr>
                          </a:solidFill>
                        </a:rPr>
                        <a:t>little important</a:t>
                      </a:r>
                      <a:endParaRPr lang="en-US" sz="1600" b="1"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dirty="0" smtClean="0">
                          <a:solidFill>
                            <a:srgbClr val="0070C0"/>
                          </a:solidFill>
                        </a:rPr>
                        <a:t>tend to give </a:t>
                      </a:r>
                      <a:r>
                        <a:rPr lang="en-US" sz="1600" b="1" baseline="0" dirty="0" err="1" smtClean="0">
                          <a:solidFill>
                            <a:schemeClr val="accent2">
                              <a:lumMod val="75000"/>
                            </a:schemeClr>
                          </a:solidFill>
                        </a:rPr>
                        <a:t>filesystem</a:t>
                      </a:r>
                      <a:r>
                        <a:rPr lang="en-US" sz="1600" baseline="0" dirty="0" smtClean="0">
                          <a:solidFill>
                            <a:schemeClr val="accent2">
                              <a:lumMod val="75000"/>
                            </a:schemeClr>
                          </a:solidFill>
                        </a:rPr>
                        <a:t> </a:t>
                      </a:r>
                      <a:r>
                        <a:rPr lang="en-US" sz="1600" baseline="0" dirty="0" smtClean="0"/>
                        <a:t>access to </a:t>
                      </a:r>
                      <a:r>
                        <a:rPr lang="en-US" sz="1600" b="1" baseline="0" dirty="0" smtClean="0">
                          <a:solidFill>
                            <a:schemeClr val="accent2">
                              <a:lumMod val="75000"/>
                            </a:schemeClr>
                          </a:solidFill>
                        </a:rPr>
                        <a:t>tool</a:t>
                      </a:r>
                      <a:r>
                        <a:rPr lang="en-US" sz="1600" b="1" baseline="0" dirty="0" smtClean="0"/>
                        <a:t> </a:t>
                      </a:r>
                      <a:r>
                        <a:rPr lang="en-US" sz="1600" b="0" baseline="0" dirty="0" smtClean="0"/>
                        <a:t>apps</a:t>
                      </a:r>
                      <a:endParaRPr lang="en-US" sz="1600" b="0" dirty="0" smtClean="0"/>
                    </a:p>
                  </a:txBody>
                  <a:tcPr/>
                </a:tc>
              </a:tr>
            </a:tbl>
          </a:graphicData>
        </a:graphic>
      </p:graphicFrame>
      <p:cxnSp>
        <p:nvCxnSpPr>
          <p:cNvPr id="9" name="Straight Connector 8"/>
          <p:cNvCxnSpPr/>
          <p:nvPr/>
        </p:nvCxnSpPr>
        <p:spPr bwMode="auto">
          <a:xfrm>
            <a:off x="2590731" y="1881190"/>
            <a:ext cx="0" cy="1714500"/>
          </a:xfrm>
          <a:prstGeom prst="line">
            <a:avLst/>
          </a:prstGeom>
          <a:noFill/>
          <a:ln w="9525" cap="flat" cmpd="sng" algn="ctr">
            <a:noFill/>
            <a:prstDash val="solid"/>
            <a:round/>
            <a:headEnd type="none" w="med" len="med"/>
            <a:tailEnd type="none" w="med" len="med"/>
          </a:ln>
          <a:effectLst/>
        </p:spPr>
      </p:cxnSp>
      <p:graphicFrame>
        <p:nvGraphicFramePr>
          <p:cNvPr id="24" name="Table 23"/>
          <p:cNvGraphicFramePr>
            <a:graphicFrameLocks noGrp="1"/>
          </p:cNvGraphicFramePr>
          <p:nvPr>
            <p:extLst>
              <p:ext uri="{D42A27DB-BD31-4B8C-83A1-F6EECF244321}">
                <p14:modId xmlns:p14="http://schemas.microsoft.com/office/powerpoint/2010/main" val="1496713665"/>
              </p:ext>
            </p:extLst>
          </p:nvPr>
        </p:nvGraphicFramePr>
        <p:xfrm>
          <a:off x="384460" y="3668083"/>
          <a:ext cx="8354734" cy="370840"/>
        </p:xfrm>
        <a:graphic>
          <a:graphicData uri="http://schemas.openxmlformats.org/drawingml/2006/table">
            <a:tbl>
              <a:tblPr firstRow="1" bandRow="1">
                <a:tableStyleId>{22838BEF-8BB2-4498-84A7-C5851F593DF1}</a:tableStyleId>
              </a:tblPr>
              <a:tblGrid>
                <a:gridCol w="2730941"/>
                <a:gridCol w="5623793"/>
              </a:tblGrid>
              <a:tr h="370840">
                <a:tc>
                  <a:txBody>
                    <a:bodyPr/>
                    <a:lstStyle/>
                    <a:p>
                      <a:pPr algn="r"/>
                      <a:r>
                        <a:rPr lang="en-US" sz="1600" b="1" dirty="0" smtClean="0">
                          <a:solidFill>
                            <a:schemeClr val="accent2">
                              <a:lumMod val="75000"/>
                            </a:schemeClr>
                          </a:solidFill>
                        </a:rPr>
                        <a:t>not important</a:t>
                      </a:r>
                      <a:endParaRPr lang="en-US" sz="1600" b="1" dirty="0">
                        <a:solidFill>
                          <a:schemeClr val="accent2">
                            <a:lumMod val="75000"/>
                          </a:schemeClr>
                        </a:solidFill>
                      </a:endParaRPr>
                    </a:p>
                  </a:txBody>
                  <a:tcPr/>
                </a:tc>
                <a:tc>
                  <a:txBody>
                    <a:bodyPr/>
                    <a:lstStyle/>
                    <a:p>
                      <a:r>
                        <a:rPr lang="en-US" sz="1600" b="1" dirty="0" smtClean="0">
                          <a:solidFill>
                            <a:srgbClr val="0070C0"/>
                          </a:solidFill>
                        </a:rPr>
                        <a:t>tend to give </a:t>
                      </a:r>
                      <a:r>
                        <a:rPr lang="en-US" sz="1600" b="1" dirty="0" smtClean="0">
                          <a:solidFill>
                            <a:schemeClr val="accent2">
                              <a:lumMod val="75000"/>
                            </a:schemeClr>
                          </a:solidFill>
                        </a:rPr>
                        <a:t>camera</a:t>
                      </a:r>
                      <a:r>
                        <a:rPr lang="en-US" sz="1600" b="0" dirty="0" smtClean="0">
                          <a:solidFill>
                            <a:schemeClr val="accent2">
                              <a:lumMod val="75000"/>
                            </a:schemeClr>
                          </a:solidFill>
                        </a:rPr>
                        <a:t> </a:t>
                      </a:r>
                      <a:r>
                        <a:rPr lang="en-US" sz="1600" b="0" dirty="0" smtClean="0"/>
                        <a:t>access to </a:t>
                      </a:r>
                      <a:r>
                        <a:rPr lang="en-US" sz="1600" b="1" dirty="0" smtClean="0">
                          <a:solidFill>
                            <a:schemeClr val="accent2">
                              <a:lumMod val="75000"/>
                            </a:schemeClr>
                          </a:solidFill>
                        </a:rPr>
                        <a:t>multimedia</a:t>
                      </a:r>
                      <a:r>
                        <a:rPr lang="en-US" sz="1600" b="0" dirty="0" smtClean="0">
                          <a:solidFill>
                            <a:schemeClr val="accent2">
                              <a:lumMod val="75000"/>
                            </a:schemeClr>
                          </a:solidFill>
                        </a:rPr>
                        <a:t> </a:t>
                      </a:r>
                      <a:r>
                        <a:rPr lang="en-US" sz="1600" b="0" dirty="0" smtClean="0"/>
                        <a:t>apps</a:t>
                      </a:r>
                      <a:endParaRPr lang="en-US" sz="1600" b="0" dirty="0"/>
                    </a:p>
                  </a:txBody>
                  <a:tcPr/>
                </a:tc>
              </a:tr>
            </a:tbl>
          </a:graphicData>
        </a:graphic>
      </p:graphicFrame>
      <p:sp>
        <p:nvSpPr>
          <p:cNvPr id="2" name="Rectangle 1"/>
          <p:cNvSpPr/>
          <p:nvPr/>
        </p:nvSpPr>
        <p:spPr>
          <a:xfrm>
            <a:off x="5066842" y="4194443"/>
            <a:ext cx="3672352" cy="400110"/>
          </a:xfrm>
          <a:prstGeom prst="rect">
            <a:avLst/>
          </a:prstGeom>
        </p:spPr>
        <p:txBody>
          <a:bodyPr wrap="none">
            <a:spAutoFit/>
          </a:bodyPr>
          <a:lstStyle/>
          <a:p>
            <a:r>
              <a:rPr lang="en-US" smtClean="0"/>
              <a:t>(</a:t>
            </a:r>
            <a:r>
              <a:rPr lang="en-US" b="1" smtClean="0">
                <a:solidFill>
                  <a:schemeClr val="accent2">
                    <a:lumMod val="75000"/>
                  </a:schemeClr>
                </a:solidFill>
              </a:rPr>
              <a:t>red elements </a:t>
            </a:r>
            <a:r>
              <a:rPr lang="en-US" smtClean="0"/>
              <a:t>preserved)</a:t>
            </a:r>
            <a:endParaRPr lang="en-US"/>
          </a:p>
        </p:txBody>
      </p:sp>
    </p:spTree>
    <p:extLst>
      <p:ext uri="{BB962C8B-B14F-4D97-AF65-F5344CB8AC3E}">
        <p14:creationId xmlns:p14="http://schemas.microsoft.com/office/powerpoint/2010/main" val="1078165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Title 1"/>
          <p:cNvSpPr>
            <a:spLocks noGrp="1"/>
          </p:cNvSpPr>
          <p:nvPr>
            <p:ph type="title"/>
          </p:nvPr>
        </p:nvSpPr>
        <p:spPr>
          <a:xfrm>
            <a:off x="311284" y="152400"/>
            <a:ext cx="8521431" cy="609600"/>
          </a:xfrm>
        </p:spPr>
        <p:txBody>
          <a:bodyPr/>
          <a:lstStyle/>
          <a:p>
            <a:r>
              <a:rPr lang="en-US" altLang="en-US" dirty="0" smtClean="0">
                <a:ea typeface="ＭＳ Ｐゴシック" charset="-128"/>
              </a:rPr>
              <a:t>Explanation </a:t>
            </a:r>
            <a:r>
              <a:rPr lang="en-US" altLang="en-US" dirty="0" smtClean="0">
                <a:ea typeface="ＭＳ Ｐゴシック" charset="-128"/>
              </a:rPr>
              <a:t>layers</a:t>
            </a:r>
            <a:endParaRPr lang="en-US" altLang="en-US" dirty="0">
              <a:ea typeface="ＭＳ Ｐゴシック" charset="-128"/>
            </a:endParaRPr>
          </a:p>
        </p:txBody>
      </p:sp>
      <p:sp>
        <p:nvSpPr>
          <p:cNvPr id="7170" name="Content Placeholder 2"/>
          <p:cNvSpPr>
            <a:spLocks noGrp="1"/>
          </p:cNvSpPr>
          <p:nvPr>
            <p:ph idx="1"/>
          </p:nvPr>
        </p:nvSpPr>
        <p:spPr>
          <a:xfrm>
            <a:off x="311283" y="914400"/>
            <a:ext cx="8521431" cy="1011678"/>
          </a:xfrm>
        </p:spPr>
        <p:txBody>
          <a:bodyPr/>
          <a:lstStyle/>
          <a:p>
            <a:pPr>
              <a:buFont typeface="Wingdings" charset="0"/>
              <a:buChar char="o"/>
              <a:defRPr/>
            </a:pPr>
            <a:r>
              <a:rPr lang="en-US" sz="1800" i="1" dirty="0"/>
              <a:t>“Ok, what if I didn’t</a:t>
            </a:r>
            <a:r>
              <a:rPr lang="en-US" sz="1800" i="1" dirty="0" smtClean="0"/>
              <a:t>?”</a:t>
            </a:r>
          </a:p>
          <a:p>
            <a:pPr>
              <a:buFont typeface="Wingdings" charset="0"/>
              <a:buChar char="o"/>
              <a:defRPr/>
            </a:pPr>
            <a:r>
              <a:rPr lang="en-US" sz="1800" dirty="0" smtClean="0"/>
              <a:t>If you instead </a:t>
            </a:r>
            <a:r>
              <a:rPr lang="en-US" sz="1800" b="1" dirty="0" smtClean="0"/>
              <a:t>did not </a:t>
            </a:r>
            <a:r>
              <a:rPr lang="en-US" sz="1800" dirty="0" smtClean="0"/>
              <a:t>... then we would recommend you ...</a:t>
            </a:r>
          </a:p>
          <a:p>
            <a:pPr lvl="1">
              <a:buFont typeface="Wingdings" charset="0"/>
              <a:buChar char="o"/>
              <a:defRPr/>
            </a:pPr>
            <a:endParaRPr lang="en-US" sz="1600" dirty="0" smtClean="0"/>
          </a:p>
          <a:p>
            <a:pPr lvl="1">
              <a:buFont typeface="Wingdings" charset="0"/>
              <a:buChar char="o"/>
              <a:defRPr/>
            </a:pPr>
            <a:endParaRPr lang="en-US" sz="1600" dirty="0"/>
          </a:p>
          <a:p>
            <a:pPr lvl="1">
              <a:buFont typeface="Wingdings" charset="0"/>
              <a:buChar char="o"/>
              <a:defRPr/>
            </a:pPr>
            <a:endParaRPr lang="en-US" sz="1600" dirty="0"/>
          </a:p>
          <a:p>
            <a:pPr>
              <a:buFont typeface="Wingdings" charset="0"/>
              <a:buChar char="o"/>
              <a:defRPr/>
            </a:pPr>
            <a:endParaRPr lang="en-US" sz="1800" dirty="0" smtClean="0"/>
          </a:p>
          <a:p>
            <a:pPr>
              <a:buFont typeface="Wingdings" charset="0"/>
              <a:buChar char="o"/>
              <a:defRPr/>
            </a:pPr>
            <a:endParaRPr lang="en-US" sz="1800" dirty="0" smtClean="0"/>
          </a:p>
          <a:p>
            <a:pPr>
              <a:buFont typeface="Wingdings" charset="0"/>
              <a:buChar char="o"/>
              <a:defRPr/>
            </a:pPr>
            <a:r>
              <a:rPr lang="en-US" sz="1800" i="1" dirty="0" smtClean="0"/>
              <a:t>“Ok, but ... “</a:t>
            </a:r>
          </a:p>
        </p:txBody>
      </p:sp>
      <p:graphicFrame>
        <p:nvGraphicFramePr>
          <p:cNvPr id="3" name="Table 2"/>
          <p:cNvGraphicFramePr>
            <a:graphicFrameLocks noGrp="1"/>
          </p:cNvGraphicFramePr>
          <p:nvPr>
            <p:extLst>
              <p:ext uri="{D42A27DB-BD31-4B8C-83A1-F6EECF244321}">
                <p14:modId xmlns:p14="http://schemas.microsoft.com/office/powerpoint/2010/main" val="1786521200"/>
              </p:ext>
            </p:extLst>
          </p:nvPr>
        </p:nvGraphicFramePr>
        <p:xfrm>
          <a:off x="374071" y="1884810"/>
          <a:ext cx="8448252" cy="1483360"/>
        </p:xfrm>
        <a:graphic>
          <a:graphicData uri="http://schemas.openxmlformats.org/drawingml/2006/table">
            <a:tbl>
              <a:tblPr firstRow="1" bandRow="1">
                <a:tableStyleId>{22838BEF-8BB2-4498-84A7-C5851F593DF1}</a:tableStyleId>
              </a:tblPr>
              <a:tblGrid>
                <a:gridCol w="2343779"/>
                <a:gridCol w="4879317"/>
                <a:gridCol w="1225156"/>
              </a:tblGrid>
              <a:tr h="370840">
                <a:tc>
                  <a:txBody>
                    <a:bodyPr/>
                    <a:lstStyle/>
                    <a:p>
                      <a:pPr algn="r"/>
                      <a:r>
                        <a:rPr lang="en-US" sz="1400" b="1" dirty="0" smtClean="0">
                          <a:solidFill>
                            <a:schemeClr val="accent2">
                              <a:lumMod val="75000"/>
                            </a:schemeClr>
                          </a:solidFill>
                        </a:rPr>
                        <a:t>very important</a:t>
                      </a:r>
                      <a:endParaRPr lang="en-US" sz="1400" b="1" dirty="0">
                        <a:solidFill>
                          <a:schemeClr val="accent2">
                            <a:lumMod val="75000"/>
                          </a:schemeClr>
                        </a:solidFill>
                      </a:endParaRPr>
                    </a:p>
                  </a:txBody>
                  <a:tcPr/>
                </a:tc>
                <a:tc>
                  <a:txBody>
                    <a:bodyPr/>
                    <a:lstStyle/>
                    <a:p>
                      <a:r>
                        <a:rPr lang="en-US" sz="1400" b="1" dirty="0" smtClean="0">
                          <a:solidFill>
                            <a:srgbClr val="0070C0"/>
                          </a:solidFill>
                        </a:rPr>
                        <a:t>tend to deny </a:t>
                      </a:r>
                      <a:r>
                        <a:rPr lang="en-US" sz="1400" b="1" dirty="0" smtClean="0">
                          <a:solidFill>
                            <a:schemeClr val="accent2">
                              <a:lumMod val="75000"/>
                            </a:schemeClr>
                          </a:solidFill>
                        </a:rPr>
                        <a:t>camera</a:t>
                      </a:r>
                      <a:r>
                        <a:rPr lang="en-US" sz="1400" b="1" dirty="0" smtClean="0"/>
                        <a:t> </a:t>
                      </a:r>
                      <a:r>
                        <a:rPr lang="en-US" sz="1400" b="0" dirty="0" smtClean="0"/>
                        <a:t>access</a:t>
                      </a:r>
                      <a:endParaRPr lang="en-US" sz="1400" b="0" dirty="0"/>
                    </a:p>
                  </a:txBody>
                  <a:tcPr/>
                </a:tc>
                <a:tc>
                  <a:txBody>
                    <a:bodyPr/>
                    <a:lstStyle/>
                    <a:p>
                      <a:r>
                        <a:rPr lang="en-US" sz="1400" b="1" dirty="0" smtClean="0">
                          <a:solidFill>
                            <a:srgbClr val="00B050"/>
                          </a:solidFill>
                        </a:rPr>
                        <a:t>Allow</a:t>
                      </a:r>
                      <a:endParaRPr lang="en-US" sz="1400" b="1" dirty="0">
                        <a:solidFill>
                          <a:srgbClr val="00B050"/>
                        </a:solidFill>
                      </a:endParaRPr>
                    </a:p>
                  </a:txBody>
                  <a:tcPr/>
                </a:tc>
              </a:tr>
              <a:tr h="370840">
                <a:tc>
                  <a:txBody>
                    <a:bodyPr/>
                    <a:lstStyle/>
                    <a:p>
                      <a:pPr algn="r"/>
                      <a:r>
                        <a:rPr lang="en-US" sz="1400" b="1" dirty="0" smtClean="0">
                          <a:solidFill>
                            <a:schemeClr val="accent2">
                              <a:lumMod val="75000"/>
                            </a:schemeClr>
                          </a:solidFill>
                        </a:rPr>
                        <a:t>somewhat important</a:t>
                      </a:r>
                      <a:endParaRPr lang="en-US" sz="1400" b="1" dirty="0">
                        <a:solidFill>
                          <a:schemeClr val="accent2">
                            <a:lumMod val="75000"/>
                          </a:schemeClr>
                        </a:solidFill>
                      </a:endParaRPr>
                    </a:p>
                  </a:txBody>
                  <a:tcPr/>
                </a:tc>
                <a:tc>
                  <a:txBody>
                    <a:bodyPr/>
                    <a:lstStyle/>
                    <a:p>
                      <a:r>
                        <a:rPr lang="en-US" sz="1400" b="1" baseline="0" dirty="0" smtClean="0">
                          <a:solidFill>
                            <a:srgbClr val="0070C0"/>
                          </a:solidFill>
                        </a:rPr>
                        <a:t>almost always deny </a:t>
                      </a:r>
                      <a:r>
                        <a:rPr lang="en-US" sz="1400" b="1" baseline="0" dirty="0" smtClean="0">
                          <a:solidFill>
                            <a:schemeClr val="accent2">
                              <a:lumMod val="75000"/>
                            </a:schemeClr>
                          </a:solidFill>
                        </a:rPr>
                        <a:t>social</a:t>
                      </a:r>
                      <a:r>
                        <a:rPr lang="en-US" sz="1400" b="1" baseline="0" dirty="0" smtClean="0"/>
                        <a:t> </a:t>
                      </a:r>
                      <a:r>
                        <a:rPr lang="en-US" sz="1400" b="0" baseline="0" dirty="0" smtClean="0"/>
                        <a:t>apps</a:t>
                      </a:r>
                    </a:p>
                  </a:txBody>
                  <a:tcPr/>
                </a:tc>
                <a:tc>
                  <a:txBody>
                    <a:bodyPr/>
                    <a:lstStyle/>
                    <a:p>
                      <a:r>
                        <a:rPr lang="en-US" sz="1400" b="1" baseline="0" dirty="0" smtClean="0">
                          <a:solidFill>
                            <a:srgbClr val="00B050"/>
                          </a:solidFill>
                        </a:rPr>
                        <a:t>Deny</a:t>
                      </a:r>
                      <a:r>
                        <a:rPr lang="en-US" sz="1400" b="0" baseline="0" dirty="0" smtClean="0">
                          <a:solidFill>
                            <a:srgbClr val="00B050"/>
                          </a:solidFill>
                        </a:rPr>
                        <a:t> </a:t>
                      </a:r>
                      <a:r>
                        <a:rPr lang="en-US" sz="1400" b="0" baseline="0" dirty="0" smtClean="0"/>
                        <a:t>(still)</a:t>
                      </a:r>
                    </a:p>
                  </a:txBody>
                  <a:tcPr/>
                </a:tc>
              </a:tr>
              <a:tr h="370840">
                <a:tc>
                  <a:txBody>
                    <a:bodyPr/>
                    <a:lstStyle/>
                    <a:p>
                      <a:pPr algn="r"/>
                      <a:r>
                        <a:rPr lang="en-US" sz="1400" b="1" dirty="0" smtClean="0">
                          <a:solidFill>
                            <a:schemeClr val="accent2">
                              <a:lumMod val="75000"/>
                            </a:schemeClr>
                          </a:solidFill>
                        </a:rPr>
                        <a:t>little important</a:t>
                      </a:r>
                      <a:endParaRPr lang="en-US" sz="1400" b="1"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rgbClr val="0070C0"/>
                          </a:solidFill>
                        </a:rPr>
                        <a:t>tend to give</a:t>
                      </a:r>
                      <a:r>
                        <a:rPr lang="en-US" sz="1400" baseline="0" dirty="0" smtClean="0">
                          <a:solidFill>
                            <a:srgbClr val="0070C0"/>
                          </a:solidFill>
                        </a:rPr>
                        <a:t> </a:t>
                      </a:r>
                      <a:r>
                        <a:rPr lang="en-US" sz="1400" b="1" baseline="0" dirty="0" err="1" smtClean="0">
                          <a:solidFill>
                            <a:schemeClr val="accent2">
                              <a:lumMod val="75000"/>
                            </a:schemeClr>
                          </a:solidFill>
                        </a:rPr>
                        <a:t>filesystem</a:t>
                      </a:r>
                      <a:r>
                        <a:rPr lang="en-US" sz="1400" baseline="0" dirty="0" smtClean="0">
                          <a:solidFill>
                            <a:schemeClr val="accent2">
                              <a:lumMod val="75000"/>
                            </a:schemeClr>
                          </a:solidFill>
                        </a:rPr>
                        <a:t> </a:t>
                      </a:r>
                      <a:r>
                        <a:rPr lang="en-US" sz="1400" baseline="0" dirty="0" smtClean="0"/>
                        <a:t>access to </a:t>
                      </a:r>
                      <a:r>
                        <a:rPr lang="en-US" sz="1400" b="1" baseline="0" dirty="0" smtClean="0">
                          <a:solidFill>
                            <a:schemeClr val="accent2">
                              <a:lumMod val="75000"/>
                            </a:schemeClr>
                          </a:solidFill>
                        </a:rPr>
                        <a:t>tool</a:t>
                      </a:r>
                      <a:r>
                        <a:rPr lang="en-US" sz="1400" b="1" baseline="0" dirty="0" smtClean="0"/>
                        <a:t> </a:t>
                      </a:r>
                      <a:r>
                        <a:rPr lang="en-US" sz="1400" b="0" baseline="0" dirty="0" smtClean="0"/>
                        <a:t>apps</a:t>
                      </a:r>
                      <a:endParaRPr lang="en-US" sz="14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Allow</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2">
                              <a:lumMod val="75000"/>
                            </a:schemeClr>
                          </a:solidFill>
                        </a:rPr>
                        <a:t>not important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tend to give</a:t>
                      </a:r>
                      <a:r>
                        <a:rPr lang="en-US" sz="1400" b="0" dirty="0" smtClean="0"/>
                        <a:t> </a:t>
                      </a:r>
                      <a:r>
                        <a:rPr lang="en-US" sz="1400" b="1" dirty="0" smtClean="0">
                          <a:solidFill>
                            <a:schemeClr val="accent2">
                              <a:lumMod val="75000"/>
                            </a:schemeClr>
                          </a:solidFill>
                        </a:rPr>
                        <a:t>camera</a:t>
                      </a:r>
                      <a:r>
                        <a:rPr lang="en-US" sz="1400" b="0" dirty="0" smtClean="0">
                          <a:solidFill>
                            <a:schemeClr val="accent2">
                              <a:lumMod val="75000"/>
                            </a:schemeClr>
                          </a:solidFill>
                        </a:rPr>
                        <a:t> </a:t>
                      </a:r>
                      <a:r>
                        <a:rPr lang="en-US" sz="1400" b="0" dirty="0" smtClean="0"/>
                        <a:t>access to </a:t>
                      </a:r>
                      <a:r>
                        <a:rPr lang="en-US" sz="1400" b="1" dirty="0" smtClean="0">
                          <a:solidFill>
                            <a:schemeClr val="accent2">
                              <a:lumMod val="75000"/>
                            </a:schemeClr>
                          </a:solidFill>
                        </a:rPr>
                        <a:t>multimedia</a:t>
                      </a:r>
                      <a:r>
                        <a:rPr lang="en-US" sz="1400" b="0" dirty="0" smtClean="0">
                          <a:solidFill>
                            <a:schemeClr val="accent2">
                              <a:lumMod val="75000"/>
                            </a:schemeClr>
                          </a:solidFill>
                        </a:rPr>
                        <a:t> </a:t>
                      </a:r>
                      <a:r>
                        <a:rPr lang="en-US" sz="1400" b="0" dirty="0" smtClean="0"/>
                        <a:t>apps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50"/>
                          </a:solidFill>
                        </a:rPr>
                        <a:t>Deny</a:t>
                      </a:r>
                      <a:r>
                        <a:rPr lang="en-US" sz="1400" b="0" dirty="0" smtClean="0">
                          <a:solidFill>
                            <a:srgbClr val="00B050"/>
                          </a:solidFill>
                        </a:rPr>
                        <a:t> </a:t>
                      </a:r>
                      <a:r>
                        <a:rPr lang="en-US" sz="1400" b="0" dirty="0" smtClean="0"/>
                        <a:t>(still)</a:t>
                      </a:r>
                    </a:p>
                  </a:txBody>
                  <a:tcPr/>
                </a:tc>
              </a:tr>
            </a:tbl>
          </a:graphicData>
        </a:graphic>
      </p:graphicFrame>
      <p:sp>
        <p:nvSpPr>
          <p:cNvPr id="2" name="Rectangle 1"/>
          <p:cNvSpPr/>
          <p:nvPr/>
        </p:nvSpPr>
        <p:spPr>
          <a:xfrm>
            <a:off x="5017695" y="3519544"/>
            <a:ext cx="3815019" cy="400110"/>
          </a:xfrm>
          <a:prstGeom prst="rect">
            <a:avLst/>
          </a:prstGeom>
        </p:spPr>
        <p:txBody>
          <a:bodyPr wrap="none">
            <a:spAutoFit/>
          </a:bodyPr>
          <a:lstStyle/>
          <a:p>
            <a:r>
              <a:rPr lang="en-US" dirty="0" smtClean="0"/>
              <a:t>(</a:t>
            </a:r>
            <a:r>
              <a:rPr lang="en-US" b="1" dirty="0" smtClean="0">
                <a:solidFill>
                  <a:srgbClr val="0070C0"/>
                </a:solidFill>
              </a:rPr>
              <a:t>blue elements </a:t>
            </a:r>
            <a:r>
              <a:rPr lang="en-US" dirty="0" smtClean="0"/>
              <a:t>preserved)</a:t>
            </a:r>
            <a:endParaRPr lang="en-US" dirty="0"/>
          </a:p>
        </p:txBody>
      </p:sp>
    </p:spTree>
    <p:extLst>
      <p:ext uri="{BB962C8B-B14F-4D97-AF65-F5344CB8AC3E}">
        <p14:creationId xmlns:p14="http://schemas.microsoft.com/office/powerpoint/2010/main" val="812297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42131</TotalTime>
  <Words>1245</Words>
  <Application>Microsoft Macintosh PowerPoint</Application>
  <PresentationFormat>On-screen Show (4:3)</PresentationFormat>
  <Paragraphs>161</Paragraphs>
  <Slides>6</Slides>
  <Notes>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ＭＳ Ｐゴシック</vt:lpstr>
      <vt:lpstr>Times New Roman</vt:lpstr>
      <vt:lpstr>Verdana</vt:lpstr>
      <vt:lpstr>Wingdings</vt:lpstr>
      <vt:lpstr>Profile</vt:lpstr>
      <vt:lpstr>Explaining PPA recommendations</vt:lpstr>
      <vt:lpstr>Explaining PPA recommendations</vt:lpstr>
      <vt:lpstr>Explaining PPA recommendations</vt:lpstr>
      <vt:lpstr>Explanation layers</vt:lpstr>
      <vt:lpstr>Explanation layers</vt:lpstr>
      <vt:lpstr>Explanation layers</vt:lpstr>
    </vt:vector>
  </TitlesOfParts>
  <Company>GSIA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and Fixed Price</dc:title>
  <dc:creator>Xin Wang</dc:creator>
  <cp:lastModifiedBy>Microsoft Office User</cp:lastModifiedBy>
  <cp:revision>3359</cp:revision>
  <cp:lastPrinted>1601-01-01T00:00:00Z</cp:lastPrinted>
  <dcterms:created xsi:type="dcterms:W3CDTF">2002-10-03T03:03:24Z</dcterms:created>
  <dcterms:modified xsi:type="dcterms:W3CDTF">2017-03-30T02:27:32Z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