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1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266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399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5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5666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2797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99931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064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A4E0E8"/>
    <a:srgbClr val="008080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1367" autoAdjust="0"/>
  </p:normalViewPr>
  <p:slideViewPr>
    <p:cSldViewPr>
      <p:cViewPr>
        <p:scale>
          <a:sx n="102" d="100"/>
          <a:sy n="102" d="100"/>
        </p:scale>
        <p:origin x="-6408" y="-11544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27CE-34D0-44BE-9471-89A89B57AB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3EC-3CC1-47C9-8332-73818EDC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r">
              <a:defRPr sz="200"/>
            </a:lvl1pPr>
          </a:lstStyle>
          <a:p>
            <a:fld id="{016E2924-BE7C-4B39-9487-1BDE9D12191D}" type="datetimeFigureOut">
              <a:rPr lang="en-US" smtClean="0"/>
              <a:pPr/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19138"/>
            <a:ext cx="26987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937" tIns="9469" rIns="18937" bIns="94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93" y="4560689"/>
            <a:ext cx="5852017" cy="4320480"/>
          </a:xfrm>
          <a:prstGeom prst="rect">
            <a:avLst/>
          </a:prstGeom>
        </p:spPr>
        <p:txBody>
          <a:bodyPr vert="horz" lIns="18937" tIns="9469" rIns="18937" bIns="94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r">
              <a:defRPr sz="200"/>
            </a:lvl1pPr>
          </a:lstStyle>
          <a:p>
            <a:fld id="{472E5C08-9A97-4E2A-8F4A-31C8C11A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2742797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3199931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8225" y="719138"/>
            <a:ext cx="26987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 Learning Systems Threaten Privacy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Learning systems are ubiquitous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Some learning systems use personal, even sensitive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Sometimes a learning system can use too much personal information such that it could infer on protected information [Target 2012 case]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theories to define what ‘use restrictions’ for the protected information type should be</a:t>
            </a:r>
          </a:p>
          <a:p>
            <a:pPr marL="0" indent="0">
              <a:buFontTx/>
              <a:buNone/>
            </a:pPr>
            <a:r>
              <a:rPr lang="en-US" dirty="0"/>
              <a:t>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Explicit Use: well-studied from QII – key idea is to do the causal intervention, to see whether a feature had influence (was used) in the classifier.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If protected feature was used explicitly, we can use this method.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Proxy (implicit) Use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Modeling ML system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When protected feature was not used explicitly but can be ‘inferred’ through a users’ other attributes,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We need to view ‘inside’ of learning systems: we define a expression language for modeling learning systems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By doing so, we implicate some ‘part’ of a system as the source of a violation (explain with example of Target cases)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This ‘part’ is identified as a ‘subprogram’ in our language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Two-phase Definition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Using our notion of subprograms, we define proxy use by two-phase manner: association, </a:t>
            </a:r>
            <a:r>
              <a:rPr lang="en-US" dirty="0" err="1"/>
              <a:t>influene</a:t>
            </a:r>
            <a:endParaRPr lang="en-US" dirty="0"/>
          </a:p>
          <a:p>
            <a:pPr marL="1200016" lvl="2" indent="-285750">
              <a:buFontTx/>
              <a:buChar char="-"/>
            </a:pPr>
            <a:r>
              <a:rPr lang="en-US" dirty="0"/>
              <a:t>…justify from Target example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Quantitative version: (epsilon, delta)</a:t>
            </a:r>
          </a:p>
          <a:p>
            <a:pPr marL="0" lvl="0" indent="0">
              <a:buFontTx/>
              <a:buNone/>
            </a:pPr>
            <a:r>
              <a:rPr lang="en-US" dirty="0"/>
              <a:t>Experiments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Took a dataset and trained models [without] including protected attributes –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Explain each result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[contra] violation in proxy use, violation in use privacy</a:t>
            </a:r>
          </a:p>
          <a:p>
            <a:pPr marL="742883" marR="0" lvl="1" indent="-285750" algn="l" defTabSz="914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[student] violation in proxy use, no violation in use privacy</a:t>
            </a:r>
          </a:p>
          <a:p>
            <a:pPr marL="0" lvl="0" indent="0">
              <a:buFontTx/>
              <a:buNone/>
            </a:pPr>
            <a:r>
              <a:rPr lang="en-US" dirty="0"/>
              <a:t>Use Privacy from Proxy Use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Restrict ‘explicit or proxy use’ for certain purposes</a:t>
            </a:r>
          </a:p>
          <a:p>
            <a:pPr marL="0" lvl="0" indent="0">
              <a:buFontTx/>
              <a:buNone/>
            </a:pPr>
            <a:r>
              <a:rPr lang="en-US" dirty="0"/>
              <a:t>Future Directions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Non-discrimination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Tradeoffs between (Privacy – Utility)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Relations with other Privacy concepts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Differential Privacy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Contextual Privacy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Privacy in complex models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Detection / Repair</a:t>
            </a:r>
          </a:p>
        </p:txBody>
      </p:sp>
    </p:spTree>
    <p:extLst>
      <p:ext uri="{BB962C8B-B14F-4D97-AF65-F5344CB8AC3E}">
        <p14:creationId xmlns:p14="http://schemas.microsoft.com/office/powerpoint/2010/main" val="1364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69" y="13634087"/>
            <a:ext cx="27982072" cy="9408794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23" y="24871680"/>
            <a:ext cx="23042168" cy="1121664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 algn="ctr">
              <a:buNone/>
              <a:defRPr/>
            </a:lvl1pPr>
            <a:lvl2pPr marL="437556" indent="0" algn="ctr">
              <a:buNone/>
              <a:defRPr/>
            </a:lvl2pPr>
            <a:lvl3pPr marL="875113" indent="0" algn="ctr">
              <a:buNone/>
              <a:defRPr/>
            </a:lvl3pPr>
            <a:lvl4pPr marL="1312669" indent="0" algn="ctr">
              <a:buNone/>
              <a:defRPr/>
            </a:lvl4pPr>
            <a:lvl5pPr marL="1750226" indent="0" algn="ctr">
              <a:buNone/>
              <a:defRPr/>
            </a:lvl5pPr>
            <a:lvl6pPr marL="2187782" indent="0" algn="ctr">
              <a:buNone/>
              <a:defRPr/>
            </a:lvl6pPr>
            <a:lvl7pPr marL="2625338" indent="0" algn="ctr">
              <a:buNone/>
              <a:defRPr/>
            </a:lvl7pPr>
            <a:lvl8pPr marL="3062896" indent="0" algn="ctr">
              <a:buNone/>
              <a:defRPr/>
            </a:lvl8pPr>
            <a:lvl9pPr marL="350045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612B0B-3FB3-49AF-8565-BE011599B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AFC50C2-C7EA-457A-8D8A-B7ACF283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485" y="1758324"/>
            <a:ext cx="7406283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4" y="1758324"/>
            <a:ext cx="22047401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46FEE8-D796-4EF5-A723-B245554F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D2200A-CB2B-46A1-A189-EF714F25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5" y="28203526"/>
            <a:ext cx="27980285" cy="8717280"/>
          </a:xfrm>
          <a:prstGeom prst="rect">
            <a:avLst/>
          </a:prstGeom>
        </p:spPr>
        <p:txBody>
          <a:bodyPr lIns="72929" tIns="36464" rIns="72929" bIns="36464" anchor="t"/>
          <a:lstStyle>
            <a:lvl1pPr algn="l">
              <a:defRPr sz="384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5" y="18602326"/>
            <a:ext cx="27980285" cy="9601200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1920"/>
            </a:lvl1pPr>
            <a:lvl2pPr marL="437556" indent="0">
              <a:buNone/>
              <a:defRPr sz="1680"/>
            </a:lvl2pPr>
            <a:lvl3pPr marL="875113" indent="0">
              <a:buNone/>
              <a:defRPr sz="1560"/>
            </a:lvl3pPr>
            <a:lvl4pPr marL="1312669" indent="0">
              <a:buNone/>
              <a:defRPr sz="1320"/>
            </a:lvl4pPr>
            <a:lvl5pPr marL="1750226" indent="0">
              <a:buNone/>
              <a:defRPr sz="1320"/>
            </a:lvl5pPr>
            <a:lvl6pPr marL="2187782" indent="0">
              <a:buNone/>
              <a:defRPr sz="1320"/>
            </a:lvl6pPr>
            <a:lvl7pPr marL="2625338" indent="0">
              <a:buNone/>
              <a:defRPr sz="1320"/>
            </a:lvl7pPr>
            <a:lvl8pPr marL="3062896" indent="0">
              <a:buNone/>
              <a:defRPr sz="1320"/>
            </a:lvl8pPr>
            <a:lvl9pPr marL="350045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67D5E3-7C2B-4900-8BD9-F6A3272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3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4937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7C30CCF-537B-4BD2-B504-33E9A195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645" y="9824089"/>
            <a:ext cx="14544679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645" y="13919844"/>
            <a:ext cx="14544679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745" y="9824089"/>
            <a:ext cx="14550031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745" y="13919844"/>
            <a:ext cx="14550031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6C03D24-13D9-40F9-A96D-C1E2FAC79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3741B79-8C18-4301-B589-FDCC7D7B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8CA4E9-D14E-4F73-9669-E8E1EF2D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6" y="1746886"/>
            <a:ext cx="10829927" cy="743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72" y="1746886"/>
            <a:ext cx="18402301" cy="3745992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312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646" y="9184006"/>
            <a:ext cx="10829927" cy="3002280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ECB96B-977D-46B5-A4D6-5BE75370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7" y="30723840"/>
            <a:ext cx="19750683" cy="362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97" y="3922396"/>
            <a:ext cx="19750683" cy="263347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3120"/>
            </a:lvl1pPr>
            <a:lvl2pPr marL="437556" indent="0">
              <a:buNone/>
              <a:defRPr sz="2640"/>
            </a:lvl2pPr>
            <a:lvl3pPr marL="875113" indent="0">
              <a:buNone/>
              <a:defRPr sz="2280"/>
            </a:lvl3pPr>
            <a:lvl4pPr marL="1312669" indent="0">
              <a:buNone/>
              <a:defRPr sz="1920"/>
            </a:lvl4pPr>
            <a:lvl5pPr marL="1750226" indent="0">
              <a:buNone/>
              <a:defRPr sz="1920"/>
            </a:lvl5pPr>
            <a:lvl6pPr marL="2187782" indent="0">
              <a:buNone/>
              <a:defRPr sz="1920"/>
            </a:lvl6pPr>
            <a:lvl7pPr marL="2625338" indent="0">
              <a:buNone/>
              <a:defRPr sz="1920"/>
            </a:lvl7pPr>
            <a:lvl8pPr marL="3062896" indent="0">
              <a:buNone/>
              <a:defRPr sz="1920"/>
            </a:lvl8pPr>
            <a:lvl9pPr marL="3500452" indent="0">
              <a:buNone/>
              <a:defRPr sz="192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97" y="34350960"/>
            <a:ext cx="19750683" cy="51511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34B3E2-DC98-45C3-BBE0-1A52BCA2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3755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6pPr>
      <a:lvl7pPr marL="875113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7pPr>
      <a:lvl8pPr marL="1312669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8pPr>
      <a:lvl9pPr marL="175022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9pPr>
    </p:titleStyle>
    <p:bodyStyle>
      <a:lvl1pPr marL="656334" indent="-656334" algn="l" defTabSz="360072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025218" algn="l"/>
        </a:tabLst>
        <a:defRPr sz="516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531447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4560">
          <a:solidFill>
            <a:schemeClr val="tx1"/>
          </a:solidFill>
          <a:latin typeface="+mn-lt"/>
          <a:ea typeface="ＭＳ Ｐゴシック" pitchFamily="-110" charset="-128"/>
        </a:defRPr>
      </a:lvl2pPr>
      <a:lvl3pPr marL="2406559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3pPr>
      <a:lvl4pPr marL="3281671" indent="-656334" algn="l" defTabSz="3600725" rtl="0" eaLnBrk="1" fontAlgn="base" hangingPunct="1">
        <a:spcBef>
          <a:spcPct val="20000"/>
        </a:spcBef>
        <a:spcAft>
          <a:spcPct val="0"/>
        </a:spcAft>
        <a:buChar char="–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4pPr>
      <a:lvl5pPr marL="4156786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5pPr>
      <a:lvl6pPr marL="4594343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6pPr>
      <a:lvl7pPr marL="5031898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7pPr>
      <a:lvl8pPr marL="5469455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8pPr>
      <a:lvl9pPr marL="5907012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755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75113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12669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5022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8778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625338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6289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50045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310"/>
          <p:cNvSpPr txBox="1"/>
          <p:nvPr/>
        </p:nvSpPr>
        <p:spPr>
          <a:xfrm>
            <a:off x="14412888" y="19699575"/>
            <a:ext cx="7402989" cy="2169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OR ( IF { AND ( Shopped(Pre-natal vitamins),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Shopped(Scent-free lotion),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kumimoji="0" lang="mr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Diaper Coupons, Nothing 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IF { Shopped(Stationaries), Notebooks, Nothing } } )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15659380" y="19767850"/>
            <a:ext cx="4455708" cy="1269480"/>
          </a:xfrm>
          <a:prstGeom prst="rect">
            <a:avLst/>
          </a:prstGeom>
          <a:solidFill>
            <a:srgbClr val="5B9BD5">
              <a:lumMod val="75000"/>
              <a:alpha val="29804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59042" y="27660820"/>
            <a:ext cx="8399358" cy="38859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457200"/>
            <a:ext cx="32004000" cy="429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14850"/>
            <a:endParaRPr lang="en-US" sz="888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5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25" y="18050487"/>
            <a:ext cx="2839451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19400" y="838200"/>
            <a:ext cx="27264672" cy="35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776" tIns="33388" rIns="66776" bIns="33388">
            <a:spAutoFit/>
          </a:bodyPr>
          <a:lstStyle/>
          <a:p>
            <a:pPr algn="ctr"/>
            <a:r>
              <a:rPr lang="en-US" sz="8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Privacy in Data-Driven Systems</a:t>
            </a:r>
            <a:endParaRPr lang="en-US" sz="516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Theory and Experiments with Machine Learnt Systems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Anupam Datta, Matt Fredrikson, Gihyuk Ko, Piotr </a:t>
            </a:r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Mardziel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Shayak Sen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Carnegie Mellon University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14400" y="4755862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Harms due to inappropriate use in data-driven systems</a:t>
            </a:r>
            <a:endParaRPr lang="en-US" sz="576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2"/>
          <a:stretch/>
        </p:blipFill>
        <p:spPr bwMode="auto">
          <a:xfrm>
            <a:off x="17678400" y="41681400"/>
            <a:ext cx="10442813" cy="13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Rectangle 268"/>
          <p:cNvSpPr/>
          <p:nvPr/>
        </p:nvSpPr>
        <p:spPr>
          <a:xfrm>
            <a:off x="23010891" y="8390343"/>
            <a:ext cx="8227615" cy="227765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privacy constraints restrict the use of protected information types and some of their proxies in data-driven systems.</a:t>
            </a:r>
          </a:p>
        </p:txBody>
      </p:sp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914400" y="22506199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942381" y="32402208"/>
            <a:ext cx="12011619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361" name="Rectangle 6"/>
          <p:cNvSpPr>
            <a:spLocks noChangeArrowheads="1"/>
          </p:cNvSpPr>
          <p:nvPr/>
        </p:nvSpPr>
        <p:spPr bwMode="auto">
          <a:xfrm>
            <a:off x="939019" y="13116489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Use</a:t>
            </a:r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11430000" y="13131478"/>
            <a:ext cx="205740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Proxy (or implicit) Use</a:t>
            </a:r>
          </a:p>
        </p:txBody>
      </p:sp>
      <p:sp>
        <p:nvSpPr>
          <p:cNvPr id="366" name="Rectangle 6"/>
          <p:cNvSpPr>
            <a:spLocks noChangeArrowheads="1"/>
          </p:cNvSpPr>
          <p:nvPr/>
        </p:nvSpPr>
        <p:spPr bwMode="auto">
          <a:xfrm>
            <a:off x="1387045" y="14679007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Quantitative Input Influence*</a:t>
            </a:r>
          </a:p>
        </p:txBody>
      </p:sp>
      <p:pic>
        <p:nvPicPr>
          <p:cNvPr id="38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762000" y="15831136"/>
            <a:ext cx="2974794" cy="44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/>
          <p:cNvSpPr/>
          <p:nvPr/>
        </p:nvSpPr>
        <p:spPr>
          <a:xfrm>
            <a:off x="4616504" y="16400881"/>
            <a:ext cx="2737384" cy="3034700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4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Classifier</a:t>
            </a:r>
          </a:p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(uses only income)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3736776" y="17223018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736776" y="18631587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7353889" y="17919347"/>
            <a:ext cx="898835" cy="2334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92" name="TextBox 391"/>
          <p:cNvSpPr txBox="1"/>
          <p:nvPr/>
        </p:nvSpPr>
        <p:spPr>
          <a:xfrm>
            <a:off x="1793909" y="16972005"/>
            <a:ext cx="1866685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Age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229732" y="17567363"/>
            <a:ext cx="2125170" cy="6093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Decision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21112" y="18381792"/>
            <a:ext cx="2062049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Income</a:t>
            </a:r>
          </a:p>
        </p:txBody>
      </p:sp>
      <p:sp>
        <p:nvSpPr>
          <p:cNvPr id="396" name="Age 63"/>
          <p:cNvSpPr txBox="1"/>
          <p:nvPr/>
        </p:nvSpPr>
        <p:spPr>
          <a:xfrm>
            <a:off x="3109052" y="17028477"/>
            <a:ext cx="4267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21</a:t>
            </a:r>
          </a:p>
        </p:txBody>
      </p:sp>
      <p:sp>
        <p:nvSpPr>
          <p:cNvPr id="400" name="Income 63"/>
          <p:cNvSpPr txBox="1"/>
          <p:nvPr/>
        </p:nvSpPr>
        <p:spPr>
          <a:xfrm>
            <a:off x="2975203" y="18465016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$90K</a:t>
            </a:r>
          </a:p>
        </p:txBody>
      </p:sp>
      <p:sp>
        <p:nvSpPr>
          <p:cNvPr id="404" name="Blurb 1"/>
          <p:cNvSpPr/>
          <p:nvPr/>
        </p:nvSpPr>
        <p:spPr>
          <a:xfrm>
            <a:off x="3526247" y="19675258"/>
            <a:ext cx="7320488" cy="898742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Replace feature with random values from the population, and examine distribution over outcomes.</a:t>
            </a:r>
          </a:p>
        </p:txBody>
      </p:sp>
      <p:pic>
        <p:nvPicPr>
          <p:cNvPr id="405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24" y="15754936"/>
            <a:ext cx="3316198" cy="24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48741"/>
              </p:ext>
            </p:extLst>
          </p:nvPr>
        </p:nvGraphicFramePr>
        <p:xfrm>
          <a:off x="2237674" y="8043212"/>
          <a:ext cx="7095558" cy="323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51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51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Credit</a:t>
                      </a:r>
                      <a:endParaRPr lang="en-US" sz="2800" b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Web</a:t>
                      </a:r>
                    </a:p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systems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Healthcare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5939"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Law</a:t>
                      </a:r>
                    </a:p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Enforcement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461" y="41376600"/>
            <a:ext cx="4019339" cy="1913971"/>
          </a:xfrm>
          <a:prstGeom prst="rect">
            <a:avLst/>
          </a:prstGeom>
        </p:spPr>
      </p:pic>
      <p:sp>
        <p:nvSpPr>
          <p:cNvPr id="114" name="arrests"/>
          <p:cNvSpPr/>
          <p:nvPr/>
        </p:nvSpPr>
        <p:spPr>
          <a:xfrm>
            <a:off x="968240" y="24603719"/>
            <a:ext cx="2045969" cy="22186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</a:t>
            </a:r>
          </a:p>
        </p:txBody>
      </p:sp>
      <p:sp>
        <p:nvSpPr>
          <p:cNvPr id="117" name="adult"/>
          <p:cNvSpPr/>
          <p:nvPr/>
        </p:nvSpPr>
        <p:spPr>
          <a:xfrm>
            <a:off x="16976305" y="24618843"/>
            <a:ext cx="2062906" cy="2203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19421895" y="23939678"/>
            <a:ext cx="12201105" cy="364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Academic performance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prediction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Portuguese Student Alcohol dataset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Failures, </a:t>
            </a:r>
            <a:r>
              <a:rPr lang="en-US" sz="30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Studytime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, Father’s education level, Health status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Grade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Weekly alcohol consumption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~7,000 individuals</a:t>
            </a:r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3281352" y="24263734"/>
            <a:ext cx="13309167" cy="286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Advertisement targeting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using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Indonesian Contraception Dataset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Education, Children, Husband’s Job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Contraception Methods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(removed in training phase):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Religion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~1,500 individuals</a:t>
            </a: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13368378" y="32402208"/>
            <a:ext cx="18635622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Directions</a:t>
            </a:r>
          </a:p>
        </p:txBody>
      </p:sp>
      <p:sp>
        <p:nvSpPr>
          <p:cNvPr id="124" name="Blurb 1"/>
          <p:cNvSpPr/>
          <p:nvPr/>
        </p:nvSpPr>
        <p:spPr>
          <a:xfrm>
            <a:off x="914400" y="21079117"/>
            <a:ext cx="10363200" cy="8987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*Anupam Datta, Shayak Sen,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Yair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Zick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Algorithmic Transparency via Quantitative Input Influence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Oakland’16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0" y="6453254"/>
            <a:ext cx="10500672" cy="6272146"/>
            <a:chOff x="11201400" y="6453254"/>
            <a:chExt cx="10500672" cy="6272146"/>
          </a:xfrm>
        </p:grpSpPr>
        <p:sp>
          <p:nvSpPr>
            <p:cNvPr id="147" name="Blurb 1"/>
            <p:cNvSpPr/>
            <p:nvPr/>
          </p:nvSpPr>
          <p:spPr>
            <a:xfrm>
              <a:off x="11201400" y="11987701"/>
              <a:ext cx="10500672" cy="7376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1E2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 pregnancy status (inferred via past purchases) for marketing </a:t>
              </a:r>
              <a:r>
                <a:rPr lang="en-US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[Target 2012]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658600" y="6453254"/>
              <a:ext cx="9601200" cy="5276910"/>
              <a:chOff x="11358586" y="6457890"/>
              <a:chExt cx="9601200" cy="5276910"/>
            </a:xfrm>
          </p:grpSpPr>
          <p:pic>
            <p:nvPicPr>
              <p:cNvPr id="148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14" t="1" r="-2369" b="1465"/>
              <a:stretch/>
            </p:blipFill>
            <p:spPr bwMode="auto">
              <a:xfrm>
                <a:off x="19022682" y="7040900"/>
                <a:ext cx="1779918" cy="469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5" name="Group 124"/>
              <p:cNvGrpSpPr/>
              <p:nvPr/>
            </p:nvGrpSpPr>
            <p:grpSpPr>
              <a:xfrm>
                <a:off x="11358586" y="6457890"/>
                <a:ext cx="9601200" cy="5270148"/>
                <a:chOff x="2081719" y="1528702"/>
                <a:chExt cx="8069064" cy="4350064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617660" y="3791752"/>
                  <a:ext cx="1146458" cy="46118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Picture 2" descr="Average Joe and Josephin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7750" b="95750" l="67139" r="96034">
                              <a14:foregroundMark x1="80737" y1="24250" x2="80737" y2="24250"/>
                              <a14:foregroundMark x1="67139" y1="22500" x2="67139" y2="22500"/>
                              <a14:foregroundMark x1="81586" y1="7750" x2="81586" y2="7750"/>
                              <a14:foregroundMark x1="76204" y1="61250" x2="76204" y2="61250"/>
                              <a14:foregroundMark x1="79320" y1="61500" x2="79320" y2="61500"/>
                              <a14:foregroundMark x1="77337" y1="92500" x2="77337" y2="92500"/>
                              <a14:foregroundMark x1="83853" y1="94000" x2="83853" y2="94000"/>
                              <a14:foregroundMark x1="83003" y1="95750" x2="83003" y2="95750"/>
                              <a14:foregroundMark x1="73654" y1="95000" x2="73654" y2="95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914" t="1" r="-2369" b="1465"/>
                <a:stretch/>
              </p:blipFill>
              <p:spPr bwMode="auto">
                <a:xfrm>
                  <a:off x="3169400" y="2004346"/>
                  <a:ext cx="1495883" cy="38744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Rectangle 127"/>
                <p:cNvSpPr/>
                <p:nvPr/>
              </p:nvSpPr>
              <p:spPr>
                <a:xfrm>
                  <a:off x="5475272" y="2995146"/>
                  <a:ext cx="2281153" cy="252891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7756425" y="4246271"/>
                  <a:ext cx="729869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Isosceles Triangle 129"/>
                <p:cNvSpPr/>
                <p:nvPr/>
              </p:nvSpPr>
              <p:spPr>
                <a:xfrm rot="5400000">
                  <a:off x="5724790" y="3248728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4742165" y="3498245"/>
                  <a:ext cx="744887" cy="1511214"/>
                  <a:chOff x="4742165" y="3498245"/>
                  <a:chExt cx="744887" cy="1511214"/>
                </a:xfrm>
              </p:grpSpPr>
              <p:cxnSp>
                <p:nvCxnSpPr>
                  <p:cNvPr id="144" name="Straight Arrow Connector 143"/>
                  <p:cNvCxnSpPr/>
                  <p:nvPr/>
                </p:nvCxnSpPr>
                <p:spPr>
                  <a:xfrm>
                    <a:off x="4742165" y="5009459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4746910" y="3498245"/>
                    <a:ext cx="721923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4746910" y="4133903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Straight Connector 131"/>
                <p:cNvCxnSpPr>
                  <a:stCxn id="130" idx="0"/>
                  <a:endCxn id="128" idx="3"/>
                </p:cNvCxnSpPr>
                <p:nvPr/>
              </p:nvCxnSpPr>
              <p:spPr>
                <a:xfrm>
                  <a:off x="6609967" y="3798418"/>
                  <a:ext cx="1146458" cy="461187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endCxn id="128" idx="3"/>
                </p:cNvCxnSpPr>
                <p:nvPr/>
              </p:nvCxnSpPr>
              <p:spPr>
                <a:xfrm flipV="1">
                  <a:off x="5488746" y="4259605"/>
                  <a:ext cx="2267679" cy="749854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2081719" y="3300752"/>
                  <a:ext cx="2548897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Scent-free Lotion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081719" y="3882904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Pre-natal Vitamins</a:t>
                  </a:r>
                </a:p>
              </p:txBody>
            </p:sp>
            <p:cxnSp>
              <p:nvCxnSpPr>
                <p:cNvPr id="136" name="Straight Connector 135"/>
                <p:cNvCxnSpPr>
                  <a:cxnSpLocks/>
                  <a:stCxn id="130" idx="0"/>
                  <a:endCxn id="137" idx="2"/>
                </p:cNvCxnSpPr>
                <p:nvPr/>
              </p:nvCxnSpPr>
              <p:spPr>
                <a:xfrm flipH="1" flipV="1">
                  <a:off x="5929057" y="2362132"/>
                  <a:ext cx="680910" cy="143628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5151271" y="1930258"/>
                  <a:ext cx="1555571" cy="43187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Pregnancy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8601080" y="3830772"/>
                  <a:ext cx="1549703" cy="7875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Diaper Coupons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240309" y="2535049"/>
                  <a:ext cx="1361819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Associated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031204" y="3604293"/>
                  <a:ext cx="682030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Used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95465" y="1528702"/>
                  <a:ext cx="2077387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Protected Attribute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2081719" y="4809218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Stationaries</a:t>
                  </a:r>
                </a:p>
              </p:txBody>
            </p:sp>
            <p:sp>
              <p:nvSpPr>
                <p:cNvPr id="143" name="Isosceles Triangle 142"/>
                <p:cNvSpPr/>
                <p:nvPr/>
              </p:nvSpPr>
              <p:spPr>
                <a:xfrm rot="5400000">
                  <a:off x="5731918" y="3247464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rgbClr val="C0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49" name="Rectangle 148"/>
              <p:cNvSpPr/>
              <p:nvPr/>
            </p:nvSpPr>
            <p:spPr>
              <a:xfrm>
                <a:off x="16459200" y="10515600"/>
                <a:ext cx="1889947" cy="116487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8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Target Ad System</a:t>
                </a:r>
              </a:p>
            </p:txBody>
          </p:sp>
          <p:pic>
            <p:nvPicPr>
              <p:cNvPr id="150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91" t="21755" r="13724" b="73446"/>
              <a:stretch/>
            </p:blipFill>
            <p:spPr bwMode="auto">
              <a:xfrm rot="10800000">
                <a:off x="19659600" y="8046165"/>
                <a:ext cx="434975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19441893" y="6584310"/>
                <a:ext cx="879377" cy="757130"/>
                <a:chOff x="19506462" y="6862254"/>
                <a:chExt cx="879377" cy="757130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 rot="20242659">
                  <a:off x="19506462" y="7046953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717681" y="6862254"/>
                  <a:ext cx="492443" cy="757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320" dirty="0"/>
                    <a:t>?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 rot="1193195">
                  <a:off x="19995989" y="7077347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</p:grpSp>
        </p:grpSp>
      </p:grpSp>
      <p:sp>
        <p:nvSpPr>
          <p:cNvPr id="289" name="Rectangle 6"/>
          <p:cNvSpPr>
            <a:spLocks noChangeArrowheads="1"/>
          </p:cNvSpPr>
          <p:nvPr/>
        </p:nvSpPr>
        <p:spPr bwMode="auto">
          <a:xfrm>
            <a:off x="22723045" y="14681976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Two-Phase Definition</a:t>
            </a:r>
          </a:p>
        </p:txBody>
      </p:sp>
      <p:sp>
        <p:nvSpPr>
          <p:cNvPr id="290" name="Rectangle 6"/>
          <p:cNvSpPr>
            <a:spLocks noChangeArrowheads="1"/>
          </p:cNvSpPr>
          <p:nvPr/>
        </p:nvSpPr>
        <p:spPr bwMode="auto">
          <a:xfrm>
            <a:off x="12740845" y="14664961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Systems as Programs</a:t>
            </a:r>
          </a:p>
        </p:txBody>
      </p:sp>
      <p:cxnSp>
        <p:nvCxnSpPr>
          <p:cNvPr id="313" name="Straight Arrow Connector 312"/>
          <p:cNvCxnSpPr>
            <a:cxnSpLocks/>
          </p:cNvCxnSpPr>
          <p:nvPr/>
        </p:nvCxnSpPr>
        <p:spPr>
          <a:xfrm flipH="1">
            <a:off x="19959921" y="19408387"/>
            <a:ext cx="1513593" cy="7935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4" name="TextBox 313"/>
          <p:cNvSpPr txBox="1"/>
          <p:nvPr/>
        </p:nvSpPr>
        <p:spPr>
          <a:xfrm>
            <a:off x="20948980" y="18985468"/>
            <a:ext cx="149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Subprogram</a:t>
            </a:r>
          </a:p>
        </p:txBody>
      </p:sp>
      <p:cxnSp>
        <p:nvCxnSpPr>
          <p:cNvPr id="315" name="Straight Arrow Connector 314"/>
          <p:cNvCxnSpPr/>
          <p:nvPr/>
        </p:nvCxnSpPr>
        <p:spPr>
          <a:xfrm flipV="1">
            <a:off x="13507346" y="21037330"/>
            <a:ext cx="905543" cy="806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6" name="TextBox 315"/>
          <p:cNvSpPr txBox="1"/>
          <p:nvPr/>
        </p:nvSpPr>
        <p:spPr>
          <a:xfrm>
            <a:off x="12496800" y="20892989"/>
            <a:ext cx="11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Program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5422455" y="15849600"/>
            <a:ext cx="2281153" cy="25289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14689348" y="17863913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>
            <a:off x="17703608" y="17100725"/>
            <a:ext cx="729869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14694093" y="16352699"/>
            <a:ext cx="721923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21" name="Isosceles Triangle 320"/>
          <p:cNvSpPr/>
          <p:nvPr/>
        </p:nvSpPr>
        <p:spPr>
          <a:xfrm rot="5400000">
            <a:off x="15671973" y="16103182"/>
            <a:ext cx="635657" cy="1134696"/>
          </a:xfrm>
          <a:prstGeom prst="triangle">
            <a:avLst>
              <a:gd name="adj" fmla="val 47222"/>
            </a:avLst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2" name="Straight Arrow Connector 321"/>
          <p:cNvCxnSpPr/>
          <p:nvPr/>
        </p:nvCxnSpPr>
        <p:spPr>
          <a:xfrm>
            <a:off x="14694093" y="16988357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3" name="Straight Connector 322"/>
          <p:cNvCxnSpPr>
            <a:stCxn id="321" idx="0"/>
            <a:endCxn id="317" idx="3"/>
          </p:cNvCxnSpPr>
          <p:nvPr/>
        </p:nvCxnSpPr>
        <p:spPr>
          <a:xfrm>
            <a:off x="16557150" y="16652872"/>
            <a:ext cx="1146458" cy="4611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endCxn id="317" idx="3"/>
          </p:cNvCxnSpPr>
          <p:nvPr/>
        </p:nvCxnSpPr>
        <p:spPr>
          <a:xfrm flipV="1">
            <a:off x="15435929" y="17114059"/>
            <a:ext cx="2267679" cy="7498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5" name="TextBox 324"/>
          <p:cNvSpPr txBox="1"/>
          <p:nvPr/>
        </p:nvSpPr>
        <p:spPr>
          <a:xfrm>
            <a:off x="18548263" y="16685226"/>
            <a:ext cx="1549703" cy="830997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Diaper Coupons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2039600" y="16110165"/>
            <a:ext cx="2548897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Scent-free Lotion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39600" y="16692317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Pre-natal Vitamins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12039600" y="17618631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Stationaries</a:t>
            </a:r>
          </a:p>
        </p:txBody>
      </p:sp>
      <p:sp>
        <p:nvSpPr>
          <p:cNvPr id="330" name="Blurb 1"/>
          <p:cNvSpPr/>
          <p:nvPr/>
        </p:nvSpPr>
        <p:spPr>
          <a:xfrm>
            <a:off x="11684256" y="18673072"/>
            <a:ext cx="9042144" cy="7579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Implicate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(subprogram) of a system as the source of a violation</a:t>
            </a:r>
          </a:p>
        </p:txBody>
      </p:sp>
      <p:sp>
        <p:nvSpPr>
          <p:cNvPr id="380" name="Integrity Text"/>
          <p:cNvSpPr/>
          <p:nvPr/>
        </p:nvSpPr>
        <p:spPr>
          <a:xfrm>
            <a:off x="25922914" y="18685838"/>
            <a:ext cx="4948825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influential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output of the program?</a:t>
            </a:r>
          </a:p>
        </p:txBody>
      </p:sp>
      <p:sp>
        <p:nvSpPr>
          <p:cNvPr id="381" name="Integrity"/>
          <p:cNvSpPr/>
          <p:nvPr/>
        </p:nvSpPr>
        <p:spPr>
          <a:xfrm>
            <a:off x="23023139" y="18516600"/>
            <a:ext cx="2542209" cy="1300367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 smtClean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Use</a:t>
            </a:r>
            <a:endParaRPr lang="en-US" sz="3360" kern="0" dirty="0">
              <a:solidFill>
                <a:prstClr val="white"/>
              </a:solidFill>
              <a:latin typeface="Segoe UI" panose="020B0502040204020203" pitchFamily="34" charset="0"/>
              <a:ea typeface="+mn-ea"/>
            </a:endParaRPr>
          </a:p>
        </p:txBody>
      </p:sp>
      <p:sp>
        <p:nvSpPr>
          <p:cNvPr id="382" name="Privacy Text"/>
          <p:cNvSpPr/>
          <p:nvPr/>
        </p:nvSpPr>
        <p:spPr>
          <a:xfrm>
            <a:off x="25912175" y="16259312"/>
            <a:ext cx="4871266" cy="978729"/>
          </a:xfrm>
          <a:prstGeom prst="rect">
            <a:avLst/>
          </a:prstGeom>
        </p:spPr>
        <p:txBody>
          <a:bodyPr wrap="square" lIns="10972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associated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protected attribute?</a:t>
            </a:r>
          </a:p>
        </p:txBody>
      </p:sp>
      <p:sp>
        <p:nvSpPr>
          <p:cNvPr id="383" name="Privacy"/>
          <p:cNvSpPr/>
          <p:nvPr/>
        </p:nvSpPr>
        <p:spPr>
          <a:xfrm>
            <a:off x="23012400" y="16090071"/>
            <a:ext cx="2542209" cy="1300370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 smtClean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Proxy</a:t>
            </a:r>
            <a:endParaRPr lang="en-US" sz="3360" kern="0" dirty="0">
              <a:solidFill>
                <a:prstClr val="white"/>
              </a:solidFill>
              <a:latin typeface="Segoe UI" panose="020B0502040204020203" pitchFamily="34" charset="0"/>
              <a:ea typeface="+mn-ea"/>
            </a:endParaRPr>
          </a:p>
        </p:txBody>
      </p:sp>
      <p:sp>
        <p:nvSpPr>
          <p:cNvPr id="397" name="Content Placeholder 2"/>
          <p:cNvSpPr txBox="1">
            <a:spLocks/>
          </p:cNvSpPr>
          <p:nvPr/>
        </p:nvSpPr>
        <p:spPr>
          <a:xfrm>
            <a:off x="762000" y="34442400"/>
            <a:ext cx="12523283" cy="781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8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se Privacy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restricts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noProof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8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48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proxy)</a:t>
            </a:r>
            <a:r>
              <a:rPr lang="en-US" sz="4800" noProof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protected information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8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6925" lvl="1" indent="-454025" fontAlgn="auto">
              <a:lnSpc>
                <a:spcPct val="100000"/>
              </a:lnSpc>
              <a:spcAft>
                <a:spcPts val="0"/>
              </a:spcAft>
            </a:pPr>
            <a:r>
              <a:rPr lang="en-US" sz="45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Axiomatically justified definition of proxy use</a:t>
            </a:r>
          </a:p>
          <a:p>
            <a:pPr marL="796925" lvl="1" indent="-454025" fontAlgn="auto">
              <a:lnSpc>
                <a:spcPct val="100000"/>
              </a:lnSpc>
              <a:spcAft>
                <a:spcPts val="0"/>
              </a:spcAft>
            </a:pPr>
            <a:r>
              <a:rPr lang="en-US" sz="45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 for detection and repair</a:t>
            </a:r>
          </a:p>
          <a:p>
            <a:pPr marL="796925" lvl="1" indent="-454025" fontAlgn="auto">
              <a:lnSpc>
                <a:spcPct val="100000"/>
              </a:lnSpc>
              <a:spcAft>
                <a:spcPts val="0"/>
              </a:spcAft>
            </a:pPr>
            <a:r>
              <a:rPr lang="en-US" sz="45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 and evaluation for real world datasets, and commonly used ML models</a:t>
            </a:r>
            <a:endParaRPr lang="en-US" sz="37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ntegrity Text"/>
          <p:cNvSpPr/>
          <p:nvPr/>
        </p:nvSpPr>
        <p:spPr>
          <a:xfrm>
            <a:off x="27567356" y="19692408"/>
            <a:ext cx="3902136" cy="535531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 QII for subprograms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01" name="Integrity Text"/>
          <p:cNvSpPr/>
          <p:nvPr/>
        </p:nvSpPr>
        <p:spPr>
          <a:xfrm>
            <a:off x="25450800" y="17461671"/>
            <a:ext cx="6073470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marL="457200" indent="-457200" algn="r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Well-studied association measures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		(e.g., Mutual Information)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Integrity Text"/>
              <p:cNvSpPr/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09728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𝝐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𝜹</m:t>
                    </m:r>
                  </m:oMath>
                </a14:m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)-Proxy Use</a:t>
                </a:r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: A subprogram with association level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and influence measure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exists</a:t>
                </a:r>
              </a:p>
            </p:txBody>
          </p:sp>
        </mc:Choice>
        <mc:Fallback xmlns="">
          <p:sp>
            <p:nvSpPr>
              <p:cNvPr id="402" name="Integrity Tex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blipFill>
                <a:blip r:embed="rId10"/>
                <a:stretch>
                  <a:fillRect l="-1114" t="-5455" r="-1263" b="-1515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Group 461"/>
          <p:cNvGrpSpPr/>
          <p:nvPr/>
        </p:nvGrpSpPr>
        <p:grpSpPr>
          <a:xfrm>
            <a:off x="2065698" y="28374560"/>
            <a:ext cx="3685913" cy="3095168"/>
            <a:chOff x="1771727" y="3717866"/>
            <a:chExt cx="2983848" cy="2504603"/>
          </a:xfrm>
        </p:grpSpPr>
        <p:sp>
          <p:nvSpPr>
            <p:cNvPr id="463" name="TextBox 46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Education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≤ 3 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5" name="Straight Arrow Connector 46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6" name="Straight Arrow Connector 46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7" name="TextBox 46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9" name="TextBox 46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72" name="TextBox 471"/>
          <p:cNvSpPr txBox="1"/>
          <p:nvPr/>
        </p:nvSpPr>
        <p:spPr>
          <a:xfrm>
            <a:off x="7346577" y="29616383"/>
            <a:ext cx="2199737" cy="51077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Religion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943600" y="29533151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  <a:endParaRPr lang="en-US" sz="3600" b="1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2209800" y="27965620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6866298" y="28982407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80" name="Rectangle 479"/>
          <p:cNvSpPr/>
          <p:nvPr/>
        </p:nvSpPr>
        <p:spPr bwMode="auto">
          <a:xfrm>
            <a:off x="17449800" y="27752420"/>
            <a:ext cx="8001000" cy="37943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82" name="Group 481"/>
          <p:cNvGrpSpPr/>
          <p:nvPr/>
        </p:nvGrpSpPr>
        <p:grpSpPr>
          <a:xfrm>
            <a:off x="17856456" y="28373476"/>
            <a:ext cx="3685913" cy="3095168"/>
            <a:chOff x="1771727" y="3717866"/>
            <a:chExt cx="2983848" cy="2504603"/>
          </a:xfrm>
        </p:grpSpPr>
        <p:sp>
          <p:nvSpPr>
            <p:cNvPr id="483" name="TextBox 48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Studytime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&lt; 2.5 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5" name="Straight Arrow Connector 48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6" name="Straight Arrow Connector 48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7" name="TextBox 48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9" name="TextBox 48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92" name="TextBox 491"/>
          <p:cNvSpPr txBox="1"/>
          <p:nvPr/>
        </p:nvSpPr>
        <p:spPr>
          <a:xfrm>
            <a:off x="22806879" y="29224596"/>
            <a:ext cx="2199737" cy="132802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Weekly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Alcohol Consumption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1590386" y="29544489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  <a:endParaRPr lang="en-US" sz="3600" b="1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7983200" y="28052219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22326600" y="28590620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96" name="Blurb 1"/>
          <p:cNvSpPr/>
          <p:nvPr/>
        </p:nvSpPr>
        <p:spPr>
          <a:xfrm>
            <a:off x="10515009" y="29064938"/>
            <a:ext cx="5333394" cy="19484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Education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level is a proxy for religion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Concerning Use</a:t>
            </a:r>
          </a:p>
        </p:txBody>
      </p:sp>
      <p:sp>
        <p:nvSpPr>
          <p:cNvPr id="497" name="Blurb 1"/>
          <p:cNvSpPr/>
          <p:nvPr/>
        </p:nvSpPr>
        <p:spPr>
          <a:xfrm>
            <a:off x="25878638" y="29063631"/>
            <a:ext cx="5515566" cy="2071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Study time used as a predictor for the academic performance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4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Acceptable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90083" y="34810690"/>
            <a:ext cx="9249896" cy="5386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9728" anchor="ctr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900" b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Scale to larger systems and deep learning models</a:t>
            </a:r>
          </a:p>
        </p:txBody>
      </p:sp>
      <p:pic>
        <p:nvPicPr>
          <p:cNvPr id="1026" name="Picture 2" descr="Image result for deep network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019" y="35928587"/>
            <a:ext cx="8862874" cy="44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3314048" y="35661600"/>
            <a:ext cx="8228321" cy="756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20623189" y="36540400"/>
            <a:ext cx="1821589" cy="756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994893" y="34810691"/>
            <a:ext cx="4832199" cy="5386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9728" anchor="ctr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900" b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Implications for Fairness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08036" y="36307338"/>
            <a:ext cx="4823781" cy="5215114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16608" y="35730827"/>
            <a:ext cx="5908135" cy="2269297"/>
          </a:xfrm>
          <a:prstGeom prst="rect">
            <a:avLst/>
          </a:prstGeom>
        </p:spPr>
      </p:pic>
      <p:sp>
        <p:nvSpPr>
          <p:cNvPr id="11" name="AutoShape 4" descr="Displaying qrcode.40241779.png"/>
          <p:cNvSpPr>
            <a:spLocks noChangeAspect="1" noChangeArrowheads="1"/>
          </p:cNvSpPr>
          <p:nvPr/>
        </p:nvSpPr>
        <p:spPr bwMode="auto">
          <a:xfrm>
            <a:off x="1887050" y="2355175"/>
            <a:ext cx="8171349" cy="8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01983" y="922783"/>
            <a:ext cx="2371725" cy="233362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0131" y="41587136"/>
            <a:ext cx="1710498" cy="16830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36484" y="4249751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goo.gl/qfOv7G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9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96" grpId="0"/>
      <p:bldP spid="396" grpId="1"/>
      <p:bldP spid="400" grpId="0"/>
      <p:bldP spid="400" grpId="1"/>
      <p:bldP spid="114" grpId="0" animBg="1"/>
      <p:bldP spid="117" grpId="0" animBg="1"/>
      <p:bldP spid="118" grpId="0"/>
      <p:bldP spid="119" grpId="0"/>
      <p:bldP spid="314" grpId="0"/>
      <p:bldP spid="316" grpId="0"/>
      <p:bldP spid="317" grpId="0" animBg="1"/>
      <p:bldP spid="321" grpId="0" animBg="1"/>
      <p:bldP spid="325" grpId="0" animBg="1"/>
      <p:bldP spid="326" grpId="0" animBg="1"/>
      <p:bldP spid="328" grpId="0" animBg="1"/>
      <p:bldP spid="329" grpId="0" animBg="1"/>
      <p:bldP spid="477" grpId="0"/>
      <p:bldP spid="493" grpId="0"/>
    </p:bldLst>
  </p:timing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29984</TotalTime>
  <Words>755</Words>
  <Application>Microsoft Macintosh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Cambria Math</vt:lpstr>
      <vt:lpstr>Consolas</vt:lpstr>
      <vt:lpstr>ＭＳ Ｐゴシック</vt:lpstr>
      <vt:lpstr>Segoe UI</vt:lpstr>
      <vt:lpstr>Segoe UI Light</vt:lpstr>
      <vt:lpstr>Times</vt:lpstr>
      <vt:lpstr>Trebuchet MS</vt:lpstr>
      <vt:lpstr>Wingdings</vt:lpstr>
      <vt:lpstr>Arial</vt:lpstr>
      <vt:lpstr>CyLab-PosterTemplate-v3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Amit</dc:creator>
  <cp:keywords/>
  <dc:description/>
  <cp:lastModifiedBy>Microsoft Office User</cp:lastModifiedBy>
  <cp:revision>407</cp:revision>
  <cp:lastPrinted>2017-05-20T21:19:01Z</cp:lastPrinted>
  <dcterms:created xsi:type="dcterms:W3CDTF">2012-09-13T03:17:47Z</dcterms:created>
  <dcterms:modified xsi:type="dcterms:W3CDTF">2017-05-20T21:19:51Z</dcterms:modified>
  <cp:category/>
</cp:coreProperties>
</file>