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41" r:id="rId2"/>
    <p:sldId id="485" r:id="rId3"/>
    <p:sldId id="482" r:id="rId4"/>
    <p:sldId id="48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yak" initials="S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5135" autoAdjust="0"/>
  </p:normalViewPr>
  <p:slideViewPr>
    <p:cSldViewPr snapToGrid="0">
      <p:cViewPr>
        <p:scale>
          <a:sx n="105" d="100"/>
          <a:sy n="105" d="100"/>
        </p:scale>
        <p:origin x="-1192" y="24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notesViewPr>
    <p:cSldViewPr snapToGrid="0">
      <p:cViewPr varScale="1">
        <p:scale>
          <a:sx n="41" d="100"/>
          <a:sy n="41" d="100"/>
        </p:scale>
        <p:origin x="-2333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37EBF-CC38-43CA-BBEA-4991507DE9C2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E4E77-8840-4D1C-B5E7-A5CE2584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1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A21F64-41D3-41E7-8F25-DDFBA1421427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6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3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914"/>
            <a:ext cx="12192000" cy="6335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423" y="2461307"/>
            <a:ext cx="9144000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423" y="4932817"/>
            <a:ext cx="9144000" cy="1100590"/>
          </a:xfrm>
        </p:spPr>
        <p:txBody>
          <a:bodyPr/>
          <a:lstStyle>
            <a:lvl1pPr marL="0" indent="0" algn="l">
              <a:buNone/>
              <a:defRPr sz="1800" i="1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8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4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75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2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1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1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2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0" y="97025"/>
            <a:ext cx="12192000" cy="10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198499"/>
            <a:ext cx="12192000" cy="1051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0" y="6628097"/>
            <a:ext cx="12192000" cy="135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87362-133A-4923-9483-C19EA92A4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763890"/>
            <a:ext cx="12192000" cy="1035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59972"/>
            <a:ext cx="12192000" cy="10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1523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92774" y="834168"/>
            <a:ext cx="10737226" cy="1790700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5: Transparency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subTitle" idx="1"/>
          </p:nvPr>
        </p:nvSpPr>
        <p:spPr>
          <a:xfrm>
            <a:off x="655528" y="3245248"/>
            <a:ext cx="9144000" cy="2505983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3200" i="0" dirty="0" smtClean="0">
                <a:latin typeface="+mj-lt"/>
              </a:rPr>
              <a:t>Co-PI </a:t>
            </a:r>
            <a:r>
              <a:rPr lang="en-US" sz="3200" i="0" dirty="0" err="1" smtClean="0">
                <a:latin typeface="+mj-lt"/>
              </a:rPr>
              <a:t>Anupam</a:t>
            </a:r>
            <a:r>
              <a:rPr lang="en-US" sz="3200" i="0" dirty="0" smtClean="0">
                <a:latin typeface="+mj-lt"/>
              </a:rPr>
              <a:t> Datta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en-US" sz="3200" i="0" dirty="0">
              <a:latin typeface="+mj-lt"/>
            </a:endParaRP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i="0" dirty="0" smtClean="0">
                <a:latin typeface="+mj-lt"/>
              </a:rPr>
              <a:t>Computer Science Department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i="0" dirty="0" smtClean="0">
                <a:latin typeface="+mj-lt"/>
              </a:rPr>
              <a:t>Electrical and Computer Engineering Department</a:t>
            </a:r>
            <a:endParaRPr lang="en-US" sz="2400" i="0" dirty="0">
              <a:latin typeface="+mj-lt"/>
            </a:endParaRP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latin typeface="+mj-lt"/>
            </a:endParaRP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en-US" sz="2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17" y="5448920"/>
            <a:ext cx="3155496" cy="2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Average Joe and Joseph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989572" y="1427172"/>
            <a:ext cx="699016" cy="104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Personalized Privacy Assistant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849" y="1415313"/>
            <a:ext cx="6854951" cy="47616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Personalized Privacy Assistant [PPA] uses two models:</a:t>
            </a:r>
          </a:p>
          <a:p>
            <a:pPr lvl="1"/>
            <a:r>
              <a:rPr lang="en-US" sz="2400" b="1" dirty="0" smtClean="0"/>
              <a:t>Clusters</a:t>
            </a:r>
            <a:r>
              <a:rPr lang="en-US" sz="2400" dirty="0" smtClean="0"/>
              <a:t> that group users into similar preferences.</a:t>
            </a:r>
          </a:p>
          <a:p>
            <a:pPr lvl="1"/>
            <a:r>
              <a:rPr lang="en-US" sz="2400" b="1" dirty="0" smtClean="0"/>
              <a:t>Decision tree </a:t>
            </a:r>
            <a:r>
              <a:rPr lang="en-US" sz="2400" dirty="0" smtClean="0"/>
              <a:t>to quickly put a user into a cluster (without relying on the features used to construct clusters).</a:t>
            </a:r>
          </a:p>
          <a:p>
            <a:r>
              <a:rPr lang="en-US" sz="2800" dirty="0" smtClean="0"/>
              <a:t>PPA makes policy decisions based on cluster a user belongs to.</a:t>
            </a:r>
          </a:p>
          <a:p>
            <a:r>
              <a:rPr lang="en-US" sz="2800" dirty="0" smtClean="0"/>
              <a:t>Task 5: Transparency Goal: </a:t>
            </a:r>
            <a:r>
              <a:rPr lang="en-US" sz="2800" b="1" i="1" dirty="0" smtClean="0"/>
              <a:t>explain the decision of the PPA.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18108" y="1357027"/>
            <a:ext cx="9547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(aggregate)</a:t>
            </a:r>
          </a:p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67668" y="1896558"/>
            <a:ext cx="1" cy="217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67535" y="2367496"/>
            <a:ext cx="508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436129" y="2990206"/>
            <a:ext cx="42028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989572" y="3506083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333595" y="2984743"/>
            <a:ext cx="42028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565462" y="3506086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7668" y="3511547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47372" y="3511547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8" name="Straight Arrow Connector 7"/>
          <p:cNvCxnSpPr>
            <a:stCxn id="5" idx="2"/>
            <a:endCxn id="31" idx="0"/>
          </p:cNvCxnSpPr>
          <p:nvPr/>
        </p:nvCxnSpPr>
        <p:spPr>
          <a:xfrm flipH="1">
            <a:off x="1543738" y="2736828"/>
            <a:ext cx="577797" cy="247915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29" idx="0"/>
          </p:cNvCxnSpPr>
          <p:nvPr/>
        </p:nvCxnSpPr>
        <p:spPr>
          <a:xfrm>
            <a:off x="2121535" y="2736828"/>
            <a:ext cx="524737" cy="2533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0" idx="0"/>
          </p:cNvCxnSpPr>
          <p:nvPr/>
        </p:nvCxnSpPr>
        <p:spPr>
          <a:xfrm flipH="1">
            <a:off x="1199715" y="3292520"/>
            <a:ext cx="344023" cy="213563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2"/>
            <a:endCxn id="32" idx="0"/>
          </p:cNvCxnSpPr>
          <p:nvPr/>
        </p:nvCxnSpPr>
        <p:spPr>
          <a:xfrm>
            <a:off x="1543738" y="3292520"/>
            <a:ext cx="231867" cy="213566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2"/>
            <a:endCxn id="33" idx="0"/>
          </p:cNvCxnSpPr>
          <p:nvPr/>
        </p:nvCxnSpPr>
        <p:spPr>
          <a:xfrm flipH="1">
            <a:off x="2377811" y="3297983"/>
            <a:ext cx="268461" cy="2135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2"/>
            <a:endCxn id="34" idx="0"/>
          </p:cNvCxnSpPr>
          <p:nvPr/>
        </p:nvCxnSpPr>
        <p:spPr>
          <a:xfrm>
            <a:off x="2646272" y="3297983"/>
            <a:ext cx="311243" cy="213564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10800000">
            <a:off x="3287028" y="2391853"/>
            <a:ext cx="311447" cy="1429489"/>
          </a:xfrm>
          <a:prstGeom prst="leftBrace">
            <a:avLst>
              <a:gd name="adj1" fmla="val 90701"/>
              <a:gd name="adj2" fmla="val 4813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3211237" y="2968098"/>
            <a:ext cx="1006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C00000"/>
                </a:solidFill>
              </a:rPr>
              <a:t>Decision tree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4" name="Left Brace 63"/>
          <p:cNvSpPr/>
          <p:nvPr/>
        </p:nvSpPr>
        <p:spPr>
          <a:xfrm rot="10800000">
            <a:off x="3288078" y="4454689"/>
            <a:ext cx="239253" cy="1415586"/>
          </a:xfrm>
          <a:prstGeom prst="leftBrace">
            <a:avLst>
              <a:gd name="adj1" fmla="val 90701"/>
              <a:gd name="adj2" fmla="val 43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3312837" y="5094232"/>
            <a:ext cx="678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Clusters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89119" y="4524939"/>
            <a:ext cx="933940" cy="60483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Cluster 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52209" y="4491098"/>
            <a:ext cx="199176" cy="74163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540233" y="5403768"/>
            <a:ext cx="861212" cy="42304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588219" y="4734689"/>
            <a:ext cx="686810" cy="25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Cluster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58722" y="5492031"/>
            <a:ext cx="1056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Cluster </a:t>
            </a:r>
            <a:r>
              <a:rPr lang="en-US" sz="1000" dirty="0" smtClean="0">
                <a:solidFill>
                  <a:schemeClr val="bg1"/>
                </a:solidFill>
              </a:rPr>
              <a:t>3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2121535" y="3903701"/>
            <a:ext cx="238232" cy="144079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Average Joe and Joseph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139184" y="817992"/>
            <a:ext cx="699016" cy="104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Input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039" y="1415313"/>
            <a:ext cx="7284434" cy="4761650"/>
          </a:xfrm>
        </p:spPr>
        <p:txBody>
          <a:bodyPr>
            <a:normAutofit/>
          </a:bodyPr>
          <a:lstStyle/>
          <a:p>
            <a:r>
              <a:rPr lang="en-US" dirty="0" smtClean="0"/>
              <a:t>In previous work, developed Quantitative Input Influence [QII].</a:t>
            </a:r>
          </a:p>
          <a:p>
            <a:r>
              <a:rPr lang="en-US" dirty="0" smtClean="0"/>
              <a:t>Provides quantitative measurements on the </a:t>
            </a:r>
            <a:r>
              <a:rPr lang="en-US" b="1" i="1" dirty="0" smtClean="0"/>
              <a:t>causal</a:t>
            </a:r>
            <a:r>
              <a:rPr lang="en-US" b="1" dirty="0" smtClean="0"/>
              <a:t> </a:t>
            </a:r>
            <a:r>
              <a:rPr lang="en-US" dirty="0" smtClean="0"/>
              <a:t>influence of each feature on the outcome of a decision procedure (like PPA).</a:t>
            </a:r>
          </a:p>
          <a:p>
            <a:r>
              <a:rPr lang="en-US" dirty="0" smtClean="0"/>
              <a:t>Core idea: </a:t>
            </a:r>
            <a:r>
              <a:rPr lang="en-US" b="1" i="1" dirty="0" smtClean="0"/>
              <a:t>causal intervention</a:t>
            </a:r>
          </a:p>
          <a:p>
            <a:pPr lvl="1"/>
            <a:r>
              <a:rPr lang="en-US" dirty="0" smtClean="0"/>
              <a:t>What would happen to the decision outcome for an individual were some set of features S </a:t>
            </a:r>
            <a:r>
              <a:rPr lang="en-US" b="1" i="1" dirty="0" smtClean="0"/>
              <a:t>replaced randomly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QII of S is high: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eatures S have high influence on the positive outcome of decision.</a:t>
            </a:r>
          </a:p>
          <a:p>
            <a:pPr lvl="1"/>
            <a:r>
              <a:rPr lang="en-US" dirty="0" smtClean="0"/>
              <a:t>QII of S is low:</a:t>
            </a:r>
          </a:p>
          <a:p>
            <a:pPr lvl="2"/>
            <a:r>
              <a:rPr lang="en-US" dirty="0" smtClean="0"/>
              <a:t>S has high influence on negative outcome.</a:t>
            </a:r>
          </a:p>
          <a:p>
            <a:pPr lvl="1"/>
            <a:r>
              <a:rPr lang="en-US" dirty="0" smtClean="0"/>
              <a:t>QII of S is zero: no influence.</a:t>
            </a:r>
          </a:p>
          <a:p>
            <a:pPr lvl="2"/>
            <a:r>
              <a:rPr lang="en-US" dirty="0" smtClean="0"/>
              <a:t>S has no influence on the outcome.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30" y="3490872"/>
            <a:ext cx="3350477" cy="2610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9000" y="6142297"/>
            <a:ext cx="199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Figure: QII Example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600" y="1740019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7496" y="1740019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2210566" y="790959"/>
            <a:ext cx="343136" cy="4030768"/>
          </a:xfrm>
          <a:prstGeom prst="rightBrace">
            <a:avLst>
              <a:gd name="adj1" fmla="val 73329"/>
              <a:gd name="adj2" fmla="val 5180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82134" y="304307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QII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171116" y="3068836"/>
            <a:ext cx="253106" cy="331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16349" y="1924685"/>
            <a:ext cx="2796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97875" y="1924685"/>
            <a:ext cx="2796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391490" y="1429439"/>
            <a:ext cx="1559252" cy="1037612"/>
            <a:chOff x="1249877" y="1554172"/>
            <a:chExt cx="1559252" cy="103761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9877" y="1554172"/>
              <a:ext cx="1559252" cy="103761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1252381" y="1749812"/>
              <a:ext cx="155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glow rad="63500">
                      <a:schemeClr val="accent3">
                        <a:satMod val="175000"/>
                      </a:schemeClr>
                    </a:glow>
                  </a:effectLst>
                </a:rPr>
                <a:t>Complex Procedure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3">
                      <a:satMod val="175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6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Average Joe and Joseph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636004" y="1195524"/>
            <a:ext cx="699016" cy="104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 for PPA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853" y="1415313"/>
            <a:ext cx="6362027" cy="4761650"/>
          </a:xfrm>
        </p:spPr>
        <p:txBody>
          <a:bodyPr>
            <a:normAutofit/>
          </a:bodyPr>
          <a:lstStyle/>
          <a:p>
            <a:r>
              <a:rPr lang="en-US" dirty="0" smtClean="0"/>
              <a:t>First steps: apply QII to parts of the PPA decision pipeline.</a:t>
            </a:r>
          </a:p>
          <a:p>
            <a:pPr lvl="1"/>
            <a:r>
              <a:rPr lang="en-US" dirty="0" smtClean="0"/>
              <a:t>Can answer: </a:t>
            </a:r>
            <a:r>
              <a:rPr lang="en-US" b="1" i="1" dirty="0" smtClean="0"/>
              <a:t>which aggregate features have high influence on my placement in a cluster?</a:t>
            </a:r>
          </a:p>
          <a:p>
            <a:r>
              <a:rPr lang="en-US" dirty="0"/>
              <a:t>Ongoing </a:t>
            </a:r>
            <a:r>
              <a:rPr lang="en-US" dirty="0" smtClean="0"/>
              <a:t>work: transparency </a:t>
            </a:r>
            <a:r>
              <a:rPr lang="en-US" dirty="0"/>
              <a:t>for </a:t>
            </a:r>
            <a:r>
              <a:rPr lang="en-US" dirty="0" smtClean="0"/>
              <a:t>clustering models.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QII </a:t>
            </a:r>
            <a:r>
              <a:rPr lang="en-US" dirty="0"/>
              <a:t>alone is a very coarse form of an explanation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addition to QII, we want to provide a hint as to </a:t>
            </a:r>
            <a:r>
              <a:rPr lang="en-US" b="1" i="1" dirty="0"/>
              <a:t>what about the features</a:t>
            </a:r>
            <a:r>
              <a:rPr lang="en-US" b="1" dirty="0"/>
              <a:t> </a:t>
            </a:r>
            <a:r>
              <a:rPr lang="en-US" dirty="0"/>
              <a:t>is relevant to the outcome.</a:t>
            </a:r>
          </a:p>
          <a:p>
            <a:r>
              <a:rPr lang="en-US" dirty="0" smtClean="0"/>
              <a:t>Ongoing work: </a:t>
            </a:r>
            <a:r>
              <a:rPr lang="en-US" dirty="0"/>
              <a:t>explanation via </a:t>
            </a:r>
            <a:r>
              <a:rPr lang="en-US" b="1" i="1" dirty="0"/>
              <a:t>abstraction</a:t>
            </a:r>
            <a:r>
              <a:rPr lang="en-US" dirty="0"/>
              <a:t> (a simpler form of the original procedure).</a:t>
            </a:r>
          </a:p>
          <a:p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64540" y="1125379"/>
            <a:ext cx="9547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(aggregate)</a:t>
            </a:r>
          </a:p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14100" y="1664910"/>
            <a:ext cx="1" cy="217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13967" y="2135848"/>
            <a:ext cx="508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082561" y="2758558"/>
            <a:ext cx="42028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6004" y="3274435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980027" y="2753095"/>
            <a:ext cx="42028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1894" y="3274438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4100" y="3279899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93804" y="3279899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8" name="Straight Arrow Connector 7"/>
          <p:cNvCxnSpPr>
            <a:stCxn id="5" idx="2"/>
            <a:endCxn id="31" idx="0"/>
          </p:cNvCxnSpPr>
          <p:nvPr/>
        </p:nvCxnSpPr>
        <p:spPr>
          <a:xfrm flipH="1">
            <a:off x="1190170" y="2505180"/>
            <a:ext cx="577797" cy="247915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29" idx="0"/>
          </p:cNvCxnSpPr>
          <p:nvPr/>
        </p:nvCxnSpPr>
        <p:spPr>
          <a:xfrm>
            <a:off x="1767967" y="2505180"/>
            <a:ext cx="524737" cy="2533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0" idx="0"/>
          </p:cNvCxnSpPr>
          <p:nvPr/>
        </p:nvCxnSpPr>
        <p:spPr>
          <a:xfrm flipH="1">
            <a:off x="846147" y="3060872"/>
            <a:ext cx="344023" cy="213563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2"/>
            <a:endCxn id="32" idx="0"/>
          </p:cNvCxnSpPr>
          <p:nvPr/>
        </p:nvCxnSpPr>
        <p:spPr>
          <a:xfrm>
            <a:off x="1190170" y="3060872"/>
            <a:ext cx="231867" cy="213566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2"/>
            <a:endCxn id="33" idx="0"/>
          </p:cNvCxnSpPr>
          <p:nvPr/>
        </p:nvCxnSpPr>
        <p:spPr>
          <a:xfrm flipH="1">
            <a:off x="2024243" y="3066335"/>
            <a:ext cx="268461" cy="2135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2"/>
            <a:endCxn id="34" idx="0"/>
          </p:cNvCxnSpPr>
          <p:nvPr/>
        </p:nvCxnSpPr>
        <p:spPr>
          <a:xfrm>
            <a:off x="2292704" y="3066335"/>
            <a:ext cx="311243" cy="213564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10800000">
            <a:off x="2933460" y="2160205"/>
            <a:ext cx="311447" cy="1429489"/>
          </a:xfrm>
          <a:prstGeom prst="leftBrace">
            <a:avLst>
              <a:gd name="adj1" fmla="val 90701"/>
              <a:gd name="adj2" fmla="val 4813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2857669" y="2736450"/>
            <a:ext cx="1006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C00000"/>
                </a:solidFill>
              </a:rPr>
              <a:t>Decision tree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4" name="Left Brace 63"/>
          <p:cNvSpPr/>
          <p:nvPr/>
        </p:nvSpPr>
        <p:spPr>
          <a:xfrm rot="10800000">
            <a:off x="2934510" y="4223041"/>
            <a:ext cx="239253" cy="1415586"/>
          </a:xfrm>
          <a:prstGeom prst="leftBrace">
            <a:avLst>
              <a:gd name="adj1" fmla="val 90701"/>
              <a:gd name="adj2" fmla="val 43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2959269" y="4862584"/>
            <a:ext cx="678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Clusters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35551" y="4293291"/>
            <a:ext cx="933940" cy="60483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Cluster 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1998641" y="4259450"/>
            <a:ext cx="199176" cy="74163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86665" y="5172120"/>
            <a:ext cx="861212" cy="42304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234651" y="4503041"/>
            <a:ext cx="686810" cy="25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Cluster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05154" y="5260383"/>
            <a:ext cx="1056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Cluster </a:t>
            </a:r>
            <a:r>
              <a:rPr lang="en-US" sz="1000" dirty="0" smtClean="0">
                <a:solidFill>
                  <a:schemeClr val="bg1"/>
                </a:solidFill>
              </a:rPr>
              <a:t>3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3413226" y="201194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QII</a:t>
            </a:r>
            <a:endParaRPr lang="en-US" dirty="0"/>
          </a:p>
        </p:txBody>
      </p:sp>
      <p:sp>
        <p:nvSpPr>
          <p:cNvPr id="87" name="Down Arrow 86"/>
          <p:cNvSpPr/>
          <p:nvPr/>
        </p:nvSpPr>
        <p:spPr>
          <a:xfrm rot="16200000">
            <a:off x="3547482" y="2741011"/>
            <a:ext cx="253106" cy="331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3412649" y="433900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???</a:t>
            </a:r>
            <a:endParaRPr lang="en-US" dirty="0"/>
          </a:p>
        </p:txBody>
      </p:sp>
      <p:sp>
        <p:nvSpPr>
          <p:cNvPr id="89" name="Down Arrow 88"/>
          <p:cNvSpPr/>
          <p:nvPr/>
        </p:nvSpPr>
        <p:spPr>
          <a:xfrm rot="16200000">
            <a:off x="3575578" y="4812414"/>
            <a:ext cx="253106" cy="331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060395" y="479371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1767967" y="3672053"/>
            <a:ext cx="238232" cy="144079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785" y="2424398"/>
            <a:ext cx="1296232" cy="101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MU">
      <a:dk1>
        <a:sysClr val="windowText" lastClr="000000"/>
      </a:dk1>
      <a:lt1>
        <a:sysClr val="window" lastClr="FFFFFF"/>
      </a:lt1>
      <a:dk2>
        <a:srgbClr val="75787B"/>
      </a:dk2>
      <a:lt2>
        <a:srgbClr val="C5C5C5"/>
      </a:lt2>
      <a:accent1>
        <a:srgbClr val="AF1E2D"/>
      </a:accent1>
      <a:accent2>
        <a:srgbClr val="ED7D31"/>
      </a:accent2>
      <a:accent3>
        <a:srgbClr val="C5C5C5"/>
      </a:accent3>
      <a:accent4>
        <a:srgbClr val="EAAF0F"/>
      </a:accent4>
      <a:accent5>
        <a:srgbClr val="00337F"/>
      </a:accent5>
      <a:accent6>
        <a:srgbClr val="008751"/>
      </a:accent6>
      <a:hlink>
        <a:srgbClr val="0563C1"/>
      </a:hlink>
      <a:folHlink>
        <a:srgbClr val="954F72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U-template-4x3" id="{6E563709-D487-443C-ABF6-22ED6EFCC918}" vid="{A9DF6E2E-F4D2-4E0B-A32B-6E8408582A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38665</TotalTime>
  <Words>339</Words>
  <Application>Microsoft Macintosh PowerPoint</Application>
  <PresentationFormat>Widescreen</PresentationFormat>
  <Paragraphs>74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ＭＳ Ｐゴシック</vt:lpstr>
      <vt:lpstr>Segoe UI</vt:lpstr>
      <vt:lpstr>Segoe UI Light</vt:lpstr>
      <vt:lpstr>Wingdings 3</vt:lpstr>
      <vt:lpstr>Office Theme</vt:lpstr>
      <vt:lpstr>Task 5: Transparency</vt:lpstr>
      <vt:lpstr>Personalized Privacy Assistant setting</vt:lpstr>
      <vt:lpstr>Quantitative Input Influence</vt:lpstr>
      <vt:lpstr>Transparency for PPA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and Fairness through Accountability</dc:title>
  <dc:creator>Shayak</dc:creator>
  <cp:lastModifiedBy>Microsoft Office User</cp:lastModifiedBy>
  <cp:revision>531</cp:revision>
  <dcterms:created xsi:type="dcterms:W3CDTF">2015-11-30T15:06:36Z</dcterms:created>
  <dcterms:modified xsi:type="dcterms:W3CDTF">2016-07-07T21:58:54Z</dcterms:modified>
</cp:coreProperties>
</file>