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41" r:id="rId2"/>
    <p:sldId id="485" r:id="rId3"/>
    <p:sldId id="482" r:id="rId4"/>
    <p:sldId id="487" r:id="rId5"/>
    <p:sldId id="486" r:id="rId6"/>
    <p:sldId id="483" r:id="rId7"/>
    <p:sldId id="4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ak" initials="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5135" autoAdjust="0"/>
  </p:normalViewPr>
  <p:slideViewPr>
    <p:cSldViewPr snapToGrid="0">
      <p:cViewPr>
        <p:scale>
          <a:sx n="105" d="100"/>
          <a:sy n="105" d="100"/>
        </p:scale>
        <p:origin x="-1576" y="-125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 snapToGrid="0">
      <p:cViewPr varScale="1">
        <p:scale>
          <a:sx n="41" d="100"/>
          <a:sy n="41" d="100"/>
        </p:scale>
        <p:origin x="-2333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7EBF-CC38-43CA-BBEA-4991507DE9C2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4E77-8840-4D1C-B5E7-A5CE2584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A21F64-41D3-41E7-8F25-DDFBA1421427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4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914"/>
            <a:ext cx="12192000" cy="6335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23" y="2461307"/>
            <a:ext cx="9144000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23" y="4932817"/>
            <a:ext cx="9144000" cy="1100590"/>
          </a:xfrm>
        </p:spPr>
        <p:txBody>
          <a:bodyPr/>
          <a:lstStyle>
            <a:lvl1pPr marL="0" indent="0" algn="l">
              <a:buNone/>
              <a:defRPr sz="1800" i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8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5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2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0" y="97025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198499"/>
            <a:ext cx="12192000" cy="105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0" y="6628097"/>
            <a:ext cx="12192000" cy="135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7362-133A-4923-9483-C19EA92A4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763890"/>
            <a:ext cx="12192000" cy="103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9972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1523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92774" y="834168"/>
            <a:ext cx="10737226" cy="1790700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smtClean="0"/>
              <a:t>5: Transparency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subTitle" idx="1"/>
          </p:nvPr>
        </p:nvSpPr>
        <p:spPr>
          <a:xfrm>
            <a:off x="655528" y="3245248"/>
            <a:ext cx="9144000" cy="250598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i="0" dirty="0" smtClean="0">
                <a:latin typeface="+mj-lt"/>
              </a:rPr>
              <a:t>Co-PI </a:t>
            </a:r>
            <a:r>
              <a:rPr lang="en-US" sz="3200" i="0" dirty="0" err="1" smtClean="0">
                <a:latin typeface="+mj-lt"/>
              </a:rPr>
              <a:t>Anupam</a:t>
            </a:r>
            <a:r>
              <a:rPr lang="en-US" sz="3200" i="0" dirty="0" smtClean="0">
                <a:latin typeface="+mj-lt"/>
              </a:rPr>
              <a:t> Datta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3200" i="0" dirty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Computer Science Department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i="0" dirty="0" smtClean="0">
                <a:latin typeface="+mj-lt"/>
              </a:rPr>
              <a:t>Electrical and Computer Engineering Department</a:t>
            </a:r>
            <a:endParaRPr lang="en-US" sz="2400" i="0" dirty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17" y="5448920"/>
            <a:ext cx="3155496" cy="2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989572" y="1427172"/>
            <a:ext cx="699016" cy="10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Privacy Assistant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849" y="1415313"/>
            <a:ext cx="6854951" cy="47616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Personalized Privacy Assistant [PPA] uses two models:</a:t>
            </a:r>
          </a:p>
          <a:p>
            <a:pPr lvl="1"/>
            <a:r>
              <a:rPr lang="en-US" sz="2400" b="1" dirty="0" smtClean="0"/>
              <a:t>Clusters</a:t>
            </a:r>
            <a:r>
              <a:rPr lang="en-US" sz="2400" dirty="0" smtClean="0"/>
              <a:t> that group users into similar preferences.</a:t>
            </a:r>
          </a:p>
          <a:p>
            <a:pPr lvl="1"/>
            <a:r>
              <a:rPr lang="en-US" sz="2400" b="1" dirty="0" smtClean="0"/>
              <a:t>Decision tree </a:t>
            </a:r>
            <a:r>
              <a:rPr lang="en-US" sz="2400" dirty="0" smtClean="0"/>
              <a:t>to quickly put a user into a cluster (without relying on the features used to construct clusters).</a:t>
            </a:r>
          </a:p>
          <a:p>
            <a:r>
              <a:rPr lang="en-US" sz="2800" dirty="0" smtClean="0"/>
              <a:t>PPA makes policy decisions based on cluster a user belongs to.</a:t>
            </a:r>
          </a:p>
          <a:p>
            <a:r>
              <a:rPr lang="en-US" sz="2800" dirty="0" smtClean="0"/>
              <a:t>Task 5: Transparency Goal: </a:t>
            </a:r>
            <a:r>
              <a:rPr lang="en-US" sz="2800" b="1" i="1" dirty="0" smtClean="0"/>
              <a:t>explain the decision of the PPA.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18108" y="1357027"/>
            <a:ext cx="954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(aggregate)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67668" y="1896558"/>
            <a:ext cx="1" cy="217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67535" y="2367496"/>
            <a:ext cx="508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436129" y="2990206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989572" y="3506083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3595" y="2984743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5462" y="3506086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7668" y="3511547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7372" y="3511547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8" name="Straight Arrow Connector 7"/>
          <p:cNvCxnSpPr>
            <a:stCxn id="5" idx="2"/>
            <a:endCxn id="31" idx="0"/>
          </p:cNvCxnSpPr>
          <p:nvPr/>
        </p:nvCxnSpPr>
        <p:spPr>
          <a:xfrm flipH="1">
            <a:off x="1543738" y="2736828"/>
            <a:ext cx="577797" cy="24791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29" idx="0"/>
          </p:cNvCxnSpPr>
          <p:nvPr/>
        </p:nvCxnSpPr>
        <p:spPr>
          <a:xfrm>
            <a:off x="2121535" y="2736828"/>
            <a:ext cx="524737" cy="253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0" idx="0"/>
          </p:cNvCxnSpPr>
          <p:nvPr/>
        </p:nvCxnSpPr>
        <p:spPr>
          <a:xfrm flipH="1">
            <a:off x="1199715" y="3292520"/>
            <a:ext cx="344023" cy="21356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1543738" y="3292520"/>
            <a:ext cx="231867" cy="21356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2"/>
            <a:endCxn id="33" idx="0"/>
          </p:cNvCxnSpPr>
          <p:nvPr/>
        </p:nvCxnSpPr>
        <p:spPr>
          <a:xfrm flipH="1">
            <a:off x="2377811" y="3297983"/>
            <a:ext cx="268461" cy="213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2"/>
            <a:endCxn id="34" idx="0"/>
          </p:cNvCxnSpPr>
          <p:nvPr/>
        </p:nvCxnSpPr>
        <p:spPr>
          <a:xfrm>
            <a:off x="2646272" y="3297983"/>
            <a:ext cx="311243" cy="21356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0800000">
            <a:off x="3287028" y="2391853"/>
            <a:ext cx="311447" cy="1429489"/>
          </a:xfrm>
          <a:prstGeom prst="leftBrace">
            <a:avLst>
              <a:gd name="adj1" fmla="val 90701"/>
              <a:gd name="adj2" fmla="val 481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3211237" y="2968098"/>
            <a:ext cx="1006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</a:rPr>
              <a:t>Decision tree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0800000">
            <a:off x="3288078" y="4454689"/>
            <a:ext cx="239253" cy="1415586"/>
          </a:xfrm>
          <a:prstGeom prst="leftBrace">
            <a:avLst>
              <a:gd name="adj1" fmla="val 90701"/>
              <a:gd name="adj2" fmla="val 43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312837" y="5094232"/>
            <a:ext cx="67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Clusters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89119" y="4524939"/>
            <a:ext cx="933940" cy="60483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Cluster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52209" y="4491098"/>
            <a:ext cx="199176" cy="74163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40233" y="5403768"/>
            <a:ext cx="861212" cy="42304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588219" y="4734689"/>
            <a:ext cx="686810" cy="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Cluster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58722" y="5492031"/>
            <a:ext cx="105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Cluster </a:t>
            </a:r>
            <a:r>
              <a:rPr lang="en-US" sz="1000" dirty="0" smtClean="0">
                <a:solidFill>
                  <a:schemeClr val="bg1"/>
                </a:solidFill>
              </a:rPr>
              <a:t>3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2121535" y="3903701"/>
            <a:ext cx="238232" cy="144079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39184" y="817992"/>
            <a:ext cx="699016" cy="10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Input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039" y="1415313"/>
            <a:ext cx="7284434" cy="4761650"/>
          </a:xfrm>
        </p:spPr>
        <p:txBody>
          <a:bodyPr>
            <a:normAutofit/>
          </a:bodyPr>
          <a:lstStyle/>
          <a:p>
            <a:r>
              <a:rPr lang="en-US" dirty="0" smtClean="0"/>
              <a:t>In previous work, developed Quantitative Input Influence [QII].</a:t>
            </a:r>
          </a:p>
          <a:p>
            <a:r>
              <a:rPr lang="en-US" dirty="0" smtClean="0"/>
              <a:t>Provides quantitative measurements on the </a:t>
            </a:r>
            <a:r>
              <a:rPr lang="en-US" b="1" i="1" dirty="0" smtClean="0"/>
              <a:t>causal</a:t>
            </a:r>
            <a:r>
              <a:rPr lang="en-US" b="1" dirty="0" smtClean="0"/>
              <a:t> </a:t>
            </a:r>
            <a:r>
              <a:rPr lang="en-US" dirty="0" smtClean="0"/>
              <a:t>influence of each feature on the outcome of a decision procedure (like PPA).</a:t>
            </a:r>
          </a:p>
          <a:p>
            <a:r>
              <a:rPr lang="en-US" dirty="0" smtClean="0"/>
              <a:t>Core idea: </a:t>
            </a:r>
            <a:r>
              <a:rPr lang="en-US" b="1" i="1" dirty="0" smtClean="0"/>
              <a:t>causal intervention</a:t>
            </a:r>
          </a:p>
          <a:p>
            <a:pPr lvl="1"/>
            <a:r>
              <a:rPr lang="en-US" dirty="0" smtClean="0"/>
              <a:t>What would happen to the decision outcome for an individual were some set of features S </a:t>
            </a:r>
            <a:r>
              <a:rPr lang="en-US" b="1" i="1" dirty="0" smtClean="0"/>
              <a:t>replaced randomly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QII of S is high: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eatures S have high influence on the positive outcome of decision.</a:t>
            </a:r>
          </a:p>
          <a:p>
            <a:pPr lvl="1"/>
            <a:r>
              <a:rPr lang="en-US" dirty="0" smtClean="0"/>
              <a:t>QII of S is low:</a:t>
            </a:r>
          </a:p>
          <a:p>
            <a:pPr lvl="2"/>
            <a:r>
              <a:rPr lang="en-US" dirty="0" smtClean="0"/>
              <a:t>S has high influence on negative outcome.</a:t>
            </a:r>
          </a:p>
          <a:p>
            <a:pPr lvl="1"/>
            <a:r>
              <a:rPr lang="en-US" dirty="0" smtClean="0"/>
              <a:t>QII of S is zero: no influence.</a:t>
            </a:r>
          </a:p>
          <a:p>
            <a:pPr lvl="2"/>
            <a:r>
              <a:rPr lang="en-US" dirty="0" smtClean="0"/>
              <a:t>S has no influence on the outcome.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0" y="3490872"/>
            <a:ext cx="3350477" cy="2610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000" y="6142297"/>
            <a:ext cx="19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Figure: QII Example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600" y="1740019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7496" y="1740019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2210566" y="790959"/>
            <a:ext cx="343136" cy="4030768"/>
          </a:xfrm>
          <a:prstGeom prst="rightBrace">
            <a:avLst>
              <a:gd name="adj1" fmla="val 73329"/>
              <a:gd name="adj2" fmla="val 518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82134" y="30430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QII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171116" y="3068836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6349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7875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91490" y="1429439"/>
            <a:ext cx="1559252" cy="1037612"/>
            <a:chOff x="1249877" y="1554172"/>
            <a:chExt cx="1559252" cy="103761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877" y="1554172"/>
              <a:ext cx="1559252" cy="10376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1252381" y="1749812"/>
              <a:ext cx="155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glow rad="63500">
                      <a:schemeClr val="accent3">
                        <a:satMod val="175000"/>
                      </a:schemeClr>
                    </a:glow>
                  </a:effectLst>
                </a:rPr>
                <a:t>Complex Procedure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636004" y="1195524"/>
            <a:ext cx="699016" cy="10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for PPA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853" y="1415313"/>
            <a:ext cx="6362027" cy="4761650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steps: apply QII to parts of the PPA decision pipeline.</a:t>
            </a:r>
          </a:p>
          <a:p>
            <a:pPr lvl="1"/>
            <a:r>
              <a:rPr lang="en-US" dirty="0" smtClean="0"/>
              <a:t>Can answer: </a:t>
            </a:r>
            <a:r>
              <a:rPr lang="en-US" b="1" i="1" dirty="0" smtClean="0"/>
              <a:t>which aggregate features have high influence on my placement in a cluster?</a:t>
            </a:r>
          </a:p>
          <a:p>
            <a:r>
              <a:rPr lang="en-US" dirty="0"/>
              <a:t>Ongoing </a:t>
            </a:r>
            <a:r>
              <a:rPr lang="en-US" dirty="0" smtClean="0"/>
              <a:t>work: transparency </a:t>
            </a:r>
            <a:r>
              <a:rPr lang="en-US" dirty="0"/>
              <a:t>for </a:t>
            </a:r>
            <a:r>
              <a:rPr lang="en-US" dirty="0" smtClean="0"/>
              <a:t>clustering models.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QII </a:t>
            </a:r>
            <a:r>
              <a:rPr lang="en-US" dirty="0"/>
              <a:t>alone is a very coarse form of an explanation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addition to QII, we want to provide a hint as to </a:t>
            </a:r>
            <a:r>
              <a:rPr lang="en-US" b="1" i="1" dirty="0"/>
              <a:t>what about the features</a:t>
            </a:r>
            <a:r>
              <a:rPr lang="en-US" b="1" dirty="0"/>
              <a:t> </a:t>
            </a:r>
            <a:r>
              <a:rPr lang="en-US" dirty="0"/>
              <a:t>is relevant to the outcome.</a:t>
            </a:r>
          </a:p>
          <a:p>
            <a:r>
              <a:rPr lang="en-US" dirty="0" smtClean="0"/>
              <a:t>Ongoing work: </a:t>
            </a:r>
            <a:r>
              <a:rPr lang="en-US" dirty="0"/>
              <a:t>explanation via </a:t>
            </a:r>
            <a:r>
              <a:rPr lang="en-US" b="1" i="1" dirty="0"/>
              <a:t>abstraction</a:t>
            </a:r>
            <a:r>
              <a:rPr lang="en-US" dirty="0"/>
              <a:t> (a simpler form of the original procedure).</a:t>
            </a:r>
          </a:p>
          <a:p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64540" y="1125379"/>
            <a:ext cx="954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(aggregate)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14100" y="1664910"/>
            <a:ext cx="1" cy="217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13967" y="2135848"/>
            <a:ext cx="508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2561" y="2758558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6004" y="3274435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980027" y="2753095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1894" y="3274438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4100" y="3279899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93804" y="3279899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8" name="Straight Arrow Connector 7"/>
          <p:cNvCxnSpPr>
            <a:stCxn id="5" idx="2"/>
            <a:endCxn id="31" idx="0"/>
          </p:cNvCxnSpPr>
          <p:nvPr/>
        </p:nvCxnSpPr>
        <p:spPr>
          <a:xfrm flipH="1">
            <a:off x="1190170" y="2505180"/>
            <a:ext cx="577797" cy="24791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29" idx="0"/>
          </p:cNvCxnSpPr>
          <p:nvPr/>
        </p:nvCxnSpPr>
        <p:spPr>
          <a:xfrm>
            <a:off x="1767967" y="2505180"/>
            <a:ext cx="524737" cy="253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0" idx="0"/>
          </p:cNvCxnSpPr>
          <p:nvPr/>
        </p:nvCxnSpPr>
        <p:spPr>
          <a:xfrm flipH="1">
            <a:off x="846147" y="3060872"/>
            <a:ext cx="344023" cy="21356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1190170" y="3060872"/>
            <a:ext cx="231867" cy="21356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2"/>
            <a:endCxn id="33" idx="0"/>
          </p:cNvCxnSpPr>
          <p:nvPr/>
        </p:nvCxnSpPr>
        <p:spPr>
          <a:xfrm flipH="1">
            <a:off x="2024243" y="3066335"/>
            <a:ext cx="268461" cy="213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2"/>
            <a:endCxn id="34" idx="0"/>
          </p:cNvCxnSpPr>
          <p:nvPr/>
        </p:nvCxnSpPr>
        <p:spPr>
          <a:xfrm>
            <a:off x="2292704" y="3066335"/>
            <a:ext cx="311243" cy="21356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0800000">
            <a:off x="2933460" y="2160205"/>
            <a:ext cx="311447" cy="1429489"/>
          </a:xfrm>
          <a:prstGeom prst="leftBrace">
            <a:avLst>
              <a:gd name="adj1" fmla="val 90701"/>
              <a:gd name="adj2" fmla="val 481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857669" y="2736450"/>
            <a:ext cx="1006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</a:rPr>
              <a:t>Decision tree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0800000">
            <a:off x="2934510" y="4223041"/>
            <a:ext cx="239253" cy="1415586"/>
          </a:xfrm>
          <a:prstGeom prst="leftBrace">
            <a:avLst>
              <a:gd name="adj1" fmla="val 90701"/>
              <a:gd name="adj2" fmla="val 43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959269" y="4862584"/>
            <a:ext cx="67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Clusters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35551" y="4293291"/>
            <a:ext cx="933940" cy="60483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Cluster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998641" y="4259450"/>
            <a:ext cx="199176" cy="74163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86665" y="5172120"/>
            <a:ext cx="861212" cy="42304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34651" y="4503041"/>
            <a:ext cx="686810" cy="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Cluster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05154" y="5260383"/>
            <a:ext cx="105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Cluster </a:t>
            </a:r>
            <a:r>
              <a:rPr lang="en-US" sz="1000" dirty="0" smtClean="0">
                <a:solidFill>
                  <a:schemeClr val="bg1"/>
                </a:solidFill>
              </a:rPr>
              <a:t>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3413226" y="20119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QII</a:t>
            </a:r>
            <a:endParaRPr lang="en-US" dirty="0"/>
          </a:p>
        </p:txBody>
      </p:sp>
      <p:sp>
        <p:nvSpPr>
          <p:cNvPr id="87" name="Down Arrow 86"/>
          <p:cNvSpPr/>
          <p:nvPr/>
        </p:nvSpPr>
        <p:spPr>
          <a:xfrm rot="16200000">
            <a:off x="3547482" y="2741011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412649" y="433900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???</a:t>
            </a:r>
            <a:endParaRPr lang="en-US" dirty="0"/>
          </a:p>
        </p:txBody>
      </p:sp>
      <p:sp>
        <p:nvSpPr>
          <p:cNvPr id="89" name="Down Arrow 88"/>
          <p:cNvSpPr/>
          <p:nvPr/>
        </p:nvSpPr>
        <p:spPr>
          <a:xfrm rot="16200000">
            <a:off x="3575578" y="4812414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060395" y="47937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767967" y="3672053"/>
            <a:ext cx="238232" cy="144079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785" y="2424398"/>
            <a:ext cx="1296232" cy="10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Input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4271" y="1825625"/>
            <a:ext cx="6529527" cy="4351338"/>
          </a:xfrm>
        </p:spPr>
        <p:txBody>
          <a:bodyPr/>
          <a:lstStyle/>
          <a:p>
            <a:r>
              <a:rPr lang="en-US" dirty="0" smtClean="0"/>
              <a:t>In previous work, developed Quantitative Input Influence [QII].</a:t>
            </a:r>
          </a:p>
          <a:p>
            <a:r>
              <a:rPr lang="en-US" dirty="0" smtClean="0"/>
              <a:t>Provides quantitative measurements on the </a:t>
            </a:r>
            <a:r>
              <a:rPr lang="en-US" b="1" i="1" dirty="0" smtClean="0"/>
              <a:t>causal</a:t>
            </a:r>
            <a:r>
              <a:rPr lang="en-US" b="1" dirty="0" smtClean="0"/>
              <a:t> </a:t>
            </a:r>
            <a:r>
              <a:rPr lang="en-US" dirty="0" smtClean="0"/>
              <a:t>influence of each feature on the outcome of a decision procedure (like PPA).</a:t>
            </a:r>
          </a:p>
          <a:p>
            <a:r>
              <a:rPr lang="en-US" dirty="0" smtClean="0"/>
              <a:t>QII alone is a very coarse form of an explanation.</a:t>
            </a:r>
          </a:p>
          <a:p>
            <a:r>
              <a:rPr lang="en-US" dirty="0"/>
              <a:t>In addition to QII, we want to provide a hint as to </a:t>
            </a:r>
            <a:r>
              <a:rPr lang="en-US" b="1" i="1" dirty="0"/>
              <a:t>what about the features</a:t>
            </a:r>
            <a:r>
              <a:rPr lang="en-US" b="1" dirty="0"/>
              <a:t> </a:t>
            </a:r>
            <a:r>
              <a:rPr lang="en-US" dirty="0"/>
              <a:t>is relevant to the outcome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Idea: explanation via </a:t>
            </a:r>
            <a:r>
              <a:rPr lang="en-US" b="1" i="1" dirty="0" smtClean="0"/>
              <a:t>abstraction</a:t>
            </a:r>
            <a:r>
              <a:rPr lang="en-US" dirty="0" smtClean="0"/>
              <a:t> (a simpler form of the original procedure).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0" y="3490872"/>
            <a:ext cx="3350477" cy="2610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000" y="6142297"/>
            <a:ext cx="19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Figure: QII Example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600" y="1740019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7496" y="1740019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2210566" y="790959"/>
            <a:ext cx="343136" cy="4030768"/>
          </a:xfrm>
          <a:prstGeom prst="rightBrace">
            <a:avLst>
              <a:gd name="adj1" fmla="val 73329"/>
              <a:gd name="adj2" fmla="val 518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82134" y="30430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QII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171116" y="3068836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6349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7875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91490" y="1429439"/>
            <a:ext cx="1559252" cy="1037612"/>
            <a:chOff x="1249877" y="1554172"/>
            <a:chExt cx="1559252" cy="103761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877" y="1554172"/>
              <a:ext cx="1559252" cy="10376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1252381" y="1749812"/>
              <a:ext cx="155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glow rad="63500">
                      <a:schemeClr val="accent3">
                        <a:satMod val="175000"/>
                      </a:schemeClr>
                    </a:glow>
                  </a:effectLst>
                </a:rPr>
                <a:t>Complex Procedure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-110700" y="4277434"/>
            <a:ext cx="1467809" cy="218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Explanations and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4271" y="1415313"/>
            <a:ext cx="6728392" cy="47616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Explanation </a:t>
            </a:r>
            <a:r>
              <a:rPr lang="en-US" dirty="0"/>
              <a:t>via </a:t>
            </a:r>
            <a:r>
              <a:rPr lang="en-US" b="1" i="1" dirty="0" smtClean="0"/>
              <a:t>abstraction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abstraction of a procedure can serve as an explanation if:</a:t>
            </a:r>
          </a:p>
          <a:p>
            <a:pPr lvl="1"/>
            <a:r>
              <a:rPr lang="en-US" dirty="0" smtClean="0"/>
              <a:t>Is sufficiently simple for a human to discern the cause of an outcome.</a:t>
            </a:r>
          </a:p>
          <a:p>
            <a:pPr lvl="1"/>
            <a:r>
              <a:rPr lang="en-US" dirty="0" smtClean="0"/>
              <a:t>Preserves the causal relationships between influential features and outcomes.</a:t>
            </a:r>
          </a:p>
          <a:p>
            <a:pPr lvl="1"/>
            <a:r>
              <a:rPr lang="en-US" dirty="0" smtClean="0"/>
              <a:t>Preserves </a:t>
            </a:r>
            <a:r>
              <a:rPr lang="en-US" dirty="0" err="1" smtClean="0"/>
              <a:t>behaviour</a:t>
            </a:r>
            <a:r>
              <a:rPr lang="en-US" dirty="0" smtClean="0"/>
              <a:t> of the procedure on the individual of interest. Does not need to be accurate for other individuals.</a:t>
            </a:r>
          </a:p>
          <a:p>
            <a:r>
              <a:rPr lang="en-US" dirty="0" smtClean="0"/>
              <a:t>White-box abstraction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use structure of the procedure. E.g. tree nodes/leafs, clusters, etc.</a:t>
            </a:r>
          </a:p>
          <a:p>
            <a:r>
              <a:rPr lang="en-US" dirty="0" smtClean="0"/>
              <a:t>Black-box abstraction</a:t>
            </a:r>
          </a:p>
          <a:p>
            <a:pPr lvl="1"/>
            <a:r>
              <a:rPr lang="en-US" dirty="0" smtClean="0"/>
              <a:t>Need to create a new procedure but can use input/output </a:t>
            </a:r>
            <a:r>
              <a:rPr lang="en-US" dirty="0" err="1" smtClean="0"/>
              <a:t>behaviour</a:t>
            </a:r>
            <a:r>
              <a:rPr lang="en-US" dirty="0"/>
              <a:t> </a:t>
            </a:r>
            <a:r>
              <a:rPr lang="en-US" dirty="0" smtClean="0"/>
              <a:t>of the black box. E.g. train a decision tree on a dataset agreeing with procedure and centered around individual of interest.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91490" y="1429439"/>
            <a:ext cx="1559252" cy="1037612"/>
            <a:chOff x="1249877" y="1554172"/>
            <a:chExt cx="1559252" cy="10376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877" y="1554172"/>
              <a:ext cx="1559252" cy="10376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1252381" y="1749812"/>
              <a:ext cx="155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glow rad="63500">
                      <a:schemeClr val="accent3">
                        <a:satMod val="175000"/>
                      </a:schemeClr>
                    </a:glow>
                  </a:effectLst>
                </a:rPr>
                <a:t>Complex Procedure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</a:schemeClr>
                  </a:glow>
                </a:effectLst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600" y="1740019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7496" y="1740019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2210566" y="790959"/>
            <a:ext cx="343136" cy="4030768"/>
          </a:xfrm>
          <a:prstGeom prst="rightBrace">
            <a:avLst>
              <a:gd name="adj1" fmla="val 73329"/>
              <a:gd name="adj2" fmla="val 518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82134" y="3043079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171116" y="3068836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6349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7875" y="1924685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06121" y="3686513"/>
            <a:ext cx="1556748" cy="1037612"/>
            <a:chOff x="1252381" y="1554172"/>
            <a:chExt cx="1556748" cy="10376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718" y="1554172"/>
              <a:ext cx="1525570" cy="10376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1252381" y="1749812"/>
              <a:ext cx="155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glow rad="63500">
                      <a:schemeClr val="accent3">
                        <a:satMod val="175000"/>
                      </a:schemeClr>
                    </a:glow>
                  </a:effectLst>
                </a:rPr>
                <a:t>Simple Procedure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</a:schemeClr>
                  </a:glow>
                </a:effectLst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727" y="3896734"/>
            <a:ext cx="992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(subset of)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89623" y="3997093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28476" y="4181759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10002" y="4181759"/>
            <a:ext cx="2796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36132" y="1195524"/>
            <a:ext cx="699016" cy="104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for PPA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853" y="1415313"/>
            <a:ext cx="6362027" cy="4761650"/>
          </a:xfrm>
        </p:spPr>
        <p:txBody>
          <a:bodyPr>
            <a:normAutofit/>
          </a:bodyPr>
          <a:lstStyle/>
          <a:p>
            <a:r>
              <a:rPr lang="en-US" dirty="0" smtClean="0"/>
              <a:t>Personalized Privacy Assistant uses two models:</a:t>
            </a:r>
          </a:p>
          <a:p>
            <a:pPr lvl="1"/>
            <a:r>
              <a:rPr lang="en-US" dirty="0" smtClean="0"/>
              <a:t>Clusters that group users into similar preferences.</a:t>
            </a:r>
          </a:p>
          <a:p>
            <a:pPr lvl="1"/>
            <a:r>
              <a:rPr lang="en-US" dirty="0" smtClean="0"/>
              <a:t>Decision tree to quickly put a user into a cluster (without relying on the features used to construct clusters).</a:t>
            </a:r>
          </a:p>
          <a:p>
            <a:r>
              <a:rPr lang="en-US" dirty="0" smtClean="0"/>
              <a:t>An explanation of a privacy policy decision will need to explain both:</a:t>
            </a:r>
          </a:p>
          <a:p>
            <a:pPr lvl="1"/>
            <a:r>
              <a:rPr lang="en-US" dirty="0" smtClean="0"/>
              <a:t>Why was I placed in group (cluster) X?</a:t>
            </a:r>
          </a:p>
          <a:p>
            <a:pPr lvl="1"/>
            <a:r>
              <a:rPr lang="en-US" dirty="0" smtClean="0"/>
              <a:t>Why was group (cluster) X formed?</a:t>
            </a:r>
          </a:p>
          <a:p>
            <a:r>
              <a:rPr lang="en-US" dirty="0" smtClean="0"/>
              <a:t>Can use abstraction for explaining decision tree.</a:t>
            </a:r>
          </a:p>
          <a:p>
            <a:r>
              <a:rPr lang="en-US" dirty="0" smtClean="0"/>
              <a:t>Ongoing work: explaining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4668" y="1125379"/>
            <a:ext cx="954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(aggregate)</a:t>
            </a:r>
          </a:p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14228" y="1664910"/>
            <a:ext cx="1" cy="217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4095" y="2135848"/>
            <a:ext cx="508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82689" y="2758558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6132" y="3274435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80155" y="2753095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12022" y="3274438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14228" y="3279899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893932" y="3279899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cxnSp>
        <p:nvCxnSpPr>
          <p:cNvPr id="8" name="Straight Arrow Connector 7"/>
          <p:cNvCxnSpPr>
            <a:stCxn id="5" idx="2"/>
            <a:endCxn id="31" idx="0"/>
          </p:cNvCxnSpPr>
          <p:nvPr/>
        </p:nvCxnSpPr>
        <p:spPr>
          <a:xfrm flipH="1">
            <a:off x="690298" y="2505180"/>
            <a:ext cx="577797" cy="24791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29" idx="0"/>
          </p:cNvCxnSpPr>
          <p:nvPr/>
        </p:nvCxnSpPr>
        <p:spPr>
          <a:xfrm>
            <a:off x="1268095" y="2505180"/>
            <a:ext cx="524737" cy="253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0" idx="0"/>
          </p:cNvCxnSpPr>
          <p:nvPr/>
        </p:nvCxnSpPr>
        <p:spPr>
          <a:xfrm flipH="1">
            <a:off x="346275" y="3060872"/>
            <a:ext cx="344023" cy="21356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690298" y="3060872"/>
            <a:ext cx="231867" cy="21356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2"/>
            <a:endCxn id="33" idx="0"/>
          </p:cNvCxnSpPr>
          <p:nvPr/>
        </p:nvCxnSpPr>
        <p:spPr>
          <a:xfrm flipH="1">
            <a:off x="1524371" y="3066335"/>
            <a:ext cx="268461" cy="213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2"/>
            <a:endCxn id="34" idx="0"/>
          </p:cNvCxnSpPr>
          <p:nvPr/>
        </p:nvCxnSpPr>
        <p:spPr>
          <a:xfrm>
            <a:off x="1792832" y="3066335"/>
            <a:ext cx="311243" cy="21356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10800000">
            <a:off x="2433588" y="2160205"/>
            <a:ext cx="311447" cy="1429489"/>
          </a:xfrm>
          <a:prstGeom prst="leftBrace">
            <a:avLst>
              <a:gd name="adj1" fmla="val 90701"/>
              <a:gd name="adj2" fmla="val 4813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357797" y="2736450"/>
            <a:ext cx="1006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</a:rPr>
              <a:t>Decision tree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0800000">
            <a:off x="2434638" y="4223041"/>
            <a:ext cx="239253" cy="1415586"/>
          </a:xfrm>
          <a:prstGeom prst="leftBrace">
            <a:avLst>
              <a:gd name="adj1" fmla="val 90701"/>
              <a:gd name="adj2" fmla="val 43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459397" y="4862584"/>
            <a:ext cx="67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Clusters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35679" y="4293291"/>
            <a:ext cx="933940" cy="60483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Cluster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498769" y="4259450"/>
            <a:ext cx="199176" cy="74163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86793" y="5172120"/>
            <a:ext cx="861212" cy="42304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734779" y="4503041"/>
            <a:ext cx="686810" cy="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Cluster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5282" y="5260383"/>
            <a:ext cx="105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Cluster </a:t>
            </a:r>
            <a:r>
              <a:rPr lang="en-US" sz="1000" dirty="0" smtClean="0">
                <a:solidFill>
                  <a:schemeClr val="bg1"/>
                </a:solidFill>
              </a:rPr>
              <a:t>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17948" y="2681487"/>
            <a:ext cx="42028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3507724" y="3267956"/>
            <a:ext cx="42028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 flipH="1">
            <a:off x="3717867" y="2989264"/>
            <a:ext cx="310225" cy="2786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066111" y="3274435"/>
            <a:ext cx="660524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 C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82" name="Straight Arrow Connector 81"/>
          <p:cNvCxnSpPr>
            <a:stCxn id="73" idx="2"/>
            <a:endCxn id="80" idx="0"/>
          </p:cNvCxnSpPr>
          <p:nvPr/>
        </p:nvCxnSpPr>
        <p:spPr>
          <a:xfrm>
            <a:off x="4028091" y="2989264"/>
            <a:ext cx="368282" cy="28517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6200000">
            <a:off x="2511033" y="2011945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87" name="Down Arrow 86"/>
          <p:cNvSpPr/>
          <p:nvPr/>
        </p:nvSpPr>
        <p:spPr>
          <a:xfrm rot="16200000">
            <a:off x="3047610" y="2741011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2526499" y="4083348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89" name="Down Arrow 88"/>
          <p:cNvSpPr/>
          <p:nvPr/>
        </p:nvSpPr>
        <p:spPr>
          <a:xfrm rot="16200000">
            <a:off x="3075706" y="4812414"/>
            <a:ext cx="253106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671429" y="477912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1268095" y="3672053"/>
            <a:ext cx="238232" cy="144079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MU">
      <a:dk1>
        <a:sysClr val="windowText" lastClr="000000"/>
      </a:dk1>
      <a:lt1>
        <a:sysClr val="window" lastClr="FFFFFF"/>
      </a:lt1>
      <a:dk2>
        <a:srgbClr val="75787B"/>
      </a:dk2>
      <a:lt2>
        <a:srgbClr val="C5C5C5"/>
      </a:lt2>
      <a:accent1>
        <a:srgbClr val="AF1E2D"/>
      </a:accent1>
      <a:accent2>
        <a:srgbClr val="ED7D31"/>
      </a:accent2>
      <a:accent3>
        <a:srgbClr val="C5C5C5"/>
      </a:accent3>
      <a:accent4>
        <a:srgbClr val="EAAF0F"/>
      </a:accent4>
      <a:accent5>
        <a:srgbClr val="00337F"/>
      </a:accent5>
      <a:accent6>
        <a:srgbClr val="008751"/>
      </a:accent6>
      <a:hlink>
        <a:srgbClr val="0563C1"/>
      </a:hlink>
      <a:folHlink>
        <a:srgbClr val="954F72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template-4x3" id="{6E563709-D487-443C-ABF6-22ED6EFCC918}" vid="{A9DF6E2E-F4D2-4E0B-A32B-6E8408582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38663</TotalTime>
  <Words>683</Words>
  <Application>Microsoft Macintosh PowerPoint</Application>
  <PresentationFormat>Widescreen</PresentationFormat>
  <Paragraphs>138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ＭＳ Ｐゴシック</vt:lpstr>
      <vt:lpstr>Segoe UI</vt:lpstr>
      <vt:lpstr>Segoe UI Light</vt:lpstr>
      <vt:lpstr>Wingdings 3</vt:lpstr>
      <vt:lpstr>Office Theme</vt:lpstr>
      <vt:lpstr>Task 5: Transparency</vt:lpstr>
      <vt:lpstr>Personalized Privacy Assistant setting</vt:lpstr>
      <vt:lpstr>Quantitative Input Influence</vt:lpstr>
      <vt:lpstr>Transparency for PPA</vt:lpstr>
      <vt:lpstr>Quantitative Input Influence</vt:lpstr>
      <vt:lpstr>Explanations and Abstraction</vt:lpstr>
      <vt:lpstr>Abstractions for PPA decisions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Fairness through Accountability</dc:title>
  <dc:creator>Shayak</dc:creator>
  <cp:lastModifiedBy>Microsoft Office User</cp:lastModifiedBy>
  <cp:revision>530</cp:revision>
  <dcterms:created xsi:type="dcterms:W3CDTF">2015-11-30T15:06:36Z</dcterms:created>
  <dcterms:modified xsi:type="dcterms:W3CDTF">2016-07-07T21:56:45Z</dcterms:modified>
</cp:coreProperties>
</file>