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41" r:id="rId2"/>
    <p:sldId id="395" r:id="rId3"/>
    <p:sldId id="468" r:id="rId4"/>
    <p:sldId id="469" r:id="rId5"/>
    <p:sldId id="470" r:id="rId6"/>
    <p:sldId id="474" r:id="rId7"/>
    <p:sldId id="359" r:id="rId8"/>
    <p:sldId id="422" r:id="rId9"/>
    <p:sldId id="435" r:id="rId10"/>
    <p:sldId id="414" r:id="rId11"/>
    <p:sldId id="398" r:id="rId12"/>
    <p:sldId id="367" r:id="rId13"/>
    <p:sldId id="400" r:id="rId14"/>
    <p:sldId id="432" r:id="rId15"/>
    <p:sldId id="436" r:id="rId16"/>
    <p:sldId id="448" r:id="rId17"/>
    <p:sldId id="449" r:id="rId18"/>
    <p:sldId id="450" r:id="rId19"/>
    <p:sldId id="451" r:id="rId20"/>
    <p:sldId id="452" r:id="rId21"/>
    <p:sldId id="446" r:id="rId22"/>
    <p:sldId id="407" r:id="rId23"/>
    <p:sldId id="408" r:id="rId24"/>
    <p:sldId id="434" r:id="rId25"/>
    <p:sldId id="440" r:id="rId26"/>
    <p:sldId id="475" r:id="rId27"/>
    <p:sldId id="473" r:id="rId28"/>
    <p:sldId id="471" r:id="rId29"/>
    <p:sldId id="3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yak" initials="S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468" autoAdjust="0"/>
  </p:normalViewPr>
  <p:slideViewPr>
    <p:cSldViewPr snapToGrid="0">
      <p:cViewPr varScale="1">
        <p:scale>
          <a:sx n="39" d="100"/>
          <a:sy n="39" d="100"/>
        </p:scale>
        <p:origin x="-1181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02"/>
    </p:cViewPr>
  </p:sorterViewPr>
  <p:notesViewPr>
    <p:cSldViewPr snapToGrid="0">
      <p:cViewPr varScale="1">
        <p:scale>
          <a:sx n="41" d="100"/>
          <a:sy n="41" d="100"/>
        </p:scale>
        <p:origin x="-2333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37EBF-CC38-43CA-BBEA-4991507DE9C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E4E77-8840-4D1C-B5E7-A5CE2584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1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A21F64-41D3-41E7-8F25-DDFBA1421427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64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Transition</a:t>
            </a:r>
            <a:r>
              <a:rPr lang="en-US" baseline="0" dirty="0" smtClean="0"/>
              <a:t> in: More formally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More formally, this is</a:t>
            </a:r>
            <a:r>
              <a:rPr lang="en-US" baseline="0" dirty="0" smtClean="0"/>
              <a:t> what things look like.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Consider a classifier that takes as input a vector of features x1 .. </a:t>
            </a:r>
            <a:r>
              <a:rPr lang="en-US" dirty="0" err="1" smtClean="0"/>
              <a:t>xn</a:t>
            </a:r>
            <a:r>
              <a:rPr lang="en-US" dirty="0" smtClean="0"/>
              <a:t>,</a:t>
            </a:r>
            <a:r>
              <a:rPr lang="en-US" baseline="0" dirty="0" smtClean="0"/>
              <a:t> and outputs 0 or 1.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want to measure the influence of input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on the classification of some individual x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Transition out: One can generalize this..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61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 in: One can generalize this:</a:t>
            </a:r>
          </a:p>
          <a:p>
            <a:r>
              <a:rPr lang="en-US" dirty="0" smtClean="0"/>
              <a:t>Talk about disparate impact.</a:t>
            </a:r>
          </a:p>
          <a:p>
            <a:endParaRPr lang="en-US" dirty="0" smtClean="0"/>
          </a:p>
          <a:p>
            <a:r>
              <a:rPr lang="en-US" dirty="0" smtClean="0"/>
              <a:t>General mathematical definition of quantity of interest.</a:t>
            </a:r>
          </a:p>
          <a:p>
            <a:r>
              <a:rPr lang="en-US" dirty="0" err="1" smtClean="0"/>
              <a:t>Transiton</a:t>
            </a:r>
            <a:r>
              <a:rPr lang="en-US" dirty="0" smtClean="0"/>
              <a:t> out: Putting</a:t>
            </a:r>
            <a:r>
              <a:rPr lang="en-US" baseline="0" dirty="0" smtClean="0"/>
              <a:t> these pieces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90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 in: Putting these pieces</a:t>
            </a:r>
            <a:r>
              <a:rPr lang="en-US" baseline="0" dirty="0" smtClean="0"/>
              <a:t> together</a:t>
            </a:r>
          </a:p>
          <a:p>
            <a:r>
              <a:rPr lang="en-US" baseline="0" dirty="0" smtClean="0"/>
              <a:t>Transition out: To illustrate this simple QII </a:t>
            </a:r>
            <a:r>
              <a:rPr lang="en-US" baseline="0" dirty="0" err="1" smtClean="0"/>
              <a:t>definition,let’s</a:t>
            </a:r>
            <a:r>
              <a:rPr lang="en-US" baseline="0" dirty="0" smtClean="0"/>
              <a:t> look at some experiments.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13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Transition: I’ll illustrate some of these</a:t>
            </a:r>
            <a:r>
              <a:rPr lang="en-US" baseline="0" dirty="0" smtClean="0"/>
              <a:t> concepts with an example of an explanation.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95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 in: Now that we I’ve explained the first two pieces of the QII definition, we move to the third part. And this insight is a</a:t>
            </a:r>
            <a:r>
              <a:rPr lang="en-US" baseline="0" dirty="0" smtClean="0"/>
              <a:t> bit cute.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20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Transition in: To see why we need something more than just influence of single inputs.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influence of individual inputs may not be significant in itself.</a:t>
            </a:r>
          </a:p>
          <a:p>
            <a:pPr lvl="1"/>
            <a:r>
              <a:rPr lang="en-US" dirty="0" smtClean="0"/>
              <a:t>For young, low income individual, age and income alone don’t influence the outcome.</a:t>
            </a:r>
          </a:p>
          <a:p>
            <a:pPr lvl="1"/>
            <a:r>
              <a:rPr lang="en-US" dirty="0" smtClean="0"/>
              <a:t>However, jointly age and income can significantly influence outcome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Intersting</a:t>
            </a:r>
            <a:r>
              <a:rPr lang="en-US" baseline="0" dirty="0" smtClean="0"/>
              <a:t> things happen because of interactions between different features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51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Simple lifting of the randomized intervention from inputs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to sets of inputs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Set and marginal</a:t>
                </a:r>
                <a:r>
                  <a:rPr lang="en-US" baseline="0" dirty="0" smtClean="0"/>
                  <a:t> influence are only stepping stones.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Simple lifting of the randomized intervention from inputs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𝑖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∈𝑁</a:t>
                </a:r>
                <a:r>
                  <a:rPr lang="en-US" dirty="0" smtClean="0"/>
                  <a:t> to sets of inputs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𝑆⊆𝑁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21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 in: Set QII can be viewed as a cooperative game. </a:t>
            </a:r>
          </a:p>
          <a:p>
            <a:r>
              <a:rPr lang="en-US" dirty="0" smtClean="0"/>
              <a:t>Cooperative games come in</a:t>
            </a:r>
            <a:r>
              <a:rPr lang="en-US" baseline="0" dirty="0" smtClean="0"/>
              <a:t> all shapes and sizes.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Transition out: Turns out, according to a classic construction by Lloyd Shapley in 1953, … there is exactly one way of solving this problem, if we assume some very reasonable axioms.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77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Transition in: Turns out, according to a classic construction by Lloyd Shapley in 1953, … there is exactly one way of solving this problem, if we assume some very reasonable axioms.</a:t>
            </a:r>
          </a:p>
          <a:p>
            <a:r>
              <a:rPr lang="en-US" baseline="0" dirty="0" smtClean="0"/>
              <a:t>Transition out: Let’s look at what explanations look like in some of our experiments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65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 in: We conducted to experiments.</a:t>
            </a:r>
          </a:p>
          <a:p>
            <a:endParaRPr lang="en-US" dirty="0" smtClean="0"/>
          </a:p>
          <a:p>
            <a:r>
              <a:rPr lang="en-US" dirty="0" smtClean="0"/>
              <a:t>Transition</a:t>
            </a:r>
            <a:r>
              <a:rPr lang="en-US" baseline="0" dirty="0" smtClean="0"/>
              <a:t> out: Let’s look at a particular experiments.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4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r>
              <a:rPr lang="en-US" baseline="0" dirty="0" smtClean="0"/>
              <a:t> Systems are Ubiquitous. </a:t>
            </a:r>
          </a:p>
          <a:p>
            <a:r>
              <a:rPr lang="en-US" dirty="0" smtClean="0"/>
              <a:t>Machine learning and data analytics</a:t>
            </a:r>
            <a:r>
              <a:rPr lang="en-US" baseline="0" dirty="0" smtClean="0"/>
              <a:t> are increasingly being used in areas which have significant impact on peoples lives.</a:t>
            </a:r>
          </a:p>
          <a:p>
            <a:r>
              <a:rPr lang="en-US" baseline="0" dirty="0" smtClean="0"/>
              <a:t>For example, in predictive policing, the police pays you a visit based on advice from a computer.</a:t>
            </a:r>
          </a:p>
          <a:p>
            <a:r>
              <a:rPr lang="en-US" baseline="0" dirty="0" smtClean="0"/>
              <a:t>0:40</a:t>
            </a:r>
          </a:p>
          <a:p>
            <a:r>
              <a:rPr lang="en-US" baseline="0" dirty="0" smtClean="0"/>
              <a:t>Transition: On the other hand these systems can be very opaque.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06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10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out takeaway for the 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6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68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84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4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Transition in: However, when inputs are correlated, input attribution can be challenging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Transition out: Further, people need different kinds of transparency reports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81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Transition in: Further, people need different kinds of transparency reports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Transition out:</a:t>
            </a:r>
            <a:r>
              <a:rPr lang="en-US" baseline="0" dirty="0" smtClean="0"/>
              <a:t> To solve these problems ..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19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Transition in:</a:t>
            </a:r>
            <a:r>
              <a:rPr lang="en-US" baseline="0" dirty="0" smtClean="0"/>
              <a:t> To solve these problems we develop a family of measures known as quantitative input influence.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Transition out: For the rest of this talk I will explain the definition of QII through these three key ideas.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25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Slow it down.</a:t>
            </a:r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go back to Joe’s credit denial. To determine whether Age had an influence on his outcome we replace his age with a random age from the population, and observe that his outcome does not change at all.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other hand, when we replace his income, this has a large impact on his outcome.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Essentially, by breaking the correlation between age and income, we can identify causal relations in the model.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Intuitively, the influence of income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6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914"/>
            <a:ext cx="12192000" cy="6335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423" y="2461307"/>
            <a:ext cx="9144000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423" y="4932817"/>
            <a:ext cx="9144000" cy="1100590"/>
          </a:xfrm>
        </p:spPr>
        <p:txBody>
          <a:bodyPr/>
          <a:lstStyle>
            <a:lvl1pPr marL="0" indent="0" algn="l">
              <a:buNone/>
              <a:defRPr sz="1800" i="1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8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4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750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24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1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9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1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3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2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0" y="97025"/>
            <a:ext cx="12192000" cy="10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198499"/>
            <a:ext cx="12192000" cy="1051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>
          <a:xfrm>
            <a:off x="0" y="6628097"/>
            <a:ext cx="12192000" cy="1357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87362-133A-4923-9483-C19EA92A4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6763890"/>
            <a:ext cx="12192000" cy="1035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0" y="6759972"/>
            <a:ext cx="12192000" cy="10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1523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7" Type="http://schemas.openxmlformats.org/officeDocument/2006/relationships/image" Target="../media/image100.png"/><Relationship Id="rId12" Type="http://schemas.openxmlformats.org/officeDocument/2006/relationships/image" Target="../media/image140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30.png"/><Relationship Id="rId5" Type="http://schemas.openxmlformats.org/officeDocument/2006/relationships/image" Target="../media/image31.png"/><Relationship Id="rId10" Type="http://schemas.openxmlformats.org/officeDocument/2006/relationships/image" Target="../media/image131.png"/><Relationship Id="rId4" Type="http://schemas.openxmlformats.org/officeDocument/2006/relationships/image" Target="../media/image30.png"/><Relationship Id="rId9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50.png"/><Relationship Id="rId5" Type="http://schemas.openxmlformats.org/officeDocument/2006/relationships/image" Target="../media/image31.png"/><Relationship Id="rId10" Type="http://schemas.openxmlformats.org/officeDocument/2006/relationships/image" Target="../media/image54.png"/><Relationship Id="rId4" Type="http://schemas.openxmlformats.org/officeDocument/2006/relationships/image" Target="../media/image30.png"/><Relationship Id="rId14" Type="http://schemas.openxmlformats.org/officeDocument/2006/relationships/image" Target="../media/image63.png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0.png"/><Relationship Id="rId7" Type="http://schemas.openxmlformats.org/officeDocument/2006/relationships/image" Target="../media/image27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1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95499" y="581253"/>
            <a:ext cx="10737226" cy="1790700"/>
          </a:xfrm>
        </p:spPr>
        <p:txBody>
          <a:bodyPr>
            <a:normAutofit/>
          </a:bodyPr>
          <a:lstStyle/>
          <a:p>
            <a:r>
              <a:rPr lang="en-US" dirty="0" smtClean="0"/>
              <a:t>Accountable Big Data Systems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subTitle" idx="1"/>
          </p:nvPr>
        </p:nvSpPr>
        <p:spPr>
          <a:xfrm>
            <a:off x="611639" y="2895051"/>
            <a:ext cx="9144000" cy="370030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3200" i="0" dirty="0" err="1" smtClean="0">
                <a:latin typeface="+mj-lt"/>
              </a:rPr>
              <a:t>Anupam</a:t>
            </a:r>
            <a:r>
              <a:rPr lang="en-US" sz="3200" i="0" dirty="0" smtClean="0">
                <a:latin typeface="+mj-lt"/>
              </a:rPr>
              <a:t> Datta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endParaRPr lang="en-US" sz="3200" i="0" dirty="0">
              <a:latin typeface="+mj-lt"/>
            </a:endParaRP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i="0" dirty="0" smtClean="0">
                <a:latin typeface="+mj-lt"/>
              </a:rPr>
              <a:t>Computer Science Department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i="0" dirty="0" smtClean="0">
                <a:latin typeface="+mj-lt"/>
              </a:rPr>
              <a:t>Electrical and Computer Engineering </a:t>
            </a:r>
            <a:r>
              <a:rPr lang="en-US" sz="2400" i="0" dirty="0" smtClean="0">
                <a:latin typeface="+mj-lt"/>
              </a:rPr>
              <a:t>Department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i="0" dirty="0" smtClean="0">
                <a:latin typeface="+mj-lt"/>
              </a:rPr>
              <a:t>Carnegie Mellon University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endParaRPr lang="en-US" sz="2400" i="0" dirty="0">
              <a:latin typeface="+mj-lt"/>
            </a:endParaRP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i="0" dirty="0" smtClean="0">
                <a:latin typeface="+mj-lt"/>
              </a:rPr>
              <a:t>MIT Big </a:t>
            </a:r>
            <a:r>
              <a:rPr lang="en-US" sz="2400" i="0" dirty="0" err="1" smtClean="0">
                <a:latin typeface="+mj-lt"/>
              </a:rPr>
              <a:t>Data@CSAIL</a:t>
            </a:r>
            <a:r>
              <a:rPr lang="en-US" sz="2400" i="0" dirty="0" smtClean="0">
                <a:latin typeface="+mj-lt"/>
              </a:rPr>
              <a:t> Data Privacy Series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i="0" dirty="0" smtClean="0">
                <a:latin typeface="+mj-lt"/>
              </a:rPr>
              <a:t>September 7, 2016</a:t>
            </a:r>
            <a:endParaRPr lang="en-US" sz="2400" i="0" dirty="0">
              <a:latin typeface="+mj-lt"/>
            </a:endParaRP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endParaRPr lang="en-US" dirty="0" smtClean="0">
              <a:latin typeface="+mj-lt"/>
            </a:endParaRP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62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Idea </a:t>
            </a:r>
            <a:r>
              <a:rPr lang="en-US" b="1" dirty="0" smtClean="0"/>
              <a:t> 1</a:t>
            </a:r>
            <a:r>
              <a:rPr lang="en-US" dirty="0" smtClean="0"/>
              <a:t>| </a:t>
            </a:r>
            <a:r>
              <a:rPr lang="en-US" dirty="0" smtClean="0"/>
              <a:t>Causal Intervention</a:t>
            </a:r>
            <a:endParaRPr lang="en-US" dirty="0"/>
          </a:p>
        </p:txBody>
      </p:sp>
      <p:pic>
        <p:nvPicPr>
          <p:cNvPr id="11" name="Picture 2" descr="Average Joe and Joseph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" r="34397"/>
          <a:stretch/>
        </p:blipFill>
        <p:spPr bwMode="auto">
          <a:xfrm>
            <a:off x="1851070" y="2057400"/>
            <a:ext cx="2478995" cy="368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997163" y="2428953"/>
            <a:ext cx="2281153" cy="252891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Classifier</a:t>
            </a:r>
          </a:p>
          <a:p>
            <a:pPr algn="ctr"/>
            <a:r>
              <a:rPr lang="en-US" sz="2400" dirty="0"/>
              <a:t>(uses only income)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64055" y="3114068"/>
            <a:ext cx="725237" cy="1883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64056" y="4287875"/>
            <a:ext cx="725237" cy="1883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278316" y="3694342"/>
            <a:ext cx="749029" cy="1945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92560" y="2854076"/>
            <a:ext cx="15555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8185" y="3401022"/>
            <a:ext cx="177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Decision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92559" y="4079710"/>
            <a:ext cx="152681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Income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10</a:t>
            </a:fld>
            <a:endParaRPr lang="en-US"/>
          </a:p>
        </p:txBody>
      </p:sp>
      <p:pic>
        <p:nvPicPr>
          <p:cNvPr id="3074" name="Approve" descr="https://t1.ftcdn.net/jpg/00/94/49/76/240_F_94497668_gU1sFaDN3yrC0TFOob39Lf2NM6MMMOk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888" y="3978318"/>
            <a:ext cx="2959765" cy="147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Deny" descr="http://www.ratehub.ca/mortgage-blog/files/2014/09/denied-stamp-mortgage-renew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5314">
            <a:off x="7612301" y="1344644"/>
            <a:ext cx="3210938" cy="240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ge 63"/>
          <p:cNvSpPr txBox="1"/>
          <p:nvPr/>
        </p:nvSpPr>
        <p:spPr>
          <a:xfrm>
            <a:off x="3596956" y="290024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23" name="Age 44"/>
          <p:cNvSpPr txBox="1"/>
          <p:nvPr/>
        </p:nvSpPr>
        <p:spPr>
          <a:xfrm>
            <a:off x="3600742" y="2908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24" name="Age 28"/>
          <p:cNvSpPr txBox="1"/>
          <p:nvPr/>
        </p:nvSpPr>
        <p:spPr>
          <a:xfrm>
            <a:off x="3603991" y="290024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</a:t>
            </a:r>
          </a:p>
        </p:txBody>
      </p:sp>
      <p:sp>
        <p:nvSpPr>
          <p:cNvPr id="25" name="Age 21"/>
          <p:cNvSpPr txBox="1"/>
          <p:nvPr/>
        </p:nvSpPr>
        <p:spPr>
          <a:xfrm>
            <a:off x="3603991" y="29653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26" name="Income 63"/>
          <p:cNvSpPr txBox="1"/>
          <p:nvPr/>
        </p:nvSpPr>
        <p:spPr>
          <a:xfrm>
            <a:off x="3725787" y="410287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$90K</a:t>
            </a:r>
          </a:p>
        </p:txBody>
      </p:sp>
      <p:sp>
        <p:nvSpPr>
          <p:cNvPr id="27" name="Income 44"/>
          <p:cNvSpPr txBox="1"/>
          <p:nvPr/>
        </p:nvSpPr>
        <p:spPr>
          <a:xfrm>
            <a:off x="3729573" y="411070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$100K</a:t>
            </a:r>
          </a:p>
        </p:txBody>
      </p:sp>
      <p:sp>
        <p:nvSpPr>
          <p:cNvPr id="28" name="Income 28"/>
          <p:cNvSpPr txBox="1"/>
          <p:nvPr/>
        </p:nvSpPr>
        <p:spPr>
          <a:xfrm>
            <a:off x="3732822" y="410287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$20K</a:t>
            </a:r>
          </a:p>
        </p:txBody>
      </p:sp>
      <p:sp>
        <p:nvSpPr>
          <p:cNvPr id="29" name="Income 21"/>
          <p:cNvSpPr txBox="1"/>
          <p:nvPr/>
        </p:nvSpPr>
        <p:spPr>
          <a:xfrm>
            <a:off x="3732822" y="416797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$10K</a:t>
            </a:r>
          </a:p>
        </p:txBody>
      </p:sp>
      <p:sp>
        <p:nvSpPr>
          <p:cNvPr id="30" name="Blurb 1"/>
          <p:cNvSpPr/>
          <p:nvPr/>
        </p:nvSpPr>
        <p:spPr>
          <a:xfrm>
            <a:off x="4031690" y="5519168"/>
            <a:ext cx="6389138" cy="7489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Replace feature with random values from the population, and examine distribution over outcomes.</a:t>
            </a:r>
          </a:p>
        </p:txBody>
      </p:sp>
    </p:spTree>
    <p:extLst>
      <p:ext uri="{BB962C8B-B14F-4D97-AF65-F5344CB8AC3E}">
        <p14:creationId xmlns:p14="http://schemas.microsoft.com/office/powerpoint/2010/main" val="203080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0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00"/>
                            </p:stCondLst>
                            <p:childTnLst>
                              <p:par>
                                <p:cTn id="69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8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3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3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30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QII for Individual Outcomes</a:t>
            </a:r>
            <a:endParaRPr lang="en-US" dirty="0"/>
          </a:p>
        </p:txBody>
      </p:sp>
      <p:grpSp>
        <p:nvGrpSpPr>
          <p:cNvPr id="65" name="Left Classifier"/>
          <p:cNvGrpSpPr/>
          <p:nvPr/>
        </p:nvGrpSpPr>
        <p:grpSpPr>
          <a:xfrm>
            <a:off x="2305679" y="2383229"/>
            <a:ext cx="3306820" cy="2279338"/>
            <a:chOff x="781679" y="2383229"/>
            <a:chExt cx="3306820" cy="2279338"/>
          </a:xfrm>
        </p:grpSpPr>
        <p:grpSp>
          <p:nvGrpSpPr>
            <p:cNvPr id="4" name="Group 3"/>
            <p:cNvGrpSpPr/>
            <p:nvPr/>
          </p:nvGrpSpPr>
          <p:grpSpPr>
            <a:xfrm>
              <a:off x="1226035" y="2448626"/>
              <a:ext cx="2862464" cy="238539"/>
              <a:chOff x="3607904" y="2107096"/>
              <a:chExt cx="3816618" cy="3180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3607904" y="2107096"/>
                    <a:ext cx="318052" cy="31805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904" y="2107096"/>
                    <a:ext cx="318052" cy="31805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9756" b="-731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3925956" y="2107096"/>
                    <a:ext cx="318052" cy="31805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5956" y="2107096"/>
                    <a:ext cx="318052" cy="31805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2195" b="-731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244008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35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562058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80110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5198162" y="2107096"/>
                    <a:ext cx="318052" cy="31805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8162" y="2107096"/>
                    <a:ext cx="318052" cy="31805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731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tangle 10"/>
              <p:cNvSpPr/>
              <p:nvPr/>
            </p:nvSpPr>
            <p:spPr>
              <a:xfrm>
                <a:off x="5516212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34264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152316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470366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788418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35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106470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941649" y="3112065"/>
                  <a:ext cx="1431235" cy="1207604"/>
                </a:xfrm>
                <a:prstGeom prst="rect">
                  <a:avLst/>
                </a:prstGeom>
                <a:solidFill>
                  <a:schemeClr val="tx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5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1649" y="3112065"/>
                  <a:ext cx="1431235" cy="120760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317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1226037" y="2687165"/>
              <a:ext cx="715612" cy="424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372883" y="2687165"/>
              <a:ext cx="715612" cy="424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7" idx="2"/>
            </p:cNvCxnSpPr>
            <p:nvPr/>
          </p:nvCxnSpPr>
          <p:spPr>
            <a:xfrm flipH="1">
              <a:off x="2657266" y="4319667"/>
              <a:ext cx="1" cy="342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81679" y="2383229"/>
                  <a:ext cx="4019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79" y="2383229"/>
                  <a:ext cx="40190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Right Classifier"/>
          <p:cNvGrpSpPr/>
          <p:nvPr/>
        </p:nvGrpSpPr>
        <p:grpSpPr>
          <a:xfrm>
            <a:off x="5875645" y="2383230"/>
            <a:ext cx="3604932" cy="2279339"/>
            <a:chOff x="4351645" y="2383229"/>
            <a:chExt cx="3604932" cy="2279339"/>
          </a:xfrm>
        </p:grpSpPr>
        <p:grpSp>
          <p:nvGrpSpPr>
            <p:cNvPr id="21" name="Group 20"/>
            <p:cNvGrpSpPr/>
            <p:nvPr/>
          </p:nvGrpSpPr>
          <p:grpSpPr>
            <a:xfrm>
              <a:off x="5094113" y="2448627"/>
              <a:ext cx="2862464" cy="238539"/>
              <a:chOff x="3607904" y="2107096"/>
              <a:chExt cx="3816618" cy="3180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3607904" y="2107096"/>
                    <a:ext cx="318052" cy="31805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904" y="2107096"/>
                    <a:ext cx="318052" cy="31805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9756" b="-731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3925956" y="2107096"/>
                    <a:ext cx="318052" cy="31805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5956" y="2107096"/>
                    <a:ext cx="318052" cy="31805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2195" b="-731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Rectangle 23"/>
              <p:cNvSpPr/>
              <p:nvPr/>
            </p:nvSpPr>
            <p:spPr>
              <a:xfrm>
                <a:off x="4244008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35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562058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880110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5198162" y="2107096"/>
                    <a:ext cx="318052" cy="31805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8162" y="2107096"/>
                    <a:ext cx="318052" cy="31805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731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/>
              <p:cNvSpPr/>
              <p:nvPr/>
            </p:nvSpPr>
            <p:spPr>
              <a:xfrm>
                <a:off x="5516212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834264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152316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70366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788418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35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106470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5809727" y="3112066"/>
                  <a:ext cx="1431235" cy="1207604"/>
                </a:xfrm>
                <a:prstGeom prst="rect">
                  <a:avLst/>
                </a:prstGeom>
                <a:solidFill>
                  <a:schemeClr val="tx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5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727" y="3112066"/>
                  <a:ext cx="1431235" cy="120760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317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>
              <a:off x="5094115" y="2687166"/>
              <a:ext cx="715612" cy="424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7240961" y="2687166"/>
              <a:ext cx="715612" cy="424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4" idx="2"/>
            </p:cNvCxnSpPr>
            <p:nvPr/>
          </p:nvCxnSpPr>
          <p:spPr>
            <a:xfrm flipH="1">
              <a:off x="6525344" y="4319668"/>
              <a:ext cx="1" cy="342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351645" y="2383229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645" y="2383229"/>
                  <a:ext cx="80182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021841" y="4662567"/>
                <a:ext cx="2587631" cy="390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𝐏𝐫</m:t>
                      </m:r>
                      <m:d>
                        <m:dPr>
                          <m:begChr m:val="[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Joe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840" y="4662567"/>
                <a:ext cx="2587631" cy="390556"/>
              </a:xfrm>
              <a:prstGeom prst="rect">
                <a:avLst/>
              </a:prstGeom>
              <a:blipFill rotWithShape="0">
                <a:blip r:embed="rId11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746170" y="4662567"/>
                <a:ext cx="2987549" cy="390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𝐏𝐫</m:t>
                      </m:r>
                      <m:d>
                        <m:dPr>
                          <m:begChr m:val="[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Joe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169" y="4662567"/>
                <a:ext cx="2987549" cy="390556"/>
              </a:xfrm>
              <a:prstGeom prst="rect">
                <a:avLst/>
              </a:prstGeom>
              <a:blipFill rotWithShape="0">
                <a:blip r:embed="rId12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U_i Labels"/>
          <p:cNvGrpSpPr/>
          <p:nvPr/>
        </p:nvGrpSpPr>
        <p:grpSpPr>
          <a:xfrm>
            <a:off x="7810801" y="607179"/>
            <a:ext cx="238542" cy="1670797"/>
            <a:chOff x="5009078" y="2255604"/>
            <a:chExt cx="238542" cy="1670797"/>
          </a:xfrm>
        </p:grpSpPr>
        <p:sp>
          <p:nvSpPr>
            <p:cNvPr id="51" name="Rectangle 50"/>
            <p:cNvSpPr/>
            <p:nvPr/>
          </p:nvSpPr>
          <p:spPr>
            <a:xfrm>
              <a:off x="5009081" y="2255604"/>
              <a:ext cx="238539" cy="238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09080" y="2495167"/>
              <a:ext cx="238539" cy="238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009080" y="2733706"/>
              <a:ext cx="238539" cy="238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09079" y="2972245"/>
              <a:ext cx="238539" cy="238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09078" y="3210784"/>
              <a:ext cx="238539" cy="238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009078" y="3449323"/>
              <a:ext cx="238539" cy="238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009078" y="3687862"/>
              <a:ext cx="238539" cy="238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810805" y="2448628"/>
                <a:ext cx="238539" cy="238539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dirty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35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35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35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804" y="2448627"/>
                <a:ext cx="238539" cy="238539"/>
              </a:xfrm>
              <a:prstGeom prst="rect">
                <a:avLst/>
              </a:prstGeom>
              <a:blipFill rotWithShape="0">
                <a:blip r:embed="rId13"/>
                <a:stretch>
                  <a:fillRect r="-2326" b="-4651"/>
                </a:stretch>
              </a:blipFill>
              <a:ln w="2222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7810801" y="2039437"/>
            <a:ext cx="238539" cy="238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350"/>
          </a:p>
        </p:txBody>
      </p:sp>
      <p:sp>
        <p:nvSpPr>
          <p:cNvPr id="59" name="Rectangle 58"/>
          <p:cNvSpPr/>
          <p:nvPr/>
        </p:nvSpPr>
        <p:spPr>
          <a:xfrm>
            <a:off x="7810801" y="1799874"/>
            <a:ext cx="238539" cy="238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350"/>
          </a:p>
        </p:txBody>
      </p:sp>
      <p:sp>
        <p:nvSpPr>
          <p:cNvPr id="60" name="Rectangle 59"/>
          <p:cNvSpPr/>
          <p:nvPr/>
        </p:nvSpPr>
        <p:spPr>
          <a:xfrm>
            <a:off x="7810800" y="1560823"/>
            <a:ext cx="238539" cy="238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350"/>
          </a:p>
        </p:txBody>
      </p:sp>
      <p:sp>
        <p:nvSpPr>
          <p:cNvPr id="61" name="Rectangle 60"/>
          <p:cNvSpPr/>
          <p:nvPr/>
        </p:nvSpPr>
        <p:spPr>
          <a:xfrm>
            <a:off x="7810799" y="1084256"/>
            <a:ext cx="238539" cy="238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350"/>
          </a:p>
        </p:txBody>
      </p:sp>
      <p:sp>
        <p:nvSpPr>
          <p:cNvPr id="62" name="Rectangle 61"/>
          <p:cNvSpPr/>
          <p:nvPr/>
        </p:nvSpPr>
        <p:spPr>
          <a:xfrm>
            <a:off x="7810799" y="1327542"/>
            <a:ext cx="238539" cy="238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350"/>
          </a:p>
        </p:txBody>
      </p:sp>
      <p:sp>
        <p:nvSpPr>
          <p:cNvPr id="63" name="Rectangle 62"/>
          <p:cNvSpPr/>
          <p:nvPr/>
        </p:nvSpPr>
        <p:spPr>
          <a:xfrm>
            <a:off x="7810798" y="605829"/>
            <a:ext cx="238539" cy="238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350"/>
          </a:p>
        </p:txBody>
      </p:sp>
      <p:sp>
        <p:nvSpPr>
          <p:cNvPr id="64" name="Rectangle 63"/>
          <p:cNvSpPr/>
          <p:nvPr/>
        </p:nvSpPr>
        <p:spPr>
          <a:xfrm>
            <a:off x="7810791" y="839110"/>
            <a:ext cx="238539" cy="238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U_i"/>
              <p:cNvSpPr txBox="1"/>
              <p:nvPr/>
            </p:nvSpPr>
            <p:spPr>
              <a:xfrm>
                <a:off x="8006240" y="420976"/>
                <a:ext cx="466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U_i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240" y="420976"/>
                <a:ext cx="466410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Notation Labels"/>
          <p:cNvGrpSpPr/>
          <p:nvPr/>
        </p:nvGrpSpPr>
        <p:grpSpPr>
          <a:xfrm>
            <a:off x="2507966" y="2148544"/>
            <a:ext cx="2144206" cy="2753750"/>
            <a:chOff x="983966" y="2148544"/>
            <a:chExt cx="2144206" cy="2753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1095783" y="2148544"/>
                  <a:ext cx="1140184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Inputs: </a:t>
                  </a:r>
                  <a14:m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783" y="2148544"/>
                  <a:ext cx="1140184" cy="30008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04" t="-4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TextBox 69"/>
            <p:cNvSpPr txBox="1"/>
            <p:nvPr/>
          </p:nvSpPr>
          <p:spPr>
            <a:xfrm>
              <a:off x="983966" y="3572324"/>
              <a:ext cx="85792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Classifier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38890" y="4602212"/>
              <a:ext cx="88928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Outcome</a:t>
              </a:r>
            </a:p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11</a:t>
            </a:fld>
            <a:endParaRPr lang="en-US"/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7" name="Blurb 1"/>
          <p:cNvSpPr/>
          <p:nvPr/>
        </p:nvSpPr>
        <p:spPr>
          <a:xfrm>
            <a:off x="2139569" y="5448615"/>
            <a:ext cx="7912862" cy="7489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/>
              <a:t>Causal Intervention:</a:t>
            </a:r>
            <a:r>
              <a:rPr lang="en-US" sz="2000" dirty="0"/>
              <a:t> Replace feature with random values from the population, and examine distribution over outcomes.</a:t>
            </a:r>
          </a:p>
        </p:txBody>
      </p:sp>
    </p:spTree>
    <p:extLst>
      <p:ext uri="{BB962C8B-B14F-4D97-AF65-F5344CB8AC3E}">
        <p14:creationId xmlns:p14="http://schemas.microsoft.com/office/powerpoint/2010/main" val="332443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047 L 0.02847 -0.02777 C 0.03507 -0.03356 0.03872 -0.04259 0.03872 -0.05185 C 0.03872 -0.06226 0.03507 -0.07083 0.02847 -0.07685 L -0.00104 -0.10555 " pathEditMode="relative" rAng="16200000" ptsTypes="AAAAA">
                                      <p:cBhvr>
                                        <p:cTn id="42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530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07 L 0.02865 -0.0456 C 0.03524 -0.05509 0.03889 -0.06991 0.03889 -0.08518 C 0.03889 -0.10231 0.03524 -0.11643 0.02865 -0.12616 L -0.00087 -0.17292 " pathEditMode="relative" rAng="16200000" ptsTypes="AAAAA">
                                      <p:cBhvr>
                                        <p:cTn id="44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868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0092 L 0.0283 0.01967 C 0.0349 0.02338 0.03854 0.0294 0.03854 0.03541 C 0.03854 0.04213 0.0349 0.04791 0.0283 0.05162 L -0.00121 0.07037 " pathEditMode="relative" rAng="16200000" ptsTypes="AAAAA">
                                      <p:cBhvr>
                                        <p:cTn id="4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347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2.96296E-6 L 0.02917 -0.00902 C 0.03576 -0.01111 0.03941 -0.01389 0.03941 -0.01713 C 0.03941 -0.02037 0.03576 -0.02315 0.02917 -0.02523 L -0.00035 -0.03472 " pathEditMode="relative" rAng="16200000" ptsTypes="AAAAA">
                                      <p:cBhvr>
                                        <p:cTn id="4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173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0.02535 0.01944 C 0.03108 0.02361 0.03472 0.02963 0.03472 0.03611 C 0.03472 0.04352 0.03108 0.04931 0.02535 0.05347 L -0.00052 0.07338 " pathEditMode="relative" rAng="16200000" ptsTypes="AAAAA">
                                      <p:cBhvr>
                                        <p:cTn id="5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368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2.96296E-6 L 0.02761 0.03727 C 0.03403 0.0449 0.0375 0.05671 0.0375 0.06898 C 0.0375 0.08264 0.03403 0.09398 0.02761 0.10185 L -0.00035 0.13958 " pathEditMode="relative" rAng="16200000" ptsTypes="AAAAA">
                                      <p:cBhvr>
                                        <p:cTn id="5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69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4 L 0.02726 0.0095 C 0.03333 0.01135 0.03681 0.01436 0.03681 0.01737 C 0.03681 0.02084 0.03333 0.02362 0.02726 0.02547 L -0.00017 0.03473 " pathEditMode="relative" rAng="16200000" ptsTypes="AAAAA">
                                      <p:cBhvr>
                                        <p:cTn id="54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173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38" grpId="0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8" grpId="0"/>
      <p:bldP spid="68" grpId="1"/>
      <p:bldP spid="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</a:t>
            </a:r>
            <a:r>
              <a:rPr lang="en-US" b="1" dirty="0" smtClean="0"/>
              <a:t>Idea</a:t>
            </a:r>
            <a:r>
              <a:rPr lang="en-US" dirty="0" smtClean="0"/>
              <a:t> </a:t>
            </a:r>
            <a:r>
              <a:rPr lang="en-US" b="1" dirty="0" smtClean="0"/>
              <a:t>2</a:t>
            </a:r>
            <a:r>
              <a:rPr lang="en-US" dirty="0" smtClean="0"/>
              <a:t>| </a:t>
            </a:r>
            <a:r>
              <a:rPr lang="en-US" dirty="0" smtClean="0"/>
              <a:t>Quantity of Interest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67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Various statistics of a system:</a:t>
                </a:r>
              </a:p>
              <a:p>
                <a:pPr lvl="1"/>
                <a:r>
                  <a:rPr lang="en-US" sz="2400" dirty="0" smtClean="0"/>
                  <a:t>Classification outcome of an individual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𝐏𝐫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𝐏𝐫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342900" lvl="1" indent="0">
                  <a:buNone/>
                </a:pPr>
                <a:endParaRPr lang="en-US" sz="2400" dirty="0" smtClean="0"/>
              </a:p>
              <a:p>
                <a:pPr lvl="1"/>
                <a:r>
                  <a:rPr lang="en-US" sz="2400" dirty="0" smtClean="0"/>
                  <a:t>Classification outcomes of a group of individuals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𝐏𝐫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female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𝐏𝐫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female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342900" lvl="1" indent="0">
                  <a:buNone/>
                </a:pPr>
                <a:endParaRPr lang="en-US" sz="2400" dirty="0" smtClean="0"/>
              </a:p>
              <a:p>
                <a:pPr lvl="1"/>
                <a:r>
                  <a:rPr lang="en-US" sz="2400" dirty="0" smtClean="0"/>
                  <a:t>Disparity between classification outcomes of groups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𝐏𝐫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male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𝐏𝐫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female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𝐏𝐫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male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]−</m:t>
                      </m:r>
                      <m:r>
                        <a:rPr 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𝐏𝐫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female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342900" lvl="1" indent="0">
                  <a:buNone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342900" lvl="1" indent="0">
                  <a:buNone/>
                </a:pP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674"/>
                <a:ext cx="10515600" cy="4351338"/>
              </a:xfrm>
              <a:blipFill rotWithShape="0">
                <a:blip r:embed="rId3"/>
                <a:stretch>
                  <a:fillRect l="-1043" t="-238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7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65511" y="4428602"/>
                <a:ext cx="5644686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𝜄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𝒬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𝒜</m:t>
                          </m:r>
                        </m:sub>
                      </m:sSub>
                      <m:d>
                        <m:dPr>
                          <m:ctrlPr>
                            <a:rPr lang="en-US" sz="32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𝒜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511" y="4428602"/>
                <a:ext cx="5644686" cy="5959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QII</a:t>
            </a:r>
            <a:r>
              <a:rPr lang="en-US" dirty="0" smtClean="0"/>
              <a:t> |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80016" y="2608408"/>
                <a:ext cx="10231967" cy="138559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The Quantitative Input Influence (QII) of an input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/>
                  <a:t> on a quantity of interest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of a system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800" dirty="0" smtClean="0"/>
                  <a:t> is the difference in the quantity of interest, when the input is replaced with random value via an intervention.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0016" y="2608408"/>
                <a:ext cx="10231967" cy="1385596"/>
              </a:xfrm>
              <a:blipFill rotWithShape="0">
                <a:blip r:embed="rId4"/>
                <a:stretch>
                  <a:fillRect l="-1251" t="-7930" r="-1788" b="-29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 |</a:t>
            </a:r>
            <a:r>
              <a:rPr lang="en-US" dirty="0"/>
              <a:t> Quantitative Input Influence (QII)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1" y="1825625"/>
            <a:ext cx="80581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technique for measuring the influence of an input of a system on its outputs.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03564" y="2796210"/>
            <a:ext cx="8035786" cy="633168"/>
            <a:chOff x="340828" y="2822715"/>
            <a:chExt cx="7789381" cy="633168"/>
          </a:xfrm>
        </p:grpSpPr>
        <p:sp>
          <p:nvSpPr>
            <p:cNvPr id="13" name="Privacy"/>
            <p:cNvSpPr/>
            <p:nvPr/>
          </p:nvSpPr>
          <p:spPr>
            <a:xfrm>
              <a:off x="340828" y="2822715"/>
              <a:ext cx="1674743" cy="6331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</a:rPr>
                <a:t>Causal Intervention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15569" y="2822715"/>
              <a:ext cx="6114640" cy="6331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tx1"/>
                  </a:solidFill>
                </a:rPr>
                <a:t>Deals with </a:t>
              </a:r>
              <a:r>
                <a:rPr lang="en-US" sz="2200" i="1" dirty="0">
                  <a:solidFill>
                    <a:schemeClr val="tx1"/>
                  </a:solidFill>
                </a:rPr>
                <a:t>correlated inputs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03564" y="3571212"/>
            <a:ext cx="8035786" cy="633168"/>
            <a:chOff x="340828" y="2822715"/>
            <a:chExt cx="7789381" cy="633168"/>
          </a:xfrm>
        </p:grpSpPr>
        <p:sp>
          <p:nvSpPr>
            <p:cNvPr id="16" name="Privacy"/>
            <p:cNvSpPr/>
            <p:nvPr/>
          </p:nvSpPr>
          <p:spPr>
            <a:xfrm>
              <a:off x="340828" y="2822715"/>
              <a:ext cx="1674743" cy="6331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</a:rPr>
                <a:t>Quantity of Interest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15569" y="2822715"/>
              <a:ext cx="6114640" cy="6331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tx1"/>
                  </a:solidFill>
                </a:rPr>
                <a:t>Supports a general class of transparency queries</a:t>
              </a:r>
              <a:endParaRPr lang="en-US" sz="2200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08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 |</a:t>
            </a:r>
            <a:r>
              <a:rPr lang="en-US" dirty="0"/>
              <a:t> Quantitative Input Influence (QII)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1" y="1825625"/>
            <a:ext cx="80581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technique for measuring the influence of an input of a system on its outputs.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03564" y="2796210"/>
            <a:ext cx="8035786" cy="633168"/>
            <a:chOff x="340828" y="2822715"/>
            <a:chExt cx="7789381" cy="633168"/>
          </a:xfrm>
        </p:grpSpPr>
        <p:sp>
          <p:nvSpPr>
            <p:cNvPr id="13" name="Privacy"/>
            <p:cNvSpPr/>
            <p:nvPr/>
          </p:nvSpPr>
          <p:spPr>
            <a:xfrm>
              <a:off x="340828" y="2822715"/>
              <a:ext cx="1674743" cy="6331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</a:rPr>
                <a:t>Causal Intervention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15569" y="2822715"/>
              <a:ext cx="6114640" cy="6331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tx1"/>
                  </a:solidFill>
                </a:rPr>
                <a:t>Deals with </a:t>
              </a:r>
              <a:r>
                <a:rPr lang="en-US" sz="2200" i="1" dirty="0">
                  <a:solidFill>
                    <a:schemeClr val="tx1"/>
                  </a:solidFill>
                </a:rPr>
                <a:t>correlated inputs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03564" y="3571212"/>
            <a:ext cx="8035786" cy="633168"/>
            <a:chOff x="340828" y="2822715"/>
            <a:chExt cx="7789381" cy="633168"/>
          </a:xfrm>
        </p:grpSpPr>
        <p:sp>
          <p:nvSpPr>
            <p:cNvPr id="16" name="Privacy"/>
            <p:cNvSpPr/>
            <p:nvPr/>
          </p:nvSpPr>
          <p:spPr>
            <a:xfrm>
              <a:off x="340828" y="2822715"/>
              <a:ext cx="1674743" cy="6331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</a:rPr>
                <a:t>Quantity of Interest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15569" y="2822715"/>
              <a:ext cx="6114640" cy="6331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tx1"/>
                  </a:solidFill>
                </a:rPr>
                <a:t>Supports a general class of transparency queries</a:t>
              </a:r>
              <a:endParaRPr lang="en-US" sz="2200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0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verage Joe and Joseph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" r="34397"/>
          <a:stretch/>
        </p:blipFill>
        <p:spPr bwMode="auto">
          <a:xfrm>
            <a:off x="2228325" y="1869825"/>
            <a:ext cx="1894680" cy="281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 </a:t>
            </a:r>
            <a:r>
              <a:rPr lang="en-US" dirty="0" smtClean="0"/>
              <a:t>| </a:t>
            </a:r>
            <a:r>
              <a:rPr lang="en-US" dirty="0" smtClean="0"/>
              <a:t>Single Inputs have Low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975" y="1482725"/>
            <a:ext cx="7886700" cy="4918075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739988" y="2045878"/>
            <a:ext cx="2281153" cy="252891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Classifier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90958" y="2753660"/>
            <a:ext cx="749029" cy="1945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90959" y="3927467"/>
            <a:ext cx="749029" cy="1945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021141" y="3311267"/>
            <a:ext cx="749029" cy="1945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44612" y="2471001"/>
            <a:ext cx="15555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51010" y="3017947"/>
            <a:ext cx="177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Decision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4611" y="3696635"/>
            <a:ext cx="152681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Income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61401" y="2162175"/>
            <a:ext cx="183832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Only accept old, high-income individuals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38355" y="2403784"/>
            <a:ext cx="823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52182" y="363834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Naïve Approach |</a:t>
            </a:r>
            <a:r>
              <a:rPr lang="en-US" dirty="0" smtClean="0"/>
              <a:t> Set QII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60117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/>
                  <a:t> with a independent random value from the joint distribution of inputs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𝒬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𝒬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60117" cy="4351338"/>
              </a:xfrm>
              <a:blipFill rotWithShape="0">
                <a:blip r:embed="rId3"/>
                <a:stretch>
                  <a:fillRect l="-629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820228" y="3456748"/>
            <a:ext cx="2862464" cy="238539"/>
            <a:chOff x="3607904" y="2107096"/>
            <a:chExt cx="3816618" cy="3180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607904" y="2107096"/>
                  <a:ext cx="318052" cy="3180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7904" y="2107096"/>
                  <a:ext cx="318052" cy="31805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9756" b="-73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925956" y="2107096"/>
                  <a:ext cx="318052" cy="3180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956" y="2107096"/>
                  <a:ext cx="318052" cy="3180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2195" b="-73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4244008" y="2107096"/>
              <a:ext cx="318052" cy="318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35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62058" y="2107096"/>
              <a:ext cx="318052" cy="318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80110" y="2107096"/>
              <a:ext cx="318052" cy="318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198162" y="2107096"/>
                  <a:ext cx="318052" cy="3180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8162" y="2107096"/>
                  <a:ext cx="318052" cy="3180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73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/>
          </p:nvSpPr>
          <p:spPr>
            <a:xfrm>
              <a:off x="5516212" y="2107096"/>
              <a:ext cx="318052" cy="318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34264" y="2107096"/>
              <a:ext cx="318052" cy="318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52316" y="2107096"/>
              <a:ext cx="318052" cy="318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0366" y="2107096"/>
              <a:ext cx="318052" cy="318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88418" y="2107096"/>
              <a:ext cx="318052" cy="318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35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06470" y="2107096"/>
              <a:ext cx="318052" cy="318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535843" y="4120186"/>
                <a:ext cx="1431235" cy="1207604"/>
              </a:xfrm>
              <a:prstGeom prst="rect">
                <a:avLst/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842" y="4120186"/>
                <a:ext cx="1431235" cy="120760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2820230" y="3695286"/>
            <a:ext cx="715612" cy="424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967076" y="3695286"/>
            <a:ext cx="715612" cy="424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2"/>
          </p:cNvCxnSpPr>
          <p:nvPr/>
        </p:nvCxnSpPr>
        <p:spPr>
          <a:xfrm flipH="1">
            <a:off x="4251460" y="5327788"/>
            <a:ext cx="1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365581" y="3456748"/>
            <a:ext cx="2862464" cy="238539"/>
            <a:chOff x="3607904" y="2107096"/>
            <a:chExt cx="3816618" cy="3180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607904" y="2107096"/>
                  <a:ext cx="318052" cy="3180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7904" y="2107096"/>
                  <a:ext cx="318052" cy="31805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9756" b="-73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925956" y="2107096"/>
                  <a:ext cx="318052" cy="3180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956" y="2107096"/>
                  <a:ext cx="318052" cy="3180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2195" b="-73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/>
            <p:cNvSpPr/>
            <p:nvPr/>
          </p:nvSpPr>
          <p:spPr>
            <a:xfrm>
              <a:off x="4244008" y="2107096"/>
              <a:ext cx="318052" cy="318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35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62058" y="2107096"/>
              <a:ext cx="318052" cy="318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80110" y="2107096"/>
              <a:ext cx="318052" cy="318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198162" y="2107096"/>
                  <a:ext cx="318052" cy="3180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8162" y="2107096"/>
                  <a:ext cx="318052" cy="3180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73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5516212" y="2107096"/>
              <a:ext cx="318052" cy="318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34264" y="2107096"/>
              <a:ext cx="318052" cy="318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52316" y="2107096"/>
              <a:ext cx="318052" cy="318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70366" y="2107096"/>
              <a:ext cx="318052" cy="318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88418" y="2107096"/>
              <a:ext cx="318052" cy="318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35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06470" y="2107096"/>
              <a:ext cx="318052" cy="318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081196" y="4120186"/>
                <a:ext cx="1431235" cy="1207604"/>
              </a:xfrm>
              <a:prstGeom prst="rect">
                <a:avLst/>
              </a:prstGeom>
              <a:solidFill>
                <a:schemeClr val="tx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195" y="4120186"/>
                <a:ext cx="1431235" cy="120760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6365583" y="3695286"/>
            <a:ext cx="715612" cy="424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512429" y="3695286"/>
            <a:ext cx="715612" cy="424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2"/>
          </p:cNvCxnSpPr>
          <p:nvPr/>
        </p:nvCxnSpPr>
        <p:spPr>
          <a:xfrm flipH="1">
            <a:off x="7796813" y="5327788"/>
            <a:ext cx="1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365579" y="2953056"/>
            <a:ext cx="2148094" cy="746167"/>
            <a:chOff x="4841579" y="2953055"/>
            <a:chExt cx="2148094" cy="7461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6034272" y="3456747"/>
                  <a:ext cx="238539" cy="238539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dirty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35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5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272" y="3456747"/>
                  <a:ext cx="238539" cy="2385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326" b="-4651"/>
                  </a:stretch>
                </a:blipFill>
                <a:ln w="22225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4841579" y="3460683"/>
                  <a:ext cx="238539" cy="238539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dirty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35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79" y="3460683"/>
                  <a:ext cx="238539" cy="2385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9302" b="-2326"/>
                  </a:stretch>
                </a:blipFill>
                <a:ln w="22225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/>
            <p:cNvSpPr/>
            <p:nvPr/>
          </p:nvSpPr>
          <p:spPr>
            <a:xfrm>
              <a:off x="6751134" y="3456747"/>
              <a:ext cx="238539" cy="23853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 dirty="0">
                <a:solidFill>
                  <a:schemeClr val="accent1"/>
                </a:solidFill>
              </a:endParaRPr>
            </a:p>
          </p:txBody>
        </p:sp>
        <p:cxnSp>
          <p:nvCxnSpPr>
            <p:cNvPr id="42" name="Elbow Connector 41"/>
            <p:cNvCxnSpPr>
              <a:endCxn id="40" idx="0"/>
            </p:cNvCxnSpPr>
            <p:nvPr/>
          </p:nvCxnSpPr>
          <p:spPr>
            <a:xfrm>
              <a:off x="6120814" y="3270385"/>
              <a:ext cx="749590" cy="18636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endCxn id="39" idx="0"/>
            </p:cNvCxnSpPr>
            <p:nvPr/>
          </p:nvCxnSpPr>
          <p:spPr>
            <a:xfrm rot="10800000" flipV="1">
              <a:off x="4960849" y="3270385"/>
              <a:ext cx="1192692" cy="19029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38" idx="0"/>
            </p:cNvCxnSpPr>
            <p:nvPr/>
          </p:nvCxnSpPr>
          <p:spPr>
            <a:xfrm>
              <a:off x="6153541" y="3270385"/>
              <a:ext cx="1" cy="1863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988259" y="2953055"/>
                  <a:ext cx="35381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259" y="2953055"/>
                  <a:ext cx="353815" cy="33855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QII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Not all features are equally important within a set.</a:t>
                </a:r>
                <a:endParaRPr lang="en-US" sz="2000" b="0" dirty="0" smtClean="0"/>
              </a:p>
              <a:p>
                <a:endParaRPr lang="en-US" dirty="0" smtClean="0"/>
              </a:p>
              <a:p>
                <a:r>
                  <a:rPr lang="en-US" sz="2400" i="1" dirty="0" smtClean="0"/>
                  <a:t>Marginal QII</a:t>
                </a:r>
                <a:r>
                  <a:rPr lang="en-US" sz="2400" dirty="0" smtClean="0"/>
                  <a:t>: Influence of age and income over only income.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age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income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income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sz="2400" dirty="0" smtClean="0"/>
                  <a:t>But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age</m:t>
                    </m:r>
                  </m:oMath>
                </a14:m>
                <a:r>
                  <a:rPr lang="en-US" sz="2400" dirty="0" smtClean="0"/>
                  <a:t> is a part of many sets!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29085" y="4747077"/>
                <a:ext cx="25892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age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{}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85" y="4747077"/>
                <a:ext cx="258923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65306" y="4942715"/>
                <a:ext cx="49684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age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gender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gender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306" y="4942715"/>
                <a:ext cx="496847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4905" y="5743437"/>
                <a:ext cx="75213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age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gender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income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gender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income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05" y="5743437"/>
                <a:ext cx="7521354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4226" y="5204325"/>
                <a:ext cx="36910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age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job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job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26" y="5204325"/>
                <a:ext cx="369101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80699" y="5353395"/>
                <a:ext cx="61093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age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gender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job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gender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job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699" y="5353395"/>
                <a:ext cx="610936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32446" y="6033128"/>
                <a:ext cx="86590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age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gender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income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job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gender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income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job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446" y="6033128"/>
                <a:ext cx="8659037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813276" y="4555017"/>
                <a:ext cx="61093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age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gender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job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gender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job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276" y="4555017"/>
                <a:ext cx="6109365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87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Idea</a:t>
            </a:r>
            <a:r>
              <a:rPr lang="en-US" dirty="0" smtClean="0"/>
              <a:t> </a:t>
            </a:r>
            <a:r>
              <a:rPr lang="en-US" dirty="0" smtClean="0"/>
              <a:t> 3| </a:t>
            </a:r>
            <a:r>
              <a:rPr lang="en-US" dirty="0" smtClean="0"/>
              <a:t>Set QII is a Cooperative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308" y="1645416"/>
            <a:ext cx="8515351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Cooperative game</a:t>
            </a:r>
            <a:endParaRPr lang="en-US" sz="2800" b="0" dirty="0" smtClean="0"/>
          </a:p>
          <a:p>
            <a:pPr lvl="1"/>
            <a:r>
              <a:rPr lang="en-US" sz="2400" dirty="0" smtClean="0"/>
              <a:t>set of agents</a:t>
            </a:r>
          </a:p>
          <a:p>
            <a:pPr lvl="1"/>
            <a:r>
              <a:rPr lang="en-US" sz="2400" b="0" dirty="0" smtClean="0"/>
              <a:t>value of subsets</a:t>
            </a:r>
            <a:endParaRPr lang="en-US" sz="2400" dirty="0" smtClean="0"/>
          </a:p>
          <a:p>
            <a:pPr lvl="1"/>
            <a:endParaRPr lang="en-US" sz="2400" dirty="0"/>
          </a:p>
          <a:p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19</a:t>
            </a:fld>
            <a:endParaRPr lang="en-US"/>
          </a:p>
        </p:txBody>
      </p:sp>
      <p:sp>
        <p:nvSpPr>
          <p:cNvPr id="7" name="Privacy"/>
          <p:cNvSpPr/>
          <p:nvPr/>
        </p:nvSpPr>
        <p:spPr>
          <a:xfrm>
            <a:off x="8043414" y="1645416"/>
            <a:ext cx="1674743" cy="629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" panose="020B0502040204020203" pitchFamily="34" charset="0"/>
              </a:rPr>
              <a:t>Voting</a:t>
            </a:r>
          </a:p>
        </p:txBody>
      </p:sp>
      <p:sp>
        <p:nvSpPr>
          <p:cNvPr id="8" name="Privacy"/>
          <p:cNvSpPr/>
          <p:nvPr/>
        </p:nvSpPr>
        <p:spPr>
          <a:xfrm>
            <a:off x="8043415" y="2411735"/>
            <a:ext cx="1674743" cy="63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" panose="020B0502040204020203" pitchFamily="34" charset="0"/>
              </a:rPr>
              <a:t>Revenue Sharing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rivacy"/>
              <p:cNvSpPr/>
              <p:nvPr/>
            </p:nvSpPr>
            <p:spPr>
              <a:xfrm>
                <a:off x="5566519" y="3179364"/>
                <a:ext cx="4151638" cy="127698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 smtClean="0"/>
                  <a:t>Input Influence</a:t>
                </a:r>
              </a:p>
              <a:p>
                <a:pPr algn="ctr"/>
                <a:r>
                  <a:rPr lang="en-US" sz="2400" dirty="0" smtClean="0"/>
                  <a:t>agents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features</a:t>
                </a:r>
                <a:endParaRPr lang="en-US" sz="2400" dirty="0"/>
              </a:p>
              <a:p>
                <a:pPr algn="ctr"/>
                <a:r>
                  <a:rPr lang="en-US" sz="2400" dirty="0" smtClean="0"/>
                  <a:t>value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>
                    <a:latin typeface="Segoe UI" panose="020B0502040204020203" pitchFamily="34" charset="0"/>
                  </a:rPr>
                  <a:t> influence</a:t>
                </a:r>
                <a:endParaRPr lang="en-US" sz="2400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Privacy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519" y="3179364"/>
                <a:ext cx="4151638" cy="1276988"/>
              </a:xfrm>
              <a:prstGeom prst="rect">
                <a:avLst/>
              </a:prstGeom>
              <a:blipFill rotWithShape="0">
                <a:blip r:embed="rId3"/>
                <a:stretch>
                  <a:fillRect t="-957" b="-86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63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Systems are Ubiquitous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012" y="2094568"/>
            <a:ext cx="4686300" cy="2421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012" y="3857142"/>
            <a:ext cx="6057900" cy="1664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340" y="1883732"/>
            <a:ext cx="5786438" cy="878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3550" y="2409735"/>
            <a:ext cx="4550569" cy="1521619"/>
          </a:xfrm>
          <a:prstGeom prst="rect">
            <a:avLst/>
          </a:prstGeom>
        </p:spPr>
      </p:pic>
      <p:sp>
        <p:nvSpPr>
          <p:cNvPr id="3" name="Web Service"/>
          <p:cNvSpPr/>
          <p:nvPr/>
        </p:nvSpPr>
        <p:spPr>
          <a:xfrm>
            <a:off x="3366576" y="3226125"/>
            <a:ext cx="1266825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services</a:t>
            </a:r>
          </a:p>
        </p:txBody>
      </p:sp>
      <p:sp>
        <p:nvSpPr>
          <p:cNvPr id="8" name="Credit"/>
          <p:cNvSpPr/>
          <p:nvPr/>
        </p:nvSpPr>
        <p:spPr>
          <a:xfrm>
            <a:off x="1984343" y="3223729"/>
            <a:ext cx="1266825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Credit</a:t>
            </a:r>
          </a:p>
        </p:txBody>
      </p:sp>
      <p:sp>
        <p:nvSpPr>
          <p:cNvPr id="9" name="Law Enforcement"/>
          <p:cNvSpPr/>
          <p:nvPr/>
        </p:nvSpPr>
        <p:spPr>
          <a:xfrm>
            <a:off x="7575979" y="3216186"/>
            <a:ext cx="1320694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Law Enforcement</a:t>
            </a:r>
          </a:p>
        </p:txBody>
      </p:sp>
      <p:sp>
        <p:nvSpPr>
          <p:cNvPr id="10" name="Healthcare"/>
          <p:cNvSpPr/>
          <p:nvPr/>
        </p:nvSpPr>
        <p:spPr>
          <a:xfrm>
            <a:off x="4756479" y="3235019"/>
            <a:ext cx="1266825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Healthcare</a:t>
            </a:r>
          </a:p>
        </p:txBody>
      </p:sp>
      <p:sp>
        <p:nvSpPr>
          <p:cNvPr id="11" name="Education"/>
          <p:cNvSpPr/>
          <p:nvPr/>
        </p:nvSpPr>
        <p:spPr>
          <a:xfrm>
            <a:off x="6133373" y="3216186"/>
            <a:ext cx="1320694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Education</a:t>
            </a:r>
          </a:p>
        </p:txBody>
      </p:sp>
      <p:sp>
        <p:nvSpPr>
          <p:cNvPr id="12" name="Etc"/>
          <p:cNvSpPr/>
          <p:nvPr/>
        </p:nvSpPr>
        <p:spPr>
          <a:xfrm>
            <a:off x="9018585" y="3223730"/>
            <a:ext cx="1320694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Shapley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[Shapley’53] For cooperative games, the only aggregation measure that satisfies symmetry, dummy, and monotonicity is: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Need to compute sum over all subsets of features:</a:t>
            </a:r>
          </a:p>
          <a:p>
            <a:pPr lvl="1"/>
            <a:r>
              <a:rPr lang="en-US" sz="2400" dirty="0" smtClean="0"/>
              <a:t>Efficient approximation by randomly sampling sets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2" descr="\phi_i(N, v)=\sum_{S \subseteq N \setminus&#10;\{i\}} \frac{|S|!\; (n-|S|-1)!}{n!}m_i(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46" y="2904336"/>
            <a:ext cx="5595467" cy="85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14345" y="3402978"/>
            <a:ext cx="1418896" cy="44591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1487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Experiments</a:t>
            </a:r>
            <a:r>
              <a:rPr lang="en-US" dirty="0" smtClean="0"/>
              <a:t> | Test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75" y="1949450"/>
            <a:ext cx="5895974" cy="1612901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i="1" dirty="0"/>
              <a:t>Predictive policing</a:t>
            </a:r>
            <a:r>
              <a:rPr lang="en-US" dirty="0"/>
              <a:t> using the National Longitudinal Survey of Youth (NLSY)</a:t>
            </a:r>
          </a:p>
          <a:p>
            <a:pPr lvl="2"/>
            <a:r>
              <a:rPr lang="en-US" dirty="0"/>
              <a:t>Features: Age, Gender, Race, Location, Smoking History, Drug History</a:t>
            </a:r>
          </a:p>
          <a:p>
            <a:pPr lvl="2"/>
            <a:r>
              <a:rPr lang="en-US" dirty="0"/>
              <a:t>Classification: History of </a:t>
            </a:r>
            <a:r>
              <a:rPr lang="en-US" dirty="0" smtClean="0"/>
              <a:t>Arrests</a:t>
            </a:r>
          </a:p>
          <a:p>
            <a:pPr lvl="2"/>
            <a:r>
              <a:rPr lang="en-US" dirty="0" smtClean="0"/>
              <a:t>~8,000 individuals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ests"/>
          <p:cNvSpPr/>
          <p:nvPr/>
        </p:nvSpPr>
        <p:spPr>
          <a:xfrm>
            <a:off x="1995489" y="1825626"/>
            <a:ext cx="1736725" cy="173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arrests</a:t>
            </a:r>
          </a:p>
        </p:txBody>
      </p:sp>
      <p:sp>
        <p:nvSpPr>
          <p:cNvPr id="5" name="adult"/>
          <p:cNvSpPr/>
          <p:nvPr/>
        </p:nvSpPr>
        <p:spPr>
          <a:xfrm>
            <a:off x="1995488" y="3854451"/>
            <a:ext cx="1736725" cy="173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income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2212" y="3978275"/>
            <a:ext cx="5895974" cy="148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i="1" dirty="0"/>
              <a:t>Income prediction</a:t>
            </a:r>
            <a:r>
              <a:rPr lang="en-US" dirty="0"/>
              <a:t> using a benchmark census dataset</a:t>
            </a:r>
          </a:p>
          <a:p>
            <a:pPr lvl="2"/>
            <a:r>
              <a:rPr lang="en-US" dirty="0"/>
              <a:t>Features: Age, Gender, Relationship, Education, Capital Gains, Ethnicity</a:t>
            </a:r>
          </a:p>
          <a:p>
            <a:pPr lvl="2"/>
            <a:r>
              <a:rPr lang="en-US" dirty="0"/>
              <a:t>Classification: Income &gt;= 50K</a:t>
            </a:r>
          </a:p>
          <a:p>
            <a:pPr lvl="2"/>
            <a:r>
              <a:rPr lang="en-US" dirty="0"/>
              <a:t>~30,000 individuals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21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16326" y="5789792"/>
            <a:ext cx="5711860" cy="5665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Implemented with Logistic Regression, Kernel SVM, Decision Trees, Decision Forest</a:t>
            </a:r>
          </a:p>
        </p:txBody>
      </p:sp>
    </p:spTree>
    <p:extLst>
      <p:ext uri="{BB962C8B-B14F-4D97-AF65-F5344CB8AC3E}">
        <p14:creationId xmlns:p14="http://schemas.microsoft.com/office/powerpoint/2010/main" val="119248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Personalized Explanation</a:t>
            </a:r>
            <a:r>
              <a:rPr lang="en-US" dirty="0" smtClean="0"/>
              <a:t> | </a:t>
            </a:r>
            <a:r>
              <a:rPr lang="en-US" dirty="0" err="1" smtClean="0"/>
              <a:t>Mr</a:t>
            </a:r>
            <a:r>
              <a:rPr lang="en-US" dirty="0" smtClean="0"/>
              <a:t> 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89" y="1295471"/>
            <a:ext cx="6926599" cy="5243442"/>
          </a:xfrm>
          <a:prstGeom prst="rect">
            <a:avLst/>
          </a:prstGeom>
        </p:spPr>
      </p:pic>
      <p:sp>
        <p:nvSpPr>
          <p:cNvPr id="11" name="arrests" hidden="1"/>
          <p:cNvSpPr/>
          <p:nvPr/>
        </p:nvSpPr>
        <p:spPr>
          <a:xfrm>
            <a:off x="9445488" y="5400904"/>
            <a:ext cx="974035" cy="97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13589"/>
              </p:ext>
            </p:extLst>
          </p:nvPr>
        </p:nvGraphicFramePr>
        <p:xfrm>
          <a:off x="7509843" y="1514490"/>
          <a:ext cx="3843957" cy="35086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61810"/>
                <a:gridCol w="1282147"/>
              </a:tblGrid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Workclass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Education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r>
                        <a:rPr lang="en-US" sz="1200" baseline="30000" dirty="0" smtClean="0"/>
                        <a:t>th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Marital Status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Never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married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Occupation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Craft repair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Relationship to</a:t>
                      </a:r>
                      <a:r>
                        <a:rPr lang="en-US" sz="1200" baseline="0" dirty="0" smtClean="0"/>
                        <a:t> household income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Child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Asian-Pac Island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Male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Capital gain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$14344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Capital loss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$0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Work hours per week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Country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Vietnam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74912"/>
              </p:ext>
            </p:extLst>
          </p:nvPr>
        </p:nvGraphicFramePr>
        <p:xfrm>
          <a:off x="7509843" y="1514490"/>
          <a:ext cx="3843957" cy="35086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61810"/>
                <a:gridCol w="1282147"/>
              </a:tblGrid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Workclass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Education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r>
                        <a:rPr lang="en-US" sz="1200" baseline="30000" dirty="0" smtClean="0"/>
                        <a:t>th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Marital Status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Never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married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Occupation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Craft repair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Relationship to</a:t>
                      </a:r>
                      <a:r>
                        <a:rPr lang="en-US" sz="1200" baseline="0" dirty="0" smtClean="0"/>
                        <a:t> household income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Child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Asian-Pac Island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Male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Capital gain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$14344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Capital loss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$0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Work hours per week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Country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Vietnam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arrests"/>
          <p:cNvSpPr/>
          <p:nvPr/>
        </p:nvSpPr>
        <p:spPr>
          <a:xfrm>
            <a:off x="10866782" y="5231938"/>
            <a:ext cx="974035" cy="97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4278862" y="4075007"/>
            <a:ext cx="6389138" cy="132090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Can assuage concerns of discrimination.</a:t>
            </a:r>
          </a:p>
        </p:txBody>
      </p:sp>
      <p:pic>
        <p:nvPicPr>
          <p:cNvPr id="13" name="Picture 4" descr="http://www.ratehub.ca/mortgage-blog/files/2014/09/denied-stamp-mortgage-renew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406" y="-89203"/>
            <a:ext cx="3282475" cy="246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7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Personalized Explanation</a:t>
            </a:r>
            <a:r>
              <a:rPr lang="en-US" dirty="0" smtClean="0"/>
              <a:t> | </a:t>
            </a:r>
            <a:r>
              <a:rPr lang="en-US" dirty="0" err="1" smtClean="0"/>
              <a:t>Mr</a:t>
            </a:r>
            <a:r>
              <a:rPr lang="en-US" dirty="0" smtClean="0"/>
              <a:t> 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90" y="1144033"/>
            <a:ext cx="6339785" cy="4940248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151887"/>
              </p:ext>
            </p:extLst>
          </p:nvPr>
        </p:nvGraphicFramePr>
        <p:xfrm>
          <a:off x="7383980" y="1449690"/>
          <a:ext cx="3843957" cy="35086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61810"/>
                <a:gridCol w="1282147"/>
              </a:tblGrid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Workclass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Education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Preschool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Marital Status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Married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Occupation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Farming-Fishing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Relationship to</a:t>
                      </a:r>
                      <a:r>
                        <a:rPr lang="en-US" sz="1200" baseline="0" dirty="0" smtClean="0"/>
                        <a:t> household income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Other Relative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White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Male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Capital gain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$41310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Capital loss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$0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Work hours per week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Country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Mexico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arrests"/>
          <p:cNvSpPr/>
          <p:nvPr/>
        </p:nvSpPr>
        <p:spPr>
          <a:xfrm>
            <a:off x="10866782" y="5231938"/>
            <a:ext cx="974035" cy="97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34252"/>
              </p:ext>
            </p:extLst>
          </p:nvPr>
        </p:nvGraphicFramePr>
        <p:xfrm>
          <a:off x="7383980" y="1449690"/>
          <a:ext cx="3843957" cy="35086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61810"/>
                <a:gridCol w="1282147"/>
              </a:tblGrid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Workclass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Education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Preschool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Marital Status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Married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Occupation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Farming-Fishing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Relationship to</a:t>
                      </a:r>
                      <a:r>
                        <a:rPr lang="en-US" sz="1200" baseline="0" dirty="0" smtClean="0"/>
                        <a:t> household income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Other Relative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White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Male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Capital gain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$41310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Capital loss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$0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Work hours per week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</a:t>
                      </a:r>
                      <a:endParaRPr lang="en-US" sz="1200" dirty="0"/>
                    </a:p>
                  </a:txBody>
                  <a:tcPr/>
                </a:tc>
              </a:tr>
              <a:tr h="292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Country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Mexico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278862" y="4075007"/>
            <a:ext cx="6389138" cy="132090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Explanations of superficially similar people can be different.</a:t>
            </a:r>
          </a:p>
        </p:txBody>
      </p:sp>
      <p:pic>
        <p:nvPicPr>
          <p:cNvPr id="12" name="Picture 4" descr="http://www.ratehub.ca/mortgage-blog/files/2014/09/denied-stamp-mortgage-renew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406" y="-89203"/>
            <a:ext cx="3282475" cy="246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70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 |</a:t>
            </a:r>
            <a:r>
              <a:rPr lang="en-US" dirty="0"/>
              <a:t> Quantitative Input Influence (QII)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1" y="1825625"/>
            <a:ext cx="80581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technique for measuring the influence of an input of a system on its outputs.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03564" y="4179330"/>
            <a:ext cx="8035786" cy="633168"/>
            <a:chOff x="340828" y="2822715"/>
            <a:chExt cx="7789381" cy="633168"/>
          </a:xfrm>
        </p:grpSpPr>
        <p:sp>
          <p:nvSpPr>
            <p:cNvPr id="5" name="Privacy"/>
            <p:cNvSpPr/>
            <p:nvPr/>
          </p:nvSpPr>
          <p:spPr>
            <a:xfrm>
              <a:off x="340828" y="2822715"/>
              <a:ext cx="1674743" cy="6331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</a:rPr>
                <a:t>Cooperative Game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15569" y="2822715"/>
              <a:ext cx="6114640" cy="6331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tx1"/>
                  </a:solidFill>
                </a:rPr>
                <a:t>Computes joint and marginal influence</a:t>
              </a:r>
              <a:endParaRPr lang="en-US" sz="22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03564" y="2629326"/>
            <a:ext cx="8035786" cy="633168"/>
            <a:chOff x="340828" y="2822715"/>
            <a:chExt cx="7789381" cy="633168"/>
          </a:xfrm>
        </p:grpSpPr>
        <p:sp>
          <p:nvSpPr>
            <p:cNvPr id="13" name="Privacy"/>
            <p:cNvSpPr/>
            <p:nvPr/>
          </p:nvSpPr>
          <p:spPr>
            <a:xfrm>
              <a:off x="340828" y="2822715"/>
              <a:ext cx="1674743" cy="6331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</a:rPr>
                <a:t>Causal Intervention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15569" y="2822715"/>
              <a:ext cx="6114640" cy="6331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tx1"/>
                  </a:solidFill>
                </a:rPr>
                <a:t>Deals with </a:t>
              </a:r>
              <a:r>
                <a:rPr lang="en-US" sz="2200" i="1" dirty="0">
                  <a:solidFill>
                    <a:schemeClr val="tx1"/>
                  </a:solidFill>
                </a:rPr>
                <a:t>correlated inputs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03564" y="3404328"/>
            <a:ext cx="8035786" cy="633168"/>
            <a:chOff x="340828" y="2822715"/>
            <a:chExt cx="7789381" cy="633168"/>
          </a:xfrm>
        </p:grpSpPr>
        <p:sp>
          <p:nvSpPr>
            <p:cNvPr id="16" name="Privacy"/>
            <p:cNvSpPr/>
            <p:nvPr/>
          </p:nvSpPr>
          <p:spPr>
            <a:xfrm>
              <a:off x="340828" y="2822715"/>
              <a:ext cx="1674743" cy="6331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</a:rPr>
                <a:t>Quantity of Interest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15569" y="2822715"/>
              <a:ext cx="6114640" cy="6331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tx1"/>
                  </a:solidFill>
                </a:rPr>
                <a:t>Supports a general class of transparency queries</a:t>
              </a:r>
              <a:endParaRPr lang="en-US" sz="22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003564" y="4954332"/>
            <a:ext cx="8035786" cy="633168"/>
            <a:chOff x="340828" y="2822715"/>
            <a:chExt cx="7789381" cy="633168"/>
          </a:xfrm>
        </p:grpSpPr>
        <p:sp>
          <p:nvSpPr>
            <p:cNvPr id="19" name="Privacy"/>
            <p:cNvSpPr/>
            <p:nvPr/>
          </p:nvSpPr>
          <p:spPr>
            <a:xfrm>
              <a:off x="340828" y="2822715"/>
              <a:ext cx="1674743" cy="6331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</a:rPr>
                <a:t>Performance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15569" y="2822715"/>
              <a:ext cx="6114640" cy="6331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tx1"/>
                  </a:solidFill>
                </a:rPr>
                <a:t>QII measures can be approximated efficiently</a:t>
              </a:r>
              <a:endParaRPr lang="en-US" sz="2200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30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</a:t>
            </a:r>
            <a:r>
              <a:rPr lang="en-US" dirty="0" smtClean="0"/>
              <a:t>Work: QII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013" y="1415313"/>
            <a:ext cx="8127724" cy="4586702"/>
          </a:xfrm>
        </p:spPr>
        <p:txBody>
          <a:bodyPr>
            <a:noAutofit/>
          </a:bodyPr>
          <a:lstStyle/>
          <a:p>
            <a:r>
              <a:rPr lang="en-US" sz="2400" dirty="0" smtClean="0"/>
              <a:t>Randomized Causal Intervention</a:t>
            </a:r>
          </a:p>
          <a:p>
            <a:pPr lvl="1"/>
            <a:r>
              <a:rPr lang="en-US" sz="2000" dirty="0" smtClean="0"/>
              <a:t>Feature Selection: Permutation Importance [</a:t>
            </a:r>
            <a:r>
              <a:rPr lang="en-US" sz="2000" dirty="0" err="1" smtClean="0"/>
              <a:t>Breiman</a:t>
            </a:r>
            <a:r>
              <a:rPr lang="en-US" sz="2000" dirty="0" smtClean="0"/>
              <a:t> 2001]</a:t>
            </a:r>
          </a:p>
          <a:p>
            <a:pPr lvl="1"/>
            <a:r>
              <a:rPr lang="en-US" sz="2000" dirty="0" smtClean="0"/>
              <a:t>Importance of Causal Relations [</a:t>
            </a:r>
            <a:r>
              <a:rPr lang="en-US" sz="2000" dirty="0" err="1" smtClean="0"/>
              <a:t>Janzing</a:t>
            </a:r>
            <a:r>
              <a:rPr lang="en-US" sz="2000" dirty="0" smtClean="0"/>
              <a:t> et al. 2013]</a:t>
            </a:r>
          </a:p>
          <a:p>
            <a:pPr lvl="1"/>
            <a:r>
              <a:rPr lang="en-US" sz="2000" i="1" dirty="0" smtClean="0"/>
              <a:t>Do not consider marginal influence or general quantities of interest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Associative Measures</a:t>
            </a:r>
          </a:p>
          <a:p>
            <a:pPr lvl="1"/>
            <a:r>
              <a:rPr lang="en-US" sz="2000" dirty="0" smtClean="0"/>
              <a:t>Quantitative Information Flow: Appropriate for secrecy</a:t>
            </a:r>
          </a:p>
          <a:p>
            <a:pPr lvl="1"/>
            <a:r>
              <a:rPr lang="en-US" sz="2000" dirty="0" err="1" smtClean="0"/>
              <a:t>FairTest</a:t>
            </a:r>
            <a:r>
              <a:rPr lang="en-US" sz="2000" dirty="0"/>
              <a:t> [</a:t>
            </a:r>
            <a:r>
              <a:rPr lang="en-US" sz="2000" dirty="0" err="1" smtClean="0"/>
              <a:t>Tramèr</a:t>
            </a:r>
            <a:r>
              <a:rPr lang="en-US" sz="2000" dirty="0" smtClean="0"/>
              <a:t> et al. 2015]</a:t>
            </a:r>
          </a:p>
          <a:p>
            <a:pPr lvl="1"/>
            <a:r>
              <a:rPr lang="en-US" sz="2000" i="1" dirty="0" smtClean="0"/>
              <a:t>Correlated inputs hide causality</a:t>
            </a:r>
            <a:r>
              <a:rPr lang="en-US" sz="2000" dirty="0" smtClean="0"/>
              <a:t> 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Interpretability-by-design</a:t>
            </a:r>
          </a:p>
          <a:p>
            <a:pPr lvl="1"/>
            <a:r>
              <a:rPr lang="en-US" sz="2000" dirty="0" smtClean="0"/>
              <a:t>Regularization for simplicity (Lasso)</a:t>
            </a:r>
          </a:p>
          <a:p>
            <a:pPr lvl="1"/>
            <a:r>
              <a:rPr lang="en-US" sz="2000" dirty="0" smtClean="0"/>
              <a:t>Bayesian Rule Lists [</a:t>
            </a:r>
            <a:r>
              <a:rPr lang="en-US" sz="2000" dirty="0" err="1" smtClean="0"/>
              <a:t>Letham</a:t>
            </a:r>
            <a:r>
              <a:rPr lang="en-US" sz="2000" dirty="0" smtClean="0"/>
              <a:t> et al. 2015]</a:t>
            </a:r>
          </a:p>
          <a:p>
            <a:pPr lvl="1"/>
            <a:r>
              <a:rPr lang="en-US" sz="2000" i="1" dirty="0" smtClean="0"/>
              <a:t>Potential loss in accuracy</a:t>
            </a:r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1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Work: Accountability for Use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Accounting for proxies and their causal use is missing</a:t>
            </a:r>
          </a:p>
          <a:p>
            <a:pPr lvl="1"/>
            <a:r>
              <a:rPr lang="en-US" sz="2000" dirty="0" smtClean="0"/>
              <a:t>Usage control in computer security, Sandhu and Park 2002</a:t>
            </a:r>
          </a:p>
          <a:p>
            <a:pPr lvl="1"/>
            <a:r>
              <a:rPr lang="en-US" sz="2000" dirty="0" smtClean="0"/>
              <a:t>Information accountability, </a:t>
            </a:r>
            <a:r>
              <a:rPr lang="en-US" sz="2000" dirty="0" err="1" smtClean="0"/>
              <a:t>Weitzner</a:t>
            </a:r>
            <a:r>
              <a:rPr lang="en-US" sz="2000" dirty="0" smtClean="0"/>
              <a:t> et al. 2008</a:t>
            </a:r>
          </a:p>
          <a:p>
            <a:pPr lvl="1"/>
            <a:r>
              <a:rPr lang="en-US" sz="2000" dirty="0" smtClean="0"/>
              <a:t>Audit algorithms for privacy policies, Garg, </a:t>
            </a:r>
            <a:r>
              <a:rPr lang="en-US" sz="2000" dirty="0" err="1" smtClean="0"/>
              <a:t>Jia</a:t>
            </a:r>
            <a:r>
              <a:rPr lang="en-US" sz="2000" dirty="0" smtClean="0"/>
              <a:t>, </a:t>
            </a:r>
            <a:r>
              <a:rPr lang="en-US" sz="2000" dirty="0" err="1" smtClean="0"/>
              <a:t>Datta</a:t>
            </a:r>
            <a:r>
              <a:rPr lang="en-US" sz="2000" dirty="0" smtClean="0"/>
              <a:t> 2011</a:t>
            </a:r>
          </a:p>
          <a:p>
            <a:pPr lvl="1"/>
            <a:r>
              <a:rPr lang="en-US" sz="2000" dirty="0" smtClean="0"/>
              <a:t>Enforcing purpose restrictions in privacy policies, </a:t>
            </a:r>
            <a:r>
              <a:rPr lang="en-US" sz="2000" dirty="0" err="1" smtClean="0"/>
              <a:t>Tschantz</a:t>
            </a:r>
            <a:r>
              <a:rPr lang="en-US" sz="2000" dirty="0" smtClean="0"/>
              <a:t>, </a:t>
            </a:r>
            <a:r>
              <a:rPr lang="en-US" sz="2000" dirty="0" err="1" smtClean="0"/>
              <a:t>Datta</a:t>
            </a:r>
            <a:r>
              <a:rPr lang="en-US" sz="2000" dirty="0" smtClean="0"/>
              <a:t>, Wing 2012</a:t>
            </a:r>
          </a:p>
          <a:p>
            <a:pPr lvl="1"/>
            <a:r>
              <a:rPr lang="en-US" sz="2000" dirty="0" smtClean="0"/>
              <a:t>Privacy compliance of big data systems, Sen, </a:t>
            </a:r>
            <a:r>
              <a:rPr lang="en-US" sz="2000" dirty="0" err="1" smtClean="0"/>
              <a:t>Guha</a:t>
            </a:r>
            <a:r>
              <a:rPr lang="en-US" sz="2000" dirty="0" smtClean="0"/>
              <a:t>, </a:t>
            </a:r>
            <a:r>
              <a:rPr lang="en-US" sz="2000" dirty="0" err="1" smtClean="0"/>
              <a:t>Datta</a:t>
            </a:r>
            <a:r>
              <a:rPr lang="en-US" sz="2000" dirty="0" smtClean="0"/>
              <a:t>, </a:t>
            </a:r>
            <a:r>
              <a:rPr lang="en-US" sz="2000" dirty="0" err="1" smtClean="0"/>
              <a:t>Rajamani</a:t>
            </a:r>
            <a:r>
              <a:rPr lang="en-US" sz="2000" dirty="0" smtClean="0"/>
              <a:t>, Tsai, Wing 2014</a:t>
            </a:r>
            <a:endParaRPr lang="en-US" sz="2300" dirty="0" smtClean="0"/>
          </a:p>
          <a:p>
            <a:pPr lvl="1"/>
            <a:endParaRPr lang="en-US" sz="2300" dirty="0"/>
          </a:p>
          <a:p>
            <a:r>
              <a:rPr lang="en-US" sz="2600" dirty="0" smtClean="0"/>
              <a:t>Fairness in big data systems</a:t>
            </a:r>
          </a:p>
          <a:p>
            <a:pPr lvl="1"/>
            <a:r>
              <a:rPr lang="en-US" sz="2000" dirty="0" smtClean="0"/>
              <a:t>Group fairness [Feldman+ 2015]: detection and repair of disparate impact; does not account for proxy usage in general</a:t>
            </a:r>
          </a:p>
          <a:p>
            <a:pPr lvl="1"/>
            <a:r>
              <a:rPr lang="en-US" sz="2000" dirty="0" smtClean="0"/>
              <a:t>Individual fairness [</a:t>
            </a:r>
            <a:r>
              <a:rPr lang="en-US" sz="2000" dirty="0" err="1" smtClean="0"/>
              <a:t>Dwork</a:t>
            </a:r>
            <a:r>
              <a:rPr lang="en-US" sz="2000" dirty="0" smtClean="0"/>
              <a:t> et al. 2011]: focus on correctness by construction not accountability</a:t>
            </a:r>
          </a:p>
          <a:p>
            <a:pPr lvl="1"/>
            <a:endParaRPr lang="en-US" sz="2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Restrictions in Big Data Systems</a:t>
            </a:r>
            <a:br>
              <a:rPr lang="en-US" dirty="0" smtClean="0"/>
            </a:b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 err="1">
                <a:solidFill>
                  <a:prstClr val="black"/>
                </a:solidFill>
              </a:rPr>
              <a:t>Datta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Fredrikson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Ko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Mardziel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smtClean="0">
                <a:solidFill>
                  <a:prstClr val="black"/>
                </a:solidFill>
              </a:rPr>
              <a:t>Sen, </a:t>
            </a:r>
            <a:r>
              <a:rPr lang="en-US" sz="2400" dirty="0" err="1" smtClean="0">
                <a:solidFill>
                  <a:prstClr val="black"/>
                </a:solidFill>
              </a:rPr>
              <a:t>Tschantz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2016]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Do not use a protected information type (explicit or proxy use) for certain purposes with some exceptions</a:t>
            </a:r>
          </a:p>
          <a:p>
            <a:endParaRPr lang="en-US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400" dirty="0" smtClean="0"/>
              <a:t>Non-discrimination:</a:t>
            </a:r>
          </a:p>
          <a:p>
            <a:pPr lvl="1"/>
            <a:r>
              <a:rPr lang="en-US" dirty="0" smtClean="0"/>
              <a:t>Do not use race or gender for employment decisions; business necessity exceptions</a:t>
            </a:r>
          </a:p>
          <a:p>
            <a:endParaRPr lang="en-US" sz="2400" dirty="0"/>
          </a:p>
          <a:p>
            <a:r>
              <a:rPr lang="en-US" sz="2400" dirty="0" smtClean="0"/>
              <a:t>Usage Privacy: </a:t>
            </a:r>
          </a:p>
          <a:p>
            <a:pPr lvl="1"/>
            <a:r>
              <a:rPr lang="en-US" dirty="0" smtClean="0"/>
              <a:t>Do not use health information for purposes other than those of healthcare context; exceptions for law enforcement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1650" y="2546163"/>
            <a:ext cx="11233248" cy="222210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800" dirty="0" smtClean="0"/>
              <a:t>Accountable Big Data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Oversight to detect violations and explain behaviors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Correction to prevent future violations</a:t>
            </a:r>
          </a:p>
          <a:p>
            <a:pPr algn="ctr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2983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Accountable deep </a:t>
            </a:r>
            <a:r>
              <a:rPr lang="en-US" sz="2800" dirty="0"/>
              <a:t>l</a:t>
            </a:r>
            <a:r>
              <a:rPr lang="en-US" sz="2800" dirty="0" smtClean="0"/>
              <a:t>earning to ensure non-discrimination and usage privacy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5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21342" y="3013757"/>
            <a:ext cx="6858000" cy="2387600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7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Systems Threaten Fairness </a:t>
            </a:r>
            <a:br>
              <a:rPr lang="en-US" dirty="0" smtClean="0"/>
            </a:br>
            <a:r>
              <a:rPr lang="en-US" sz="2400" dirty="0" smtClean="0"/>
              <a:t>Explicit Use</a:t>
            </a:r>
            <a:r>
              <a:rPr lang="en-US" dirty="0" smtClean="0"/>
              <a:t> </a:t>
            </a:r>
            <a:r>
              <a:rPr lang="en-US" sz="2800" dirty="0" smtClean="0"/>
              <a:t>[</a:t>
            </a:r>
            <a:r>
              <a:rPr lang="en-US" sz="2400" dirty="0" err="1" smtClean="0"/>
              <a:t>Datta</a:t>
            </a:r>
            <a:r>
              <a:rPr lang="en-US" sz="2400" dirty="0" smtClean="0"/>
              <a:t>, </a:t>
            </a:r>
            <a:r>
              <a:rPr lang="en-US" sz="2400" dirty="0" err="1" smtClean="0"/>
              <a:t>Tschantz</a:t>
            </a:r>
            <a:r>
              <a:rPr lang="en-US" sz="2400" dirty="0" smtClean="0"/>
              <a:t>, Datta 2015]</a:t>
            </a:r>
            <a:endParaRPr lang="en-US" sz="28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7274327" y="1139793"/>
            <a:ext cx="1918915" cy="2483600"/>
            <a:chOff x="5964331" y="1505543"/>
            <a:chExt cx="1918915" cy="2483600"/>
          </a:xfrm>
        </p:grpSpPr>
        <p:pic>
          <p:nvPicPr>
            <p:cNvPr id="4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50" b="94250" l="1700" r="58924">
                          <a14:foregroundMark x1="36261" y1="19000" x2="36261" y2="19000"/>
                          <a14:foregroundMark x1="35411" y1="10500" x2="35411" y2="10500"/>
                          <a14:foregroundMark x1="37394" y1="6250" x2="37394" y2="6250"/>
                          <a14:foregroundMark x1="34844" y1="31250" x2="34844" y2="31250"/>
                          <a14:foregroundMark x1="40227" y1="30000" x2="40227" y2="30000"/>
                          <a14:foregroundMark x1="38244" y1="35750" x2="38244" y2="35750"/>
                          <a14:foregroundMark x1="37394" y1="39250" x2="37394" y2="39250"/>
                          <a14:foregroundMark x1="9065" y1="26500" x2="9065" y2="26500"/>
                          <a14:foregroundMark x1="2266" y1="22750" x2="2266" y2="22750"/>
                          <a14:foregroundMark x1="9915" y1="29250" x2="9915" y2="29250"/>
                          <a14:foregroundMark x1="7365" y1="30750" x2="7365" y2="30750"/>
                          <a14:foregroundMark x1="33144" y1="29250" x2="33144" y2="29250"/>
                          <a14:foregroundMark x1="28895" y1="93500" x2="28895" y2="93500"/>
                          <a14:foregroundMark x1="47025" y1="94250" x2="47025" y2="94250"/>
                          <a14:foregroundMark x1="39943" y1="21750" x2="39943" y2="21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5964331" y="1505543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6116731" y="1657943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6269131" y="1810343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6421531" y="1962743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6573931" y="2115143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6726331" y="2267543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2" descr="Average Joe and Josephin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50" b="95750" l="67139" r="96034">
                        <a14:foregroundMark x1="80737" y1="24250" x2="80737" y2="24250"/>
                        <a14:foregroundMark x1="67139" y1="22500" x2="67139" y2="22500"/>
                        <a14:foregroundMark x1="81586" y1="7750" x2="81586" y2="7750"/>
                        <a14:foregroundMark x1="76204" y1="61250" x2="76204" y2="61250"/>
                        <a14:foregroundMark x1="79320" y1="61500" x2="79320" y2="61500"/>
                        <a14:foregroundMark x1="77337" y1="92500" x2="77337" y2="92500"/>
                        <a14:foregroundMark x1="83853" y1="94000" x2="83853" y2="94000"/>
                        <a14:foregroundMark x1="83003" y1="95750" x2="83003" y2="95750"/>
                        <a14:foregroundMark x1="73654" y1="95000" x2="73654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965" t="1" r="-16637" b="-8000"/>
          <a:stretch/>
        </p:blipFill>
        <p:spPr bwMode="auto">
          <a:xfrm>
            <a:off x="7852783" y="3713624"/>
            <a:ext cx="842366" cy="199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1702202" y="1663668"/>
            <a:ext cx="2647021" cy="3890592"/>
            <a:chOff x="392206" y="2029418"/>
            <a:chExt cx="2647021" cy="3890592"/>
          </a:xfrm>
        </p:grpSpPr>
        <p:pic>
          <p:nvPicPr>
            <p:cNvPr id="15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392206" y="2029418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65" t="1" r="-16637" b="-8000"/>
            <a:stretch/>
          </p:blipFill>
          <p:spPr bwMode="auto">
            <a:xfrm>
              <a:off x="1056388" y="2229604"/>
              <a:ext cx="842366" cy="1995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813389" y="2639018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65" t="1" r="-16637" b="-8000"/>
            <a:stretch/>
          </p:blipFill>
          <p:spPr bwMode="auto">
            <a:xfrm>
              <a:off x="1477571" y="2839204"/>
              <a:ext cx="842366" cy="1995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1186284" y="3143304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65" t="1" r="-16637" b="-8000"/>
            <a:stretch/>
          </p:blipFill>
          <p:spPr bwMode="auto">
            <a:xfrm>
              <a:off x="1850466" y="3343490"/>
              <a:ext cx="842366" cy="1995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1532679" y="3724746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65" t="1" r="-16637" b="-8000"/>
            <a:stretch/>
          </p:blipFill>
          <p:spPr bwMode="auto">
            <a:xfrm>
              <a:off x="2196861" y="3924932"/>
              <a:ext cx="842366" cy="1995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702201" y="1608808"/>
            <a:ext cx="8535930" cy="3754876"/>
            <a:chOff x="471881" y="1514916"/>
            <a:chExt cx="8535930" cy="3754876"/>
          </a:xfrm>
        </p:grpSpPr>
        <p:sp>
          <p:nvSpPr>
            <p:cNvPr id="24" name="Rectangle 23"/>
            <p:cNvSpPr/>
            <p:nvPr/>
          </p:nvSpPr>
          <p:spPr>
            <a:xfrm>
              <a:off x="3433847" y="1514916"/>
              <a:ext cx="2548647" cy="3754876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Online</a:t>
              </a:r>
            </a:p>
            <a:p>
              <a:pPr algn="ctr"/>
              <a:r>
                <a:rPr lang="en-US" sz="3200" dirty="0" smtClean="0"/>
                <a:t>Advertising System</a:t>
              </a:r>
              <a:endParaRPr lang="en-US" sz="32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743183" y="200389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739943" y="246757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778853" y="2953954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906240" y="3304144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775613" y="444874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71881" y="2913769"/>
              <a:ext cx="1906622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User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80176" y="2966594"/>
              <a:ext cx="222763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Decisions</a:t>
              </a:r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3</a:t>
            </a:fld>
            <a:endParaRPr lang="en-US"/>
          </a:p>
        </p:txBody>
      </p:sp>
      <p:pic>
        <p:nvPicPr>
          <p:cNvPr id="42" name="Picture 2" descr="Average Joe and Josephin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50" b="95750" l="67139" r="96034">
                        <a14:foregroundMark x1="80737" y1="24250" x2="80737" y2="24250"/>
                        <a14:foregroundMark x1="67139" y1="22500" x2="67139" y2="22500"/>
                        <a14:foregroundMark x1="81586" y1="7750" x2="81586" y2="7750"/>
                        <a14:foregroundMark x1="76204" y1="61250" x2="76204" y2="61250"/>
                        <a14:foregroundMark x1="79320" y1="61500" x2="79320" y2="61500"/>
                        <a14:foregroundMark x1="77337" y1="92500" x2="77337" y2="92500"/>
                        <a14:foregroundMark x1="83853" y1="94000" x2="83853" y2="94000"/>
                        <a14:foregroundMark x1="83003" y1="95750" x2="83003" y2="95750"/>
                        <a14:foregroundMark x1="73654" y1="95000" x2="73654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965" t="1" r="-16637" b="-8000"/>
          <a:stretch/>
        </p:blipFill>
        <p:spPr bwMode="auto">
          <a:xfrm>
            <a:off x="8083003" y="3866024"/>
            <a:ext cx="842366" cy="199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19881" y="1292193"/>
            <a:ext cx="1011676" cy="256673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1816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10719881" y="3844376"/>
            <a:ext cx="1011676" cy="866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311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019489" y="5179018"/>
            <a:ext cx="2172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$200k+ Jobs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784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3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Systems Threaten Privacy </a:t>
            </a:r>
            <a:br>
              <a:rPr lang="en-US" dirty="0" smtClean="0"/>
            </a:br>
            <a:r>
              <a:rPr lang="en-US" sz="2400" dirty="0" smtClean="0"/>
              <a:t>Proxy Use [</a:t>
            </a:r>
            <a:r>
              <a:rPr lang="en-US" sz="2400" dirty="0" err="1" smtClean="0"/>
              <a:t>Datta</a:t>
            </a:r>
            <a:r>
              <a:rPr lang="en-US" sz="2400" dirty="0"/>
              <a:t>, </a:t>
            </a:r>
            <a:r>
              <a:rPr lang="en-US" sz="2400" dirty="0" err="1"/>
              <a:t>Fredrikson</a:t>
            </a:r>
            <a:r>
              <a:rPr lang="en-US" sz="2400" dirty="0"/>
              <a:t>, </a:t>
            </a:r>
            <a:r>
              <a:rPr lang="en-US" sz="2400" dirty="0" err="1"/>
              <a:t>Ko</a:t>
            </a:r>
            <a:r>
              <a:rPr lang="en-US" sz="2400" dirty="0"/>
              <a:t>, </a:t>
            </a:r>
            <a:r>
              <a:rPr lang="en-US" sz="2400" dirty="0" err="1"/>
              <a:t>Mardziel</a:t>
            </a:r>
            <a:r>
              <a:rPr lang="en-US" sz="2400" dirty="0"/>
              <a:t>, Sen 2016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Using pregnancy </a:t>
            </a:r>
            <a:r>
              <a:rPr lang="en-US" sz="2400" dirty="0" smtClean="0"/>
              <a:t>status for marketing [Target 2012]</a:t>
            </a:r>
          </a:p>
          <a:p>
            <a:pPr marL="0" indent="0">
              <a:buNone/>
            </a:pPr>
            <a:endParaRPr lang="en-US" dirty="0"/>
          </a:p>
          <a:p>
            <a:endParaRPr lang="en-US" sz="2300" dirty="0" smtClean="0"/>
          </a:p>
          <a:p>
            <a:pPr marL="0" indent="0">
              <a:buNone/>
            </a:pPr>
            <a:r>
              <a:rPr lang="en-US" sz="2300" dirty="0" smtClean="0"/>
              <a:t>            </a:t>
            </a:r>
          </a:p>
          <a:p>
            <a:endParaRPr lang="en-US" sz="2300" dirty="0" smtClean="0"/>
          </a:p>
          <a:p>
            <a:endParaRPr lang="en-US" sz="2300" dirty="0"/>
          </a:p>
          <a:p>
            <a:pPr marL="0" indent="0">
              <a:buNone/>
            </a:pPr>
            <a:endParaRPr lang="en-US" sz="23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5295105" y="3259257"/>
            <a:ext cx="2368938" cy="2271859"/>
            <a:chOff x="2739943" y="1514916"/>
            <a:chExt cx="3915326" cy="3754876"/>
          </a:xfrm>
        </p:grpSpPr>
        <p:sp>
          <p:nvSpPr>
            <p:cNvPr id="16" name="Rectangle 15"/>
            <p:cNvSpPr/>
            <p:nvPr/>
          </p:nvSpPr>
          <p:spPr>
            <a:xfrm>
              <a:off x="3433847" y="1514916"/>
              <a:ext cx="2548647" cy="375487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Classifier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743183" y="200389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39943" y="246757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778853" y="2953954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906240" y="3304144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775613" y="444874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Isosceles Triangle 3"/>
          <p:cNvSpPr/>
          <p:nvPr/>
        </p:nvSpPr>
        <p:spPr>
          <a:xfrm rot="5400000">
            <a:off x="5809735" y="3331938"/>
            <a:ext cx="737079" cy="919353"/>
          </a:xfrm>
          <a:prstGeom prst="triangle">
            <a:avLst>
              <a:gd name="adj" fmla="val 47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4" idx="0"/>
            <a:endCxn id="16" idx="3"/>
          </p:cNvCxnSpPr>
          <p:nvPr/>
        </p:nvCxnSpPr>
        <p:spPr>
          <a:xfrm>
            <a:off x="6637951" y="3771138"/>
            <a:ext cx="619034" cy="624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714946" y="4395187"/>
            <a:ext cx="1495903" cy="650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310867" y="2391054"/>
            <a:ext cx="350196" cy="292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endCxn id="4" idx="0"/>
          </p:cNvCxnSpPr>
          <p:nvPr/>
        </p:nvCxnSpPr>
        <p:spPr>
          <a:xfrm>
            <a:off x="6489618" y="2643199"/>
            <a:ext cx="148333" cy="11279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45640" y="2178984"/>
            <a:ext cx="13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Pregnant?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21060" y="3304134"/>
            <a:ext cx="2370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Pre-natal vitamins?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Scent-free lotion?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876240" y="4160154"/>
            <a:ext cx="1361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Diaper coupons?</a:t>
            </a:r>
            <a:endParaRPr lang="en-US" dirty="0"/>
          </a:p>
        </p:txBody>
      </p:sp>
      <p:cxnSp>
        <p:nvCxnSpPr>
          <p:cNvPr id="2051" name="Straight Arrow Connector 2050"/>
          <p:cNvCxnSpPr/>
          <p:nvPr/>
        </p:nvCxnSpPr>
        <p:spPr>
          <a:xfrm flipH="1">
            <a:off x="6560131" y="2548316"/>
            <a:ext cx="2292039" cy="545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07355" y="2331384"/>
            <a:ext cx="13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Associated</a:t>
            </a:r>
            <a:endParaRPr lang="en-US" b="1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693076" y="3264911"/>
            <a:ext cx="2292039" cy="545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040299" y="3047979"/>
            <a:ext cx="202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Used</a:t>
            </a:r>
            <a:endParaRPr lang="en-US" b="1" u="sng" dirty="0"/>
          </a:p>
        </p:txBody>
      </p:sp>
      <p:sp>
        <p:nvSpPr>
          <p:cNvPr id="26" name="Rectangle 25"/>
          <p:cNvSpPr/>
          <p:nvPr/>
        </p:nvSpPr>
        <p:spPr>
          <a:xfrm>
            <a:off x="561650" y="2546163"/>
            <a:ext cx="11233248" cy="222210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800" dirty="0" smtClean="0"/>
              <a:t>Accountable Big Data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Oversight to detect violations and explain behaviors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Correction to prevent future violations</a:t>
            </a:r>
          </a:p>
          <a:p>
            <a:pPr algn="ctr"/>
            <a:endParaRPr lang="en-US" sz="2400" dirty="0" smtClean="0"/>
          </a:p>
        </p:txBody>
      </p:sp>
      <p:sp>
        <p:nvSpPr>
          <p:cNvPr id="28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14C87362-133A-4923-9483-C19EA92A4A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0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31" grpId="0"/>
      <p:bldP spid="33" grpId="0"/>
      <p:bldP spid="34" grpId="0"/>
      <p:bldP spid="40" grpId="0"/>
      <p:bldP spid="42" grpId="0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Restrictions in Big Data Systems</a:t>
            </a:r>
            <a:br>
              <a:rPr lang="en-US" dirty="0" smtClean="0"/>
            </a:b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 err="1">
                <a:solidFill>
                  <a:prstClr val="black"/>
                </a:solidFill>
              </a:rPr>
              <a:t>Datta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Fredrikson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Ko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Mardziel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smtClean="0">
                <a:solidFill>
                  <a:prstClr val="black"/>
                </a:solidFill>
              </a:rPr>
              <a:t>Sen, </a:t>
            </a:r>
            <a:r>
              <a:rPr lang="en-US" sz="2400" dirty="0" err="1" smtClean="0">
                <a:solidFill>
                  <a:prstClr val="black"/>
                </a:solidFill>
              </a:rPr>
              <a:t>Tschantz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2016]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Do not use a protected information type (explicit or proxy use) for certain purposes with some exceptions</a:t>
            </a:r>
          </a:p>
          <a:p>
            <a:endParaRPr lang="en-US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400" dirty="0" smtClean="0"/>
              <a:t>Non-discrimination:</a:t>
            </a:r>
          </a:p>
          <a:p>
            <a:pPr lvl="1"/>
            <a:r>
              <a:rPr lang="en-US" dirty="0" smtClean="0"/>
              <a:t>Do not use race or gender for employment decisions; business necessity exceptions</a:t>
            </a:r>
          </a:p>
          <a:p>
            <a:endParaRPr lang="en-US" sz="2400" dirty="0"/>
          </a:p>
          <a:p>
            <a:r>
              <a:rPr lang="en-US" sz="2400" dirty="0" smtClean="0"/>
              <a:t>Usage Privacy: </a:t>
            </a:r>
          </a:p>
          <a:p>
            <a:pPr lvl="1"/>
            <a:r>
              <a:rPr lang="en-US" dirty="0" smtClean="0"/>
              <a:t>Do not use health information for purposes other than those of healthcare context; exceptions for law enforcement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4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Formalizing Explicit Use | Decisions </a:t>
            </a:r>
            <a:r>
              <a:rPr lang="en-US" dirty="0"/>
              <a:t>with Explanations  </a:t>
            </a:r>
            <a:r>
              <a:rPr lang="en-US" sz="2800" dirty="0" smtClean="0"/>
              <a:t>[</a:t>
            </a:r>
            <a:r>
              <a:rPr lang="en-US" sz="2800" dirty="0"/>
              <a:t>Datta, Sen, </a:t>
            </a:r>
            <a:r>
              <a:rPr lang="en-US" sz="2800" dirty="0" err="1"/>
              <a:t>Zick</a:t>
            </a:r>
            <a:r>
              <a:rPr lang="en-US" sz="2800" dirty="0"/>
              <a:t>  </a:t>
            </a:r>
            <a:r>
              <a:rPr lang="en-US" sz="2800" dirty="0" smtClean="0"/>
              <a:t>2016</a:t>
            </a:r>
            <a:r>
              <a:rPr lang="en-US" sz="2800" dirty="0"/>
              <a:t>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21AA-4C85-CF44-A845-5457C6AE7227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3116" y="1386352"/>
            <a:ext cx="11108986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pPr lvl="1" algn="ctr"/>
            <a:r>
              <a:rPr lang="en-US" sz="3200" dirty="0">
                <a:solidFill>
                  <a:schemeClr val="bg1"/>
                </a:solidFill>
              </a:rPr>
              <a:t>How much </a:t>
            </a:r>
            <a:r>
              <a:rPr lang="en-US" sz="3200" u="sng" dirty="0" smtClean="0">
                <a:solidFill>
                  <a:schemeClr val="bg1"/>
                </a:solidFill>
              </a:rPr>
              <a:t>causal influence </a:t>
            </a:r>
            <a:r>
              <a:rPr lang="en-US" sz="3200" dirty="0">
                <a:solidFill>
                  <a:schemeClr val="bg1"/>
                </a:solidFill>
              </a:rPr>
              <a:t>do various inputs (features) have on </a:t>
            </a:r>
            <a:r>
              <a:rPr lang="en-US" sz="3200" dirty="0" smtClean="0">
                <a:solidFill>
                  <a:schemeClr val="bg1"/>
                </a:solidFill>
              </a:rPr>
              <a:t>a </a:t>
            </a:r>
            <a:r>
              <a:rPr lang="en-US" sz="3200" dirty="0">
                <a:solidFill>
                  <a:schemeClr val="bg1"/>
                </a:solidFill>
              </a:rPr>
              <a:t>classifier’s decision about individuals or groups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</a:p>
          <a:p>
            <a:pPr lvl="1"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974194" y="4730578"/>
            <a:ext cx="192661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Negative Factors</a:t>
            </a:r>
            <a:r>
              <a:rPr lang="en-US" dirty="0"/>
              <a:t>:</a:t>
            </a:r>
          </a:p>
          <a:p>
            <a:r>
              <a:rPr lang="en-US" sz="1600" dirty="0"/>
              <a:t>Occupation</a:t>
            </a:r>
          </a:p>
          <a:p>
            <a:r>
              <a:rPr lang="en-US" sz="1600" dirty="0"/>
              <a:t>Education Level</a:t>
            </a:r>
          </a:p>
          <a:p>
            <a:endParaRPr lang="en-US" dirty="0"/>
          </a:p>
          <a:p>
            <a:r>
              <a:rPr lang="en-US" i="1" dirty="0"/>
              <a:t>Positive Factors</a:t>
            </a:r>
            <a:r>
              <a:rPr lang="en-US" dirty="0"/>
              <a:t>:</a:t>
            </a:r>
          </a:p>
          <a:p>
            <a:r>
              <a:rPr lang="en-US" sz="1600" dirty="0"/>
              <a:t>Capital Gain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85300"/>
              </p:ext>
            </p:extLst>
          </p:nvPr>
        </p:nvGraphicFramePr>
        <p:xfrm>
          <a:off x="603116" y="3294649"/>
          <a:ext cx="60960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Workclass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Preschool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Marital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Occupation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Farming-Fishing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Relationship to</a:t>
                      </a:r>
                      <a:r>
                        <a:rPr lang="en-US" baseline="0" dirty="0" smtClean="0"/>
                        <a:t> household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 Relative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Capital gain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$41310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4" descr="http://www.ratehub.ca/mortgage-blog/files/2014/09/denied-stamp-mortgage-renew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3" y="2933057"/>
            <a:ext cx="3282475" cy="246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75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Average Joe and Joseph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" r="34397"/>
          <a:stretch/>
        </p:blipFill>
        <p:spPr bwMode="auto">
          <a:xfrm>
            <a:off x="1851070" y="2057400"/>
            <a:ext cx="2478995" cy="368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 </a:t>
            </a:r>
            <a:r>
              <a:rPr lang="en-US" dirty="0" smtClean="0"/>
              <a:t>| Correlated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15312"/>
            <a:ext cx="7886700" cy="48521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   Example: Credit decisions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sz="2400" dirty="0"/>
          </a:p>
          <a:p>
            <a:pPr marL="342900" lvl="1" indent="0">
              <a:buNone/>
            </a:pPr>
            <a:r>
              <a:rPr lang="en-US" sz="2400" dirty="0"/>
              <a:t>Conclusion: Measures of association not informative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97163" y="2428953"/>
            <a:ext cx="2281153" cy="252891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Classifier</a:t>
            </a:r>
          </a:p>
          <a:p>
            <a:pPr algn="ctr"/>
            <a:r>
              <a:rPr lang="en-US" sz="2400" dirty="0"/>
              <a:t>(uses only income)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64055" y="3114068"/>
            <a:ext cx="725237" cy="1883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264056" y="4287875"/>
            <a:ext cx="725237" cy="1883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278316" y="3694342"/>
            <a:ext cx="749029" cy="1945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92560" y="2854076"/>
            <a:ext cx="15555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8185" y="3401022"/>
            <a:ext cx="177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Decision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2559" y="4079710"/>
            <a:ext cx="152681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Income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4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Challenge</a:t>
            </a:r>
            <a:r>
              <a:rPr lang="en-US" dirty="0" smtClean="0"/>
              <a:t> | General Class of Transparency Queries</a:t>
            </a:r>
            <a:endParaRPr lang="en-US" dirty="0"/>
          </a:p>
        </p:txBody>
      </p:sp>
      <p:sp>
        <p:nvSpPr>
          <p:cNvPr id="4" name="Integrity Text"/>
          <p:cNvSpPr/>
          <p:nvPr/>
        </p:nvSpPr>
        <p:spPr>
          <a:xfrm>
            <a:off x="4395107" y="3457576"/>
            <a:ext cx="5568043" cy="830997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r>
              <a:rPr lang="en-US" sz="2400" i="1" dirty="0"/>
              <a:t>What inputs have the most influence on credit decisions of women?</a:t>
            </a:r>
          </a:p>
        </p:txBody>
      </p:sp>
      <p:sp>
        <p:nvSpPr>
          <p:cNvPr id="5" name="Integrity"/>
          <p:cNvSpPr/>
          <p:nvPr/>
        </p:nvSpPr>
        <p:spPr>
          <a:xfrm>
            <a:off x="2152650" y="3457576"/>
            <a:ext cx="2009775" cy="830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</a:rPr>
              <a:t>Group</a:t>
            </a:r>
          </a:p>
        </p:txBody>
      </p:sp>
      <p:sp>
        <p:nvSpPr>
          <p:cNvPr id="6" name="Fairness"/>
          <p:cNvSpPr/>
          <p:nvPr/>
        </p:nvSpPr>
        <p:spPr>
          <a:xfrm>
            <a:off x="2152651" y="4836379"/>
            <a:ext cx="2009775" cy="830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</a:rPr>
              <a:t>Disparity</a:t>
            </a:r>
          </a:p>
        </p:txBody>
      </p:sp>
      <p:sp>
        <p:nvSpPr>
          <p:cNvPr id="7" name="Privacy Text"/>
          <p:cNvSpPr/>
          <p:nvPr/>
        </p:nvSpPr>
        <p:spPr>
          <a:xfrm>
            <a:off x="4459740" y="2085976"/>
            <a:ext cx="5579610" cy="830997"/>
          </a:xfrm>
          <a:prstGeom prst="rect">
            <a:avLst/>
          </a:prstGeom>
        </p:spPr>
        <p:txBody>
          <a:bodyPr wrap="square" lIns="91440" anchor="ctr">
            <a:spAutoFit/>
          </a:bodyPr>
          <a:lstStyle/>
          <a:p>
            <a:r>
              <a:rPr lang="en-US" sz="2400" i="1" dirty="0"/>
              <a:t>Which input had the most influence in my credit denial?</a:t>
            </a:r>
          </a:p>
        </p:txBody>
      </p:sp>
      <p:sp>
        <p:nvSpPr>
          <p:cNvPr id="8" name="Privacy"/>
          <p:cNvSpPr/>
          <p:nvPr/>
        </p:nvSpPr>
        <p:spPr>
          <a:xfrm>
            <a:off x="2152651" y="2085975"/>
            <a:ext cx="2009775" cy="830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</a:rPr>
              <a:t>Individual</a:t>
            </a:r>
          </a:p>
        </p:txBody>
      </p:sp>
      <p:sp>
        <p:nvSpPr>
          <p:cNvPr id="9" name="Integrity Text"/>
          <p:cNvSpPr/>
          <p:nvPr/>
        </p:nvSpPr>
        <p:spPr>
          <a:xfrm>
            <a:off x="4459741" y="4836379"/>
            <a:ext cx="5568043" cy="830997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r>
              <a:rPr lang="en-US" sz="2400" i="1" dirty="0"/>
              <a:t>What inputs influence men getting more positive outcomes than women?</a:t>
            </a:r>
          </a:p>
        </p:txBody>
      </p:sp>
    </p:spTree>
    <p:extLst>
      <p:ext uri="{BB962C8B-B14F-4D97-AF65-F5344CB8AC3E}">
        <p14:creationId xmlns:p14="http://schemas.microsoft.com/office/powerpoint/2010/main" val="418475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 |</a:t>
            </a:r>
            <a:r>
              <a:rPr lang="en-US" dirty="0"/>
              <a:t> Quantitative Input Influence (QII)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1" y="1825625"/>
            <a:ext cx="80581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technique for measuring the influence of an input of a system on its outputs.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03564" y="2796210"/>
            <a:ext cx="8035786" cy="633168"/>
            <a:chOff x="340828" y="2822715"/>
            <a:chExt cx="7789381" cy="633168"/>
          </a:xfrm>
        </p:grpSpPr>
        <p:sp>
          <p:nvSpPr>
            <p:cNvPr id="13" name="Privacy"/>
            <p:cNvSpPr/>
            <p:nvPr/>
          </p:nvSpPr>
          <p:spPr>
            <a:xfrm>
              <a:off x="340828" y="2822715"/>
              <a:ext cx="1674743" cy="63316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</a:rPr>
                <a:t>Causal Intervention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15569" y="2822715"/>
              <a:ext cx="6114640" cy="6331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tx1"/>
                  </a:solidFill>
                </a:rPr>
                <a:t>Deals with </a:t>
              </a:r>
              <a:r>
                <a:rPr lang="en-US" sz="2200" i="1" dirty="0">
                  <a:solidFill>
                    <a:schemeClr val="tx1"/>
                  </a:solidFill>
                </a:rPr>
                <a:t>correlated inputs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03564" y="3571212"/>
            <a:ext cx="8035786" cy="633168"/>
            <a:chOff x="340828" y="2822715"/>
            <a:chExt cx="7789381" cy="633168"/>
          </a:xfrm>
        </p:grpSpPr>
        <p:sp>
          <p:nvSpPr>
            <p:cNvPr id="16" name="Privacy"/>
            <p:cNvSpPr/>
            <p:nvPr/>
          </p:nvSpPr>
          <p:spPr>
            <a:xfrm>
              <a:off x="340828" y="2822715"/>
              <a:ext cx="1674743" cy="63316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</a:rPr>
                <a:t>Quantity of Interest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15569" y="2822715"/>
              <a:ext cx="6114640" cy="6331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tx1"/>
                  </a:solidFill>
                </a:rPr>
                <a:t>Supports a general class of transparency queries</a:t>
              </a:r>
              <a:endParaRPr lang="en-US" sz="2200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1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MU">
      <a:dk1>
        <a:sysClr val="windowText" lastClr="000000"/>
      </a:dk1>
      <a:lt1>
        <a:sysClr val="window" lastClr="FFFFFF"/>
      </a:lt1>
      <a:dk2>
        <a:srgbClr val="75787B"/>
      </a:dk2>
      <a:lt2>
        <a:srgbClr val="C5C5C5"/>
      </a:lt2>
      <a:accent1>
        <a:srgbClr val="AF1E2D"/>
      </a:accent1>
      <a:accent2>
        <a:srgbClr val="ED7D31"/>
      </a:accent2>
      <a:accent3>
        <a:srgbClr val="C5C5C5"/>
      </a:accent3>
      <a:accent4>
        <a:srgbClr val="EAAF0F"/>
      </a:accent4>
      <a:accent5>
        <a:srgbClr val="00337F"/>
      </a:accent5>
      <a:accent6>
        <a:srgbClr val="008751"/>
      </a:accent6>
      <a:hlink>
        <a:srgbClr val="0563C1"/>
      </a:hlink>
      <a:folHlink>
        <a:srgbClr val="954F72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MU-template-4x3" id="{6E563709-D487-443C-ABF6-22ED6EFCC918}" vid="{A9DF6E2E-F4D2-4E0B-A32B-6E8408582A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44204</TotalTime>
  <Words>2427</Words>
  <Application>Microsoft Office PowerPoint</Application>
  <PresentationFormat>Custom</PresentationFormat>
  <Paragraphs>532</Paragraphs>
  <Slides>29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Accountable Big Data Systems</vt:lpstr>
      <vt:lpstr>Big Data Systems are Ubiquitous</vt:lpstr>
      <vt:lpstr>Big Data Systems Threaten Fairness  Explicit Use [Datta, Tschantz, Datta 2015]</vt:lpstr>
      <vt:lpstr>Big Data Systems Threaten Privacy  Proxy Use [Datta, Fredrikson, Ko, Mardziel, Sen 2016]</vt:lpstr>
      <vt:lpstr>Use Restrictions in Big Data Systems [Datta, Fredrikson, Ko, Mardziel, Sen, Tschantz 2016]</vt:lpstr>
      <vt:lpstr>Formalizing Explicit Use | Decisions with Explanations  [Datta, Sen, Zick  2016] </vt:lpstr>
      <vt:lpstr>Challenge | Correlated Inputs</vt:lpstr>
      <vt:lpstr>Challenge | General Class of Transparency Queries</vt:lpstr>
      <vt:lpstr>Result | Quantitative Input Influence (QII)</vt:lpstr>
      <vt:lpstr>Key Idea  1| Causal Intervention</vt:lpstr>
      <vt:lpstr>QII for Individual Outcomes</vt:lpstr>
      <vt:lpstr>Key Idea 2| Quantity of Interest</vt:lpstr>
      <vt:lpstr>QII | Definition</vt:lpstr>
      <vt:lpstr>Result | Quantitative Input Influence (QII)</vt:lpstr>
      <vt:lpstr>Result | Quantitative Input Influence (QII)</vt:lpstr>
      <vt:lpstr>Challenge | Single Inputs have Low Influence</vt:lpstr>
      <vt:lpstr>Naïve Approach | Set QII</vt:lpstr>
      <vt:lpstr>Marginal QII</vt:lpstr>
      <vt:lpstr>Key Idea  3| Set QII is a Cooperative Game</vt:lpstr>
      <vt:lpstr>Shapley Value</vt:lpstr>
      <vt:lpstr>Experiments | Test Applications</vt:lpstr>
      <vt:lpstr>Personalized Explanation | Mr X</vt:lpstr>
      <vt:lpstr>Personalized Explanation | Mr Y</vt:lpstr>
      <vt:lpstr>Result | Quantitative Input Influence (QII)</vt:lpstr>
      <vt:lpstr>Related Work: QII</vt:lpstr>
      <vt:lpstr>Related Work: Accountability for Use Restrictions</vt:lpstr>
      <vt:lpstr>Use Restrictions in Big Data Systems [Datta, Fredrikson, Ko, Mardziel, Sen, Tschantz 2016]</vt:lpstr>
      <vt:lpstr>Open Problem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and Fairness through Accountability</dc:title>
  <dc:creator>Shayak</dc:creator>
  <cp:lastModifiedBy>Anupam Datta</cp:lastModifiedBy>
  <cp:revision>472</cp:revision>
  <dcterms:created xsi:type="dcterms:W3CDTF">2015-11-30T15:06:36Z</dcterms:created>
  <dcterms:modified xsi:type="dcterms:W3CDTF">2016-09-07T14:36:53Z</dcterms:modified>
</cp:coreProperties>
</file>