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441" r:id="rId2"/>
    <p:sldId id="395" r:id="rId3"/>
    <p:sldId id="468" r:id="rId4"/>
    <p:sldId id="469" r:id="rId5"/>
    <p:sldId id="470" r:id="rId6"/>
    <p:sldId id="474" r:id="rId7"/>
    <p:sldId id="359" r:id="rId8"/>
    <p:sldId id="479" r:id="rId9"/>
    <p:sldId id="480" r:id="rId10"/>
    <p:sldId id="481" r:id="rId11"/>
    <p:sldId id="477" r:id="rId12"/>
    <p:sldId id="482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492" r:id="rId23"/>
    <p:sldId id="493" r:id="rId24"/>
    <p:sldId id="495" r:id="rId25"/>
    <p:sldId id="494" r:id="rId26"/>
    <p:sldId id="497" r:id="rId27"/>
    <p:sldId id="496" r:id="rId28"/>
    <p:sldId id="498" r:id="rId29"/>
    <p:sldId id="500" r:id="rId30"/>
    <p:sldId id="499" r:id="rId31"/>
    <p:sldId id="501" r:id="rId32"/>
    <p:sldId id="502" r:id="rId33"/>
    <p:sldId id="398" r:id="rId34"/>
    <p:sldId id="503" r:id="rId35"/>
    <p:sldId id="504" r:id="rId36"/>
    <p:sldId id="505" r:id="rId37"/>
    <p:sldId id="506" r:id="rId38"/>
    <p:sldId id="507" r:id="rId39"/>
    <p:sldId id="508" r:id="rId40"/>
    <p:sldId id="509" r:id="rId41"/>
    <p:sldId id="513" r:id="rId42"/>
    <p:sldId id="510" r:id="rId43"/>
    <p:sldId id="511" r:id="rId44"/>
    <p:sldId id="512" r:id="rId45"/>
    <p:sldId id="514" r:id="rId46"/>
    <p:sldId id="515" r:id="rId47"/>
    <p:sldId id="517" r:id="rId48"/>
    <p:sldId id="516" r:id="rId49"/>
    <p:sldId id="471" r:id="rId50"/>
    <p:sldId id="51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yak" initials="S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E3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8" autoAdjust="0"/>
    <p:restoredTop sz="74448" autoAdjust="0"/>
  </p:normalViewPr>
  <p:slideViewPr>
    <p:cSldViewPr snapToGrid="0">
      <p:cViewPr>
        <p:scale>
          <a:sx n="101" d="100"/>
          <a:sy n="101" d="100"/>
        </p:scale>
        <p:origin x="82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02"/>
    </p:cViewPr>
  </p:sorterViewPr>
  <p:notesViewPr>
    <p:cSldViewPr snapToGrid="0">
      <p:cViewPr varScale="1">
        <p:scale>
          <a:sx n="41" d="100"/>
          <a:sy n="41" d="100"/>
        </p:scale>
        <p:origin x="-2333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commentAuthors" Target="commentAuthors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37EBF-CC38-43CA-BBEA-4991507DE9C2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E4E77-8840-4D1C-B5E7-A5CE2584E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1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3A21F64-41D3-41E7-8F25-DDFBA1421427}" type="slidenum">
              <a:rPr lang="en-US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64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05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45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5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47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59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684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38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6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3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r>
              <a:rPr lang="en-US" baseline="0" dirty="0" smtClean="0"/>
              <a:t> Systems are Ubiquitous. </a:t>
            </a:r>
          </a:p>
          <a:p>
            <a:r>
              <a:rPr lang="en-US" dirty="0" smtClean="0"/>
              <a:t>Machine learning and data analytics</a:t>
            </a:r>
            <a:r>
              <a:rPr lang="en-US" baseline="0" dirty="0" smtClean="0"/>
              <a:t> are increasingly being used in areas which have significant impact on peoples lives.</a:t>
            </a:r>
          </a:p>
          <a:p>
            <a:r>
              <a:rPr lang="en-US" baseline="0" dirty="0" smtClean="0"/>
              <a:t>For example, in predictive policing, the police pays you a visit based on advice from a computer.</a:t>
            </a:r>
          </a:p>
          <a:p>
            <a:r>
              <a:rPr lang="en-US" baseline="0" dirty="0" smtClean="0"/>
              <a:t>0:40</a:t>
            </a:r>
          </a:p>
          <a:p>
            <a:r>
              <a:rPr lang="en-US" baseline="0" dirty="0" smtClean="0"/>
              <a:t>Transition: On the other hand these systems can be very opaque.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06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952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415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405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815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95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418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578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40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639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6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684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Transition</a:t>
            </a:r>
            <a:r>
              <a:rPr lang="en-US" baseline="0" dirty="0" smtClean="0"/>
              <a:t> in: More formally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More formally, this is</a:t>
            </a:r>
            <a:r>
              <a:rPr lang="en-US" baseline="0" dirty="0" smtClean="0"/>
              <a:t> what things look like.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Consider a classifier that takes as input a vector of features x1 .. </a:t>
            </a:r>
            <a:r>
              <a:rPr lang="en-US" dirty="0" err="1" smtClean="0"/>
              <a:t>xn</a:t>
            </a:r>
            <a:r>
              <a:rPr lang="en-US" dirty="0" smtClean="0"/>
              <a:t>,</a:t>
            </a:r>
            <a:r>
              <a:rPr lang="en-US" baseline="0" dirty="0" smtClean="0"/>
              <a:t> and outputs 0 or 1.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 want to measure the influence of input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on the classification of some individual x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Transition out: One can generalize this..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614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181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545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603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992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25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47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731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223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62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840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381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656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424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521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679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302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180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17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4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Transition in: However, when inputs are correlated, input attribution can be challenging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Transition out: Further, people need different kinds of transparency reports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81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Transition in: However, when inputs are correlated, input attribution can be challenging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Transition out: Further, people need different kinds of transparency reports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82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13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E4E77-8840-4D1C-B5E7-A5CE2584EA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7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914"/>
            <a:ext cx="12192000" cy="6335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423" y="2461307"/>
            <a:ext cx="9144000" cy="2387600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423" y="4932817"/>
            <a:ext cx="9144000" cy="1100590"/>
          </a:xfrm>
        </p:spPr>
        <p:txBody>
          <a:bodyPr/>
          <a:lstStyle>
            <a:lvl1pPr marL="0" indent="0" algn="l">
              <a:buNone/>
              <a:defRPr sz="1800" i="1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8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ADB09B-CC54-440C-9564-6DC8C19BB2A5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ADB09B-CC54-440C-9564-6DC8C19BB2A5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4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750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ADB09B-CC54-440C-9564-6DC8C19BB2A5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24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ADB09B-CC54-440C-9564-6DC8C19BB2A5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31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ADB09B-CC54-440C-9564-6DC8C19BB2A5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11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ADB09B-CC54-440C-9564-6DC8C19BB2A5}" type="datetimeFigureOut">
              <a:rPr lang="en-US" smtClean="0"/>
              <a:t>11/7/16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ADB09B-CC54-440C-9564-6DC8C19BB2A5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9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ADB09B-CC54-440C-9564-6DC8C19BB2A5}" type="datetimeFigureOut">
              <a:rPr lang="en-US" smtClean="0"/>
              <a:t>11/7/16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ADB09B-CC54-440C-9564-6DC8C19BB2A5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1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2ADB09B-CC54-440C-9564-6DC8C19BB2A5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3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02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0" y="97025"/>
            <a:ext cx="12192000" cy="10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198499"/>
            <a:ext cx="12192000" cy="1051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 userDrawn="1"/>
        </p:nvSpPr>
        <p:spPr>
          <a:xfrm>
            <a:off x="0" y="6628097"/>
            <a:ext cx="12192000" cy="1357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87362-133A-4923-9483-C19EA92A4A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0" y="6763890"/>
            <a:ext cx="12192000" cy="1035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/>
          <p:cNvSpPr/>
          <p:nvPr userDrawn="1"/>
        </p:nvSpPr>
        <p:spPr>
          <a:xfrm>
            <a:off x="0" y="6759972"/>
            <a:ext cx="12192000" cy="10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1523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0.png"/><Relationship Id="rId12" Type="http://schemas.openxmlformats.org/officeDocument/2006/relationships/image" Target="../media/image140.png"/><Relationship Id="rId13" Type="http://schemas.openxmlformats.org/officeDocument/2006/relationships/image" Target="../media/image160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100.png"/><Relationship Id="rId8" Type="http://schemas.openxmlformats.org/officeDocument/2006/relationships/image" Target="../media/image110.png"/><Relationship Id="rId9" Type="http://schemas.openxmlformats.org/officeDocument/2006/relationships/image" Target="../media/image120.png"/><Relationship Id="rId10" Type="http://schemas.openxmlformats.org/officeDocument/2006/relationships/image" Target="../media/image1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595499" y="581253"/>
            <a:ext cx="10737226" cy="1790700"/>
          </a:xfrm>
        </p:spPr>
        <p:txBody>
          <a:bodyPr>
            <a:normAutofit/>
          </a:bodyPr>
          <a:lstStyle/>
          <a:p>
            <a:r>
              <a:rPr lang="en-US" dirty="0" smtClean="0"/>
              <a:t>Accountable Big Data </a:t>
            </a:r>
            <a:r>
              <a:rPr lang="en-US" dirty="0" smtClean="0"/>
              <a:t>Systems</a:t>
            </a:r>
            <a:br>
              <a:rPr lang="en-US" dirty="0" smtClean="0"/>
            </a:br>
            <a:r>
              <a:rPr lang="en-US" dirty="0" smtClean="0"/>
              <a:t>with Proxy Usage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subTitle" idx="1"/>
          </p:nvPr>
        </p:nvSpPr>
        <p:spPr>
          <a:xfrm>
            <a:off x="611639" y="2895051"/>
            <a:ext cx="11408296" cy="3700302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3200" i="0" dirty="0" smtClean="0">
                <a:latin typeface="+mj-lt"/>
              </a:rPr>
              <a:t>Peter </a:t>
            </a:r>
            <a:r>
              <a:rPr lang="en-US" sz="3200" i="0" dirty="0" err="1" smtClean="0">
                <a:latin typeface="+mj-lt"/>
              </a:rPr>
              <a:t>Mardziel</a:t>
            </a:r>
            <a:endParaRPr lang="en-US" sz="3200" i="0" dirty="0" smtClean="0">
              <a:latin typeface="+mj-lt"/>
            </a:endParaRPr>
          </a:p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3200" i="0" dirty="0" smtClean="0">
                <a:latin typeface="+mj-lt"/>
              </a:rPr>
              <a:t>(</a:t>
            </a:r>
            <a:r>
              <a:rPr lang="en-US" sz="3200" i="0" dirty="0" smtClean="0">
                <a:latin typeface="+mj-lt"/>
              </a:rPr>
              <a:t>with </a:t>
            </a:r>
            <a:r>
              <a:rPr lang="en-US" sz="3200" i="0" dirty="0" err="1" smtClean="0">
                <a:latin typeface="+mj-lt"/>
              </a:rPr>
              <a:t>Anupam</a:t>
            </a:r>
            <a:r>
              <a:rPr lang="en-US" sz="3200" i="0" dirty="0" smtClean="0">
                <a:latin typeface="+mj-lt"/>
              </a:rPr>
              <a:t> </a:t>
            </a:r>
            <a:r>
              <a:rPr lang="en-US" sz="3200" i="0" dirty="0" err="1" smtClean="0">
                <a:latin typeface="+mj-lt"/>
              </a:rPr>
              <a:t>Datta</a:t>
            </a:r>
            <a:r>
              <a:rPr lang="en-US" sz="3200" i="0" dirty="0" smtClean="0">
                <a:latin typeface="+mj-lt"/>
              </a:rPr>
              <a:t>, Matt </a:t>
            </a:r>
            <a:r>
              <a:rPr lang="en-US" sz="3200" i="0" dirty="0" err="1" smtClean="0">
                <a:latin typeface="+mj-lt"/>
              </a:rPr>
              <a:t>Fredrikson</a:t>
            </a:r>
            <a:r>
              <a:rPr lang="en-US" sz="3200" i="0" dirty="0" smtClean="0">
                <a:latin typeface="+mj-lt"/>
              </a:rPr>
              <a:t>, </a:t>
            </a:r>
            <a:r>
              <a:rPr lang="en-US" sz="3200" i="0" dirty="0" err="1" smtClean="0">
                <a:latin typeface="+mj-lt"/>
              </a:rPr>
              <a:t>Gihyuk</a:t>
            </a:r>
            <a:r>
              <a:rPr lang="en-US" sz="3200" i="0" dirty="0" smtClean="0">
                <a:latin typeface="+mj-lt"/>
              </a:rPr>
              <a:t> </a:t>
            </a:r>
            <a:r>
              <a:rPr lang="en-US" sz="3200" i="0" dirty="0" err="1" smtClean="0">
                <a:latin typeface="+mj-lt"/>
              </a:rPr>
              <a:t>Ko</a:t>
            </a:r>
            <a:r>
              <a:rPr lang="en-US" sz="3200" i="0" dirty="0" smtClean="0">
                <a:latin typeface="+mj-lt"/>
              </a:rPr>
              <a:t>, </a:t>
            </a:r>
            <a:r>
              <a:rPr lang="en-US" sz="3200" i="0" dirty="0" err="1" smtClean="0">
                <a:latin typeface="+mj-lt"/>
              </a:rPr>
              <a:t>Shayak</a:t>
            </a:r>
            <a:r>
              <a:rPr lang="en-US" sz="3200" i="0" dirty="0" smtClean="0">
                <a:latin typeface="+mj-lt"/>
              </a:rPr>
              <a:t> Sen)</a:t>
            </a:r>
          </a:p>
          <a:p>
            <a:pPr>
              <a:defRPr/>
            </a:pPr>
            <a:r>
              <a:rPr lang="en-US" i="0" dirty="0"/>
              <a:t>(work in </a:t>
            </a:r>
            <a:r>
              <a:rPr lang="en-US" i="0" dirty="0" smtClean="0"/>
              <a:t>progress, criticism </a:t>
            </a:r>
            <a:r>
              <a:rPr lang="en-US" i="0" dirty="0" err="1" smtClean="0"/>
              <a:t>welcome,desired</a:t>
            </a:r>
            <a:r>
              <a:rPr lang="en-US" i="0" dirty="0" smtClean="0"/>
              <a:t>)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18629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Self-fulfilling prophecy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10</a:t>
            </a:fld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186606" y="2280708"/>
            <a:ext cx="4734339" cy="2813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6" name="TextBox 75"/>
          <p:cNvSpPr txBox="1"/>
          <p:nvPr/>
        </p:nvSpPr>
        <p:spPr>
          <a:xfrm>
            <a:off x="3965967" y="2517837"/>
            <a:ext cx="1190828" cy="40862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Zip-code?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428640" y="2924168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z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,z</a:t>
            </a:r>
            <a:r>
              <a:rPr lang="en-US" sz="1600" baseline="-25000" dirty="0" smtClean="0"/>
              <a:t>3</a:t>
            </a:r>
            <a:endParaRPr lang="en-US" sz="1600" baseline="-25000" dirty="0"/>
          </a:p>
        </p:txBody>
      </p:sp>
      <p:cxnSp>
        <p:nvCxnSpPr>
          <p:cNvPr id="78" name="Straight Arrow Connector 77"/>
          <p:cNvCxnSpPr>
            <a:stCxn id="76" idx="2"/>
            <a:endCxn id="87" idx="0"/>
          </p:cNvCxnSpPr>
          <p:nvPr/>
        </p:nvCxnSpPr>
        <p:spPr>
          <a:xfrm flipH="1">
            <a:off x="3474072" y="2926460"/>
            <a:ext cx="1087309" cy="5039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357013" y="4465500"/>
            <a:ext cx="938077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offer</a:t>
            </a:r>
            <a:endParaRPr lang="en-US" sz="1600" dirty="0"/>
          </a:p>
        </p:txBody>
      </p:sp>
      <p:cxnSp>
        <p:nvCxnSpPr>
          <p:cNvPr id="80" name="Straight Arrow Connector 79"/>
          <p:cNvCxnSpPr>
            <a:stCxn id="76" idx="2"/>
            <a:endCxn id="88" idx="0"/>
          </p:cNvCxnSpPr>
          <p:nvPr/>
        </p:nvCxnSpPr>
        <p:spPr>
          <a:xfrm>
            <a:off x="4561381" y="2926460"/>
            <a:ext cx="1134149" cy="49543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531423" y="4442747"/>
            <a:ext cx="945128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no</a:t>
            </a:r>
            <a:r>
              <a:rPr lang="en-US" sz="1600" smtClean="0"/>
              <a:t> </a:t>
            </a:r>
            <a:r>
              <a:rPr lang="en-US" sz="1600" dirty="0" smtClean="0"/>
              <a:t>offer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3244789" y="1593512"/>
            <a:ext cx="26093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Race, Zip-code, </a:t>
            </a:r>
            <a:r>
              <a:rPr lang="is-IS" dirty="0" smtClean="0"/>
              <a:t>Interested</a:t>
            </a:r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4543471" y="5103604"/>
            <a:ext cx="5994" cy="35490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2" idx="2"/>
            <a:endCxn id="75" idx="0"/>
          </p:cNvCxnSpPr>
          <p:nvPr/>
        </p:nvCxnSpPr>
        <p:spPr>
          <a:xfrm>
            <a:off x="4549466" y="1962844"/>
            <a:ext cx="4310" cy="317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616628" y="5468343"/>
            <a:ext cx="177097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Decision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212869" y="2930930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z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,z</a:t>
            </a:r>
            <a:r>
              <a:rPr lang="en-US" sz="1600" baseline="-25000" dirty="0" smtClean="0"/>
              <a:t>4</a:t>
            </a:r>
            <a:endParaRPr lang="en-US" sz="1600" baseline="-25000" dirty="0"/>
          </a:p>
        </p:txBody>
      </p:sp>
      <p:sp>
        <p:nvSpPr>
          <p:cNvPr id="87" name="TextBox 86"/>
          <p:cNvSpPr txBox="1"/>
          <p:nvPr/>
        </p:nvSpPr>
        <p:spPr>
          <a:xfrm>
            <a:off x="2816648" y="3430419"/>
            <a:ext cx="1314848" cy="3745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Interested?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5038106" y="3421892"/>
            <a:ext cx="1314848" cy="3745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Interested?</a:t>
            </a:r>
            <a:endParaRPr lang="en-US" sz="1600" dirty="0"/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2791416" y="3804990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3466759" y="3804990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706229" y="3920047"/>
            <a:ext cx="457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yes</a:t>
            </a:r>
            <a:endParaRPr lang="en-US" sz="1600" baseline="-25000" dirty="0"/>
          </a:p>
        </p:txBody>
      </p:sp>
      <p:sp>
        <p:nvSpPr>
          <p:cNvPr id="99" name="TextBox 98"/>
          <p:cNvSpPr txBox="1"/>
          <p:nvPr/>
        </p:nvSpPr>
        <p:spPr>
          <a:xfrm>
            <a:off x="3783855" y="3902192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</a:t>
            </a:r>
            <a:endParaRPr lang="en-US" sz="1600" baseline="-25000" dirty="0"/>
          </a:p>
        </p:txBody>
      </p:sp>
      <p:sp>
        <p:nvSpPr>
          <p:cNvPr id="100" name="TextBox 99"/>
          <p:cNvSpPr txBox="1"/>
          <p:nvPr/>
        </p:nvSpPr>
        <p:spPr>
          <a:xfrm>
            <a:off x="4617140" y="4448799"/>
            <a:ext cx="938077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</a:t>
            </a:r>
            <a:r>
              <a:rPr lang="en-US" sz="1600" dirty="0" smtClean="0"/>
              <a:t>o offer</a:t>
            </a:r>
            <a:endParaRPr lang="en-US" sz="1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791550" y="4426046"/>
            <a:ext cx="945128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offer</a:t>
            </a:r>
            <a:endParaRPr lang="en-US" sz="1600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5051543" y="3788289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726886" y="3788289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966356" y="3903346"/>
            <a:ext cx="457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yes</a:t>
            </a:r>
            <a:endParaRPr lang="en-US" sz="1600" baseline="-25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043982" y="3885491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</a:t>
            </a:r>
            <a:endParaRPr lang="en-US" sz="160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111755" y="3072156"/>
            <a:ext cx="202260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Proxy use</a:t>
            </a:r>
          </a:p>
          <a:p>
            <a:r>
              <a:rPr lang="en-US" sz="1400" dirty="0" smtClean="0"/>
              <a:t>(odd zip-codes are white,</a:t>
            </a:r>
          </a:p>
          <a:p>
            <a:r>
              <a:rPr lang="en-US" sz="1400" dirty="0" smtClean="0"/>
              <a:t>even are black)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424331" y="3269484"/>
            <a:ext cx="425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Problem: race </a:t>
            </a:r>
            <a:r>
              <a:rPr lang="en-US" smtClean="0"/>
              <a:t>not associated with decision.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0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| Proxy Usage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41" y="1523808"/>
            <a:ext cx="5588255" cy="251965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Implicate </a:t>
            </a:r>
            <a:r>
              <a:rPr lang="en-US" sz="2400" b="1" dirty="0" smtClean="0"/>
              <a:t>part</a:t>
            </a:r>
            <a:r>
              <a:rPr lang="en-US" sz="2400" dirty="0" smtClean="0"/>
              <a:t> of a system as the source of a violation.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954474" y="3208890"/>
            <a:ext cx="2368938" cy="2271859"/>
            <a:chOff x="2739943" y="1514916"/>
            <a:chExt cx="3915326" cy="3754876"/>
          </a:xfrm>
        </p:grpSpPr>
        <p:sp>
          <p:nvSpPr>
            <p:cNvPr id="16" name="Rectangle 15"/>
            <p:cNvSpPr/>
            <p:nvPr/>
          </p:nvSpPr>
          <p:spPr>
            <a:xfrm>
              <a:off x="3433847" y="1514916"/>
              <a:ext cx="2548647" cy="375487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Classifier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743183" y="2003899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739943" y="2467579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778853" y="2953954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906240" y="3304144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775613" y="4448749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Isosceles Triangle 3"/>
          <p:cNvSpPr/>
          <p:nvPr/>
        </p:nvSpPr>
        <p:spPr>
          <a:xfrm rot="5400000">
            <a:off x="7469104" y="3281571"/>
            <a:ext cx="737079" cy="919353"/>
          </a:xfrm>
          <a:prstGeom prst="triangle">
            <a:avLst>
              <a:gd name="adj" fmla="val 472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4" idx="0"/>
            <a:endCxn id="16" idx="3"/>
          </p:cNvCxnSpPr>
          <p:nvPr/>
        </p:nvCxnSpPr>
        <p:spPr>
          <a:xfrm>
            <a:off x="8297320" y="3720771"/>
            <a:ext cx="619034" cy="624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374315" y="4344820"/>
            <a:ext cx="1495903" cy="650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970236" y="2340687"/>
            <a:ext cx="350196" cy="292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endCxn id="4" idx="0"/>
          </p:cNvCxnSpPr>
          <p:nvPr/>
        </p:nvCxnSpPr>
        <p:spPr>
          <a:xfrm>
            <a:off x="8148987" y="2592832"/>
            <a:ext cx="148333" cy="11279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605009" y="2128617"/>
            <a:ext cx="136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Race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48118" y="3253767"/>
            <a:ext cx="1302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Zip-code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35609" y="4109787"/>
            <a:ext cx="136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Credit offer?</a:t>
            </a:r>
            <a:endParaRPr lang="en-US" dirty="0"/>
          </a:p>
        </p:txBody>
      </p:sp>
      <p:cxnSp>
        <p:nvCxnSpPr>
          <p:cNvPr id="2051" name="Straight Arrow Connector 2050"/>
          <p:cNvCxnSpPr>
            <a:stCxn id="40" idx="1"/>
          </p:cNvCxnSpPr>
          <p:nvPr/>
        </p:nvCxnSpPr>
        <p:spPr>
          <a:xfrm flipH="1">
            <a:off x="8233643" y="2585391"/>
            <a:ext cx="1470032" cy="396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703675" y="2400725"/>
            <a:ext cx="136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Associated</a:t>
            </a:r>
            <a:endParaRPr lang="en-US" b="1" dirty="0"/>
          </a:p>
        </p:txBody>
      </p:sp>
      <p:cxnSp>
        <p:nvCxnSpPr>
          <p:cNvPr id="41" name="Straight Arrow Connector 40"/>
          <p:cNvCxnSpPr>
            <a:stCxn id="42" idx="1"/>
            <a:endCxn id="4" idx="0"/>
          </p:cNvCxnSpPr>
          <p:nvPr/>
        </p:nvCxnSpPr>
        <p:spPr>
          <a:xfrm flipH="1">
            <a:off x="8297320" y="3357556"/>
            <a:ext cx="1406355" cy="363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703675" y="3172890"/>
            <a:ext cx="202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Used</a:t>
            </a:r>
            <a:endParaRPr lang="en-US" b="1" dirty="0"/>
          </a:p>
        </p:txBody>
      </p:sp>
      <p:sp>
        <p:nvSpPr>
          <p:cNvPr id="28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14C87362-133A-4923-9483-C19EA92A4A8F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18674" y="5612786"/>
            <a:ext cx="1641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Big data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2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2186606" y="2280708"/>
            <a:ext cx="4734339" cy="2813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Oval 7"/>
          <p:cNvSpPr/>
          <p:nvPr/>
        </p:nvSpPr>
        <p:spPr>
          <a:xfrm>
            <a:off x="3226183" y="1937863"/>
            <a:ext cx="2627375" cy="1654860"/>
          </a:xfrm>
          <a:prstGeom prst="ellipse">
            <a:avLst/>
          </a:prstGeom>
          <a:solidFill>
            <a:schemeClr val="accent1">
              <a:lumMod val="20000"/>
              <a:lumOff val="80000"/>
              <a:alpha val="64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12</a:t>
            </a:fld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965967" y="2517837"/>
            <a:ext cx="1190828" cy="40862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Zip-code?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428640" y="2924168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z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,z</a:t>
            </a:r>
            <a:r>
              <a:rPr lang="en-US" sz="1600" baseline="-25000" dirty="0" smtClean="0"/>
              <a:t>3</a:t>
            </a:r>
            <a:endParaRPr lang="en-US" sz="1600" baseline="-25000" dirty="0"/>
          </a:p>
        </p:txBody>
      </p:sp>
      <p:cxnSp>
        <p:nvCxnSpPr>
          <p:cNvPr id="78" name="Straight Arrow Connector 77"/>
          <p:cNvCxnSpPr>
            <a:stCxn id="76" idx="2"/>
            <a:endCxn id="87" idx="0"/>
          </p:cNvCxnSpPr>
          <p:nvPr/>
        </p:nvCxnSpPr>
        <p:spPr>
          <a:xfrm flipH="1">
            <a:off x="3474072" y="2926460"/>
            <a:ext cx="1087309" cy="5039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357013" y="4465500"/>
            <a:ext cx="938077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offer</a:t>
            </a:r>
            <a:endParaRPr lang="en-US" sz="1600" dirty="0"/>
          </a:p>
        </p:txBody>
      </p:sp>
      <p:cxnSp>
        <p:nvCxnSpPr>
          <p:cNvPr id="80" name="Straight Arrow Connector 79"/>
          <p:cNvCxnSpPr>
            <a:stCxn id="76" idx="2"/>
            <a:endCxn id="88" idx="0"/>
          </p:cNvCxnSpPr>
          <p:nvPr/>
        </p:nvCxnSpPr>
        <p:spPr>
          <a:xfrm>
            <a:off x="4561381" y="2926460"/>
            <a:ext cx="1134149" cy="49543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531423" y="4442747"/>
            <a:ext cx="945128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no</a:t>
            </a:r>
            <a:r>
              <a:rPr lang="en-US" sz="1600" smtClean="0"/>
              <a:t> </a:t>
            </a:r>
            <a:r>
              <a:rPr lang="en-US" sz="1600" dirty="0" smtClean="0"/>
              <a:t>offer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3244789" y="1593512"/>
            <a:ext cx="26093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Race, Zip-code, </a:t>
            </a:r>
            <a:r>
              <a:rPr lang="is-IS" dirty="0" smtClean="0"/>
              <a:t>Interested</a:t>
            </a:r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4543471" y="5103604"/>
            <a:ext cx="5994" cy="35490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2" idx="2"/>
            <a:endCxn id="75" idx="0"/>
          </p:cNvCxnSpPr>
          <p:nvPr/>
        </p:nvCxnSpPr>
        <p:spPr>
          <a:xfrm>
            <a:off x="4549466" y="1962844"/>
            <a:ext cx="4310" cy="317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616628" y="5468343"/>
            <a:ext cx="177097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Decision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212869" y="2930930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z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,z</a:t>
            </a:r>
            <a:r>
              <a:rPr lang="en-US" sz="1600" baseline="-25000" dirty="0" smtClean="0"/>
              <a:t>4</a:t>
            </a:r>
            <a:endParaRPr lang="en-US" sz="1600" baseline="-25000" dirty="0"/>
          </a:p>
        </p:txBody>
      </p:sp>
      <p:sp>
        <p:nvSpPr>
          <p:cNvPr id="87" name="TextBox 86"/>
          <p:cNvSpPr txBox="1"/>
          <p:nvPr/>
        </p:nvSpPr>
        <p:spPr>
          <a:xfrm>
            <a:off x="2816648" y="3430419"/>
            <a:ext cx="1314848" cy="3745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Interested?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5038106" y="3421892"/>
            <a:ext cx="1314848" cy="3745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Interested?</a:t>
            </a:r>
            <a:endParaRPr lang="en-US" sz="1600" dirty="0"/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2791416" y="3804990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3466759" y="3804990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706229" y="3920047"/>
            <a:ext cx="457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yes</a:t>
            </a:r>
            <a:endParaRPr lang="en-US" sz="1600" baseline="-25000" dirty="0"/>
          </a:p>
        </p:txBody>
      </p:sp>
      <p:sp>
        <p:nvSpPr>
          <p:cNvPr id="99" name="TextBox 98"/>
          <p:cNvSpPr txBox="1"/>
          <p:nvPr/>
        </p:nvSpPr>
        <p:spPr>
          <a:xfrm>
            <a:off x="3783855" y="3902192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</a:t>
            </a:r>
            <a:endParaRPr lang="en-US" sz="1600" baseline="-25000" dirty="0"/>
          </a:p>
        </p:txBody>
      </p:sp>
      <p:sp>
        <p:nvSpPr>
          <p:cNvPr id="100" name="TextBox 99"/>
          <p:cNvSpPr txBox="1"/>
          <p:nvPr/>
        </p:nvSpPr>
        <p:spPr>
          <a:xfrm>
            <a:off x="4617140" y="4448799"/>
            <a:ext cx="938077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</a:t>
            </a:r>
            <a:r>
              <a:rPr lang="en-US" sz="1600" dirty="0" smtClean="0"/>
              <a:t>o offer</a:t>
            </a:r>
            <a:endParaRPr lang="en-US" sz="1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791550" y="4426046"/>
            <a:ext cx="945128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offer</a:t>
            </a:r>
            <a:endParaRPr lang="en-US" sz="1600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5051543" y="3788289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726886" y="3788289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966356" y="3903346"/>
            <a:ext cx="457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yes</a:t>
            </a:r>
            <a:endParaRPr lang="en-US" sz="1600" baseline="-25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043982" y="3885491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</a:t>
            </a:r>
            <a:endParaRPr lang="en-US" sz="160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111755" y="3072156"/>
            <a:ext cx="202260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Proxy use</a:t>
            </a:r>
          </a:p>
          <a:p>
            <a:r>
              <a:rPr lang="en-US" sz="1400" dirty="0" smtClean="0"/>
              <a:t>(odd zip-codes are white,</a:t>
            </a:r>
          </a:p>
          <a:p>
            <a:r>
              <a:rPr lang="en-US" sz="1400" dirty="0" smtClean="0"/>
              <a:t>even are black)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48131">
            <a:off x="6172218" y="-1315344"/>
            <a:ext cx="2194216" cy="469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5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Black-box vs. White-box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51978" y="2842528"/>
            <a:ext cx="2281153" cy="123787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????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499633" y="3150355"/>
            <a:ext cx="749032" cy="233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499633" y="3774629"/>
            <a:ext cx="749032" cy="189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8" idx="3"/>
          </p:cNvCxnSpPr>
          <p:nvPr/>
        </p:nvCxnSpPr>
        <p:spPr>
          <a:xfrm flipV="1">
            <a:off x="4533131" y="3459368"/>
            <a:ext cx="706678" cy="209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875" y="2968025"/>
            <a:ext cx="113075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Zip-code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39809" y="3259313"/>
            <a:ext cx="12217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Decision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7331" y="3589963"/>
            <a:ext cx="11523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57698" y="2102509"/>
            <a:ext cx="4749442" cy="2813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Oval 12"/>
          <p:cNvSpPr/>
          <p:nvPr/>
        </p:nvSpPr>
        <p:spPr>
          <a:xfrm>
            <a:off x="8012377" y="1759664"/>
            <a:ext cx="2627375" cy="1654860"/>
          </a:xfrm>
          <a:prstGeom prst="ellipse">
            <a:avLst/>
          </a:prstGeom>
          <a:solidFill>
            <a:schemeClr val="accent1">
              <a:lumMod val="20000"/>
              <a:lumOff val="80000"/>
              <a:alpha val="64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752161" y="2339638"/>
            <a:ext cx="1190828" cy="40862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Zip-code?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14834" y="2745969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z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,z</a:t>
            </a:r>
            <a:r>
              <a:rPr lang="en-US" sz="1600" baseline="-25000" dirty="0" smtClean="0"/>
              <a:t>3</a:t>
            </a:r>
            <a:endParaRPr lang="en-US" sz="1600" baseline="-250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8260266" y="2748261"/>
            <a:ext cx="1087309" cy="5039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43207" y="4287301"/>
            <a:ext cx="938077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offer</a:t>
            </a:r>
            <a:endParaRPr lang="en-US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347575" y="2748261"/>
            <a:ext cx="1134149" cy="49543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17617" y="4264548"/>
            <a:ext cx="945128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no</a:t>
            </a:r>
            <a:r>
              <a:rPr lang="en-US" sz="1600" smtClean="0"/>
              <a:t> </a:t>
            </a:r>
            <a:r>
              <a:rPr lang="en-US" sz="1600" dirty="0" smtClean="0"/>
              <a:t>offer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030983" y="1415313"/>
            <a:ext cx="26093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Race, Zip-code, </a:t>
            </a:r>
            <a:r>
              <a:rPr lang="is-IS" dirty="0" smtClean="0"/>
              <a:t>Interested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329665" y="4925405"/>
            <a:ext cx="5994" cy="35490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335660" y="1784645"/>
            <a:ext cx="4310" cy="317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402822" y="5290144"/>
            <a:ext cx="177097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Decision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99063" y="2752731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z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,z</a:t>
            </a:r>
            <a:r>
              <a:rPr lang="en-US" sz="1600" baseline="-25000" dirty="0" smtClean="0"/>
              <a:t>4</a:t>
            </a:r>
            <a:endParaRPr lang="en-US" sz="16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7602842" y="3252220"/>
            <a:ext cx="1314848" cy="3745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Interested?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9824300" y="3243693"/>
            <a:ext cx="1314848" cy="3745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Interested?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7577610" y="3626791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252953" y="3626791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92423" y="3741848"/>
            <a:ext cx="457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yes</a:t>
            </a:r>
            <a:endParaRPr lang="en-US" sz="160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8570049" y="3723993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</a:t>
            </a:r>
            <a:endParaRPr lang="en-US" sz="16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9403334" y="4270600"/>
            <a:ext cx="938077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</a:t>
            </a:r>
            <a:r>
              <a:rPr lang="en-US" sz="1600" dirty="0" smtClean="0"/>
              <a:t>o offer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0577744" y="4247847"/>
            <a:ext cx="945128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offer</a:t>
            </a:r>
            <a:endParaRPr lang="en-US" sz="16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9837737" y="3610090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513080" y="3610090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752550" y="3725147"/>
            <a:ext cx="457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yes</a:t>
            </a:r>
            <a:endParaRPr lang="en-US" sz="1600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10830176" y="3707292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</a:t>
            </a:r>
            <a:endParaRPr lang="en-US" sz="1600" baseline="-250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48131">
            <a:off x="11242978" y="-1682251"/>
            <a:ext cx="2194216" cy="469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3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Usage | Technical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Modeling systems</a:t>
            </a:r>
          </a:p>
          <a:p>
            <a:r>
              <a:rPr lang="en-US" dirty="0" smtClean="0"/>
              <a:t>Characterizing Proxy usage</a:t>
            </a:r>
          </a:p>
          <a:p>
            <a:r>
              <a:rPr lang="en-US" dirty="0"/>
              <a:t>Detecting and repairing Proxy usage violations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3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Systems | Expression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609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⟨</a:t>
            </a:r>
            <a:r>
              <a:rPr lang="en-US" sz="1800" i="1" dirty="0" smtClean="0"/>
              <a:t>value</a:t>
            </a:r>
            <a:r>
              <a:rPr lang="en-US" sz="1800" dirty="0" smtClean="0"/>
              <a:t>⟩ </a:t>
            </a:r>
            <a:r>
              <a:rPr lang="en-US" sz="1800" dirty="0"/>
              <a:t>::= </a:t>
            </a:r>
            <a:r>
              <a:rPr lang="en-US" sz="1800" b="1" dirty="0" err="1"/>
              <a:t>ℝ</a:t>
            </a:r>
            <a:r>
              <a:rPr lang="en-US" sz="1800" dirty="0"/>
              <a:t> | </a:t>
            </a:r>
            <a:r>
              <a:rPr lang="en-US" sz="1800" b="1" dirty="0"/>
              <a:t>True</a:t>
            </a:r>
            <a:r>
              <a:rPr lang="en-US" sz="1800" dirty="0"/>
              <a:t> | </a:t>
            </a:r>
            <a:r>
              <a:rPr lang="en-US" sz="1800" b="1" dirty="0" smtClean="0"/>
              <a:t>False | </a:t>
            </a:r>
            <a:r>
              <a:rPr lang="en-US" sz="1800" dirty="0" smtClean="0"/>
              <a:t>⟨</a:t>
            </a:r>
            <a:r>
              <a:rPr lang="en-US" sz="1800" i="1" dirty="0" smtClean="0"/>
              <a:t>string</a:t>
            </a:r>
            <a:r>
              <a:rPr lang="en-US" sz="1800" dirty="0" smtClean="0"/>
              <a:t>⟩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⟨</a:t>
            </a:r>
            <a:r>
              <a:rPr lang="en-US" sz="1800" i="1" dirty="0" err="1" smtClean="0"/>
              <a:t>exp</a:t>
            </a:r>
            <a:r>
              <a:rPr lang="en-US" sz="1800" dirty="0" smtClean="0"/>
              <a:t>⟩ </a:t>
            </a:r>
            <a:r>
              <a:rPr lang="en-US" sz="1800" dirty="0"/>
              <a:t>::= ⟨</a:t>
            </a:r>
            <a:r>
              <a:rPr lang="en-US" sz="1800" i="1" dirty="0"/>
              <a:t>value</a:t>
            </a:r>
            <a:r>
              <a:rPr lang="en-US" sz="1800" dirty="0"/>
              <a:t>⟩ </a:t>
            </a:r>
            <a:r>
              <a:rPr lang="en-US" sz="1800" dirty="0" smtClean="0"/>
              <a:t>| </a:t>
            </a:r>
            <a:r>
              <a:rPr lang="en-US" sz="1800" dirty="0" err="1" smtClean="0"/>
              <a:t>var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| op(⟨</a:t>
            </a:r>
            <a:r>
              <a:rPr lang="en-US" sz="1800" i="1" dirty="0" err="1" smtClean="0"/>
              <a:t>exp</a:t>
            </a:r>
            <a:r>
              <a:rPr lang="en-US" sz="1800" dirty="0"/>
              <a:t>⟩ </a:t>
            </a:r>
            <a:r>
              <a:rPr lang="en-US" sz="1800" dirty="0" smtClean="0"/>
              <a:t>, </a:t>
            </a:r>
            <a:r>
              <a:rPr lang="is-IS" sz="1800" dirty="0" smtClean="0"/>
              <a:t>… , </a:t>
            </a:r>
            <a:r>
              <a:rPr lang="en-US" sz="1800" dirty="0" smtClean="0"/>
              <a:t>⟨</a:t>
            </a:r>
            <a:r>
              <a:rPr lang="en-US" sz="1800" i="1" dirty="0" err="1" smtClean="0"/>
              <a:t>exp</a:t>
            </a:r>
            <a:r>
              <a:rPr lang="en-US" sz="1800" dirty="0" smtClean="0"/>
              <a:t>⟩)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| </a:t>
            </a:r>
            <a:r>
              <a:rPr lang="en-US" sz="1800" b="1" dirty="0" smtClean="0"/>
              <a:t>if ( </a:t>
            </a:r>
            <a:r>
              <a:rPr lang="en-US" sz="1800" dirty="0" smtClean="0"/>
              <a:t>⟨</a:t>
            </a:r>
            <a:r>
              <a:rPr lang="en-US" sz="1800" i="1" dirty="0" err="1" smtClean="0"/>
              <a:t>exp</a:t>
            </a:r>
            <a:r>
              <a:rPr lang="en-US" sz="1800" dirty="0" smtClean="0"/>
              <a:t>⟩ )</a:t>
            </a:r>
            <a:r>
              <a:rPr lang="en-US" sz="1800" b="1" dirty="0" smtClean="0"/>
              <a:t> then </a:t>
            </a:r>
            <a:r>
              <a:rPr lang="en-US" sz="1800" dirty="0" smtClean="0"/>
              <a:t>{ ⟨</a:t>
            </a:r>
            <a:r>
              <a:rPr lang="en-US" sz="1800" i="1" dirty="0" err="1" smtClean="0"/>
              <a:t>exp</a:t>
            </a:r>
            <a:r>
              <a:rPr lang="en-US" sz="1800" dirty="0" smtClean="0"/>
              <a:t>⟩ } </a:t>
            </a:r>
            <a:r>
              <a:rPr lang="en-US" sz="1800" b="1" dirty="0" smtClean="0"/>
              <a:t>else</a:t>
            </a:r>
            <a:r>
              <a:rPr lang="en-US" sz="1800" dirty="0" smtClean="0"/>
              <a:t> { ⟨</a:t>
            </a:r>
            <a:r>
              <a:rPr lang="en-US" sz="1800" i="1" dirty="0" err="1" smtClean="0"/>
              <a:t>exp</a:t>
            </a:r>
            <a:r>
              <a:rPr lang="en-US" sz="1800" dirty="0" smtClean="0"/>
              <a:t>⟩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84900" y="1825625"/>
            <a:ext cx="4660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Operations: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	arithmetic operations: +, -, *, etc.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boolean</a:t>
            </a:r>
            <a:r>
              <a:rPr lang="en-US" sz="1800" dirty="0" smtClean="0"/>
              <a:t> connectives: or, and, not, etc.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	relations: ==, &lt;, ≤, &gt;, etc.</a:t>
            </a:r>
          </a:p>
        </p:txBody>
      </p:sp>
    </p:spTree>
    <p:extLst>
      <p:ext uri="{BB962C8B-B14F-4D97-AF65-F5344CB8AC3E}">
        <p14:creationId xmlns:p14="http://schemas.microsoft.com/office/powerpoint/2010/main" val="129659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626162" y="2250891"/>
            <a:ext cx="4734339" cy="2813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Systems |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16</a:t>
            </a:fld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234908" y="2464164"/>
            <a:ext cx="1760919" cy="40862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Zip-code=</a:t>
            </a:r>
            <a:r>
              <a:rPr lang="en-US" dirty="0" smtClean="0"/>
              <a:t>=z</a:t>
            </a:r>
            <a:r>
              <a:rPr lang="en-US" baseline="-25000" dirty="0" smtClean="0"/>
              <a:t>1</a:t>
            </a:r>
            <a:r>
              <a:rPr lang="en-US" dirty="0" smtClean="0"/>
              <a:t>,z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1868196" y="2894351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cxnSp>
        <p:nvCxnSpPr>
          <p:cNvPr id="78" name="Straight Arrow Connector 77"/>
          <p:cNvCxnSpPr>
            <a:stCxn id="76" idx="2"/>
            <a:endCxn id="87" idx="0"/>
          </p:cNvCxnSpPr>
          <p:nvPr/>
        </p:nvCxnSpPr>
        <p:spPr>
          <a:xfrm flipH="1">
            <a:off x="2066397" y="2872787"/>
            <a:ext cx="1048971" cy="5278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96569" y="4435683"/>
            <a:ext cx="938077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offer</a:t>
            </a:r>
            <a:endParaRPr lang="en-US" sz="1600" dirty="0"/>
          </a:p>
        </p:txBody>
      </p:sp>
      <p:cxnSp>
        <p:nvCxnSpPr>
          <p:cNvPr id="80" name="Straight Arrow Connector 79"/>
          <p:cNvCxnSpPr>
            <a:stCxn id="76" idx="2"/>
            <a:endCxn id="88" idx="0"/>
          </p:cNvCxnSpPr>
          <p:nvPr/>
        </p:nvCxnSpPr>
        <p:spPr>
          <a:xfrm>
            <a:off x="3115368" y="2872787"/>
            <a:ext cx="1057920" cy="51928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970979" y="4412930"/>
            <a:ext cx="945128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no</a:t>
            </a:r>
            <a:r>
              <a:rPr lang="en-US" sz="1600" dirty="0"/>
              <a:t>-</a:t>
            </a:r>
            <a:r>
              <a:rPr lang="en-US" sz="1600" dirty="0" smtClean="0"/>
              <a:t>offer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1684345" y="1563695"/>
            <a:ext cx="26093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Race, Zip-code, </a:t>
            </a:r>
            <a:r>
              <a:rPr lang="is-IS" dirty="0" smtClean="0"/>
              <a:t>Interested</a:t>
            </a:r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2983027" y="5073787"/>
            <a:ext cx="5994" cy="35490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2" idx="2"/>
            <a:endCxn id="75" idx="0"/>
          </p:cNvCxnSpPr>
          <p:nvPr/>
        </p:nvCxnSpPr>
        <p:spPr>
          <a:xfrm>
            <a:off x="2989022" y="1933027"/>
            <a:ext cx="4310" cy="317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056184" y="5438526"/>
            <a:ext cx="177097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Decision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723414" y="2901113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256203" y="3400602"/>
            <a:ext cx="1620387" cy="3745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Interested==yes</a:t>
            </a:r>
            <a:endParaRPr 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3346550" y="3392075"/>
            <a:ext cx="1653476" cy="3745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Interested==yes</a:t>
            </a:r>
            <a:endParaRPr lang="en-US" sz="1600" dirty="0"/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1230972" y="3775173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1906315" y="3775173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979877" y="3904442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sp>
        <p:nvSpPr>
          <p:cNvPr id="99" name="TextBox 98"/>
          <p:cNvSpPr txBox="1"/>
          <p:nvPr/>
        </p:nvSpPr>
        <p:spPr>
          <a:xfrm>
            <a:off x="2223411" y="3872375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baseline="-25000" dirty="0"/>
          </a:p>
        </p:txBody>
      </p:sp>
      <p:sp>
        <p:nvSpPr>
          <p:cNvPr id="100" name="TextBox 99"/>
          <p:cNvSpPr txBox="1"/>
          <p:nvPr/>
        </p:nvSpPr>
        <p:spPr>
          <a:xfrm>
            <a:off x="3056696" y="4418982"/>
            <a:ext cx="938077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no-offer</a:t>
            </a:r>
            <a:endParaRPr lang="en-US" sz="16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231106" y="4396229"/>
            <a:ext cx="945128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offer</a:t>
            </a:r>
            <a:endParaRPr lang="en-US" sz="1600" dirty="0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3491099" y="3758472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166442" y="3758472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307262" y="3872375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4483538" y="3855674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6141930" y="2002170"/>
            <a:ext cx="41072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Wingdings"/>
              </a:rPr>
              <a:t>if</a:t>
            </a:r>
            <a:r>
              <a:rPr lang="en-US" dirty="0" smtClean="0">
                <a:sym typeface="Wingdings"/>
              </a:rPr>
              <a:t> (Zip-Code == z</a:t>
            </a:r>
            <a:r>
              <a:rPr lang="en-US" baseline="-25000" dirty="0" smtClean="0">
                <a:sym typeface="Wingdings"/>
              </a:rPr>
              <a:t>1</a:t>
            </a:r>
            <a:r>
              <a:rPr lang="en-US" dirty="0" smtClean="0">
                <a:sym typeface="Wingdings"/>
              </a:rPr>
              <a:t> or Zip-Code == z</a:t>
            </a:r>
            <a:r>
              <a:rPr lang="en-US" baseline="-25000" dirty="0" smtClean="0">
                <a:sym typeface="Wingdings"/>
              </a:rPr>
              <a:t>3</a:t>
            </a:r>
            <a:r>
              <a:rPr lang="en-US" dirty="0" smtClean="0">
                <a:sym typeface="Wingdings"/>
              </a:rPr>
              <a:t>) </a:t>
            </a:r>
            <a:r>
              <a:rPr lang="en-US" b="1" dirty="0" smtClean="0">
                <a:sym typeface="Wingdings"/>
              </a:rPr>
              <a:t>then</a:t>
            </a:r>
            <a:r>
              <a:rPr lang="en-US" dirty="0" smtClean="0">
                <a:sym typeface="Wingdings"/>
              </a:rPr>
              <a:t> {</a:t>
            </a:r>
          </a:p>
          <a:p>
            <a:r>
              <a:rPr lang="en-US" b="1" dirty="0" smtClean="0">
                <a:sym typeface="Wingdings"/>
              </a:rPr>
              <a:t>      if</a:t>
            </a:r>
            <a:r>
              <a:rPr lang="en-US" dirty="0" smtClean="0">
                <a:sym typeface="Wingdings"/>
              </a:rPr>
              <a:t> (Interested == “yes”)</a:t>
            </a:r>
          </a:p>
          <a:p>
            <a:r>
              <a:rPr lang="en-US" dirty="0" smtClean="0">
                <a:sym typeface="Wingdings"/>
              </a:rPr>
              <a:t>            </a:t>
            </a:r>
            <a:r>
              <a:rPr lang="en-US" b="1" dirty="0" smtClean="0">
                <a:sym typeface="Wingdings"/>
              </a:rPr>
              <a:t>then</a:t>
            </a:r>
            <a:r>
              <a:rPr lang="en-US" dirty="0" smtClean="0">
                <a:sym typeface="Wingdings"/>
              </a:rPr>
              <a:t> { “offer” }</a:t>
            </a:r>
          </a:p>
          <a:p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        </a:t>
            </a:r>
            <a:r>
              <a:rPr lang="en-US" b="1" dirty="0" smtClean="0">
                <a:sym typeface="Wingdings"/>
              </a:rPr>
              <a:t>else</a:t>
            </a:r>
            <a:r>
              <a:rPr lang="en-US" dirty="0" smtClean="0">
                <a:sym typeface="Wingdings"/>
              </a:rPr>
              <a:t>  { “no-offer” }</a:t>
            </a:r>
          </a:p>
          <a:p>
            <a:r>
              <a:rPr lang="en-US" dirty="0" smtClean="0">
                <a:sym typeface="Wingdings"/>
              </a:rPr>
              <a:t>} </a:t>
            </a:r>
            <a:r>
              <a:rPr lang="en-US" b="1" dirty="0" smtClean="0">
                <a:sym typeface="Wingdings"/>
              </a:rPr>
              <a:t>else </a:t>
            </a:r>
            <a:r>
              <a:rPr lang="en-US" dirty="0" smtClean="0">
                <a:sym typeface="Wingdings"/>
              </a:rPr>
              <a:t>{</a:t>
            </a:r>
          </a:p>
          <a:p>
            <a:r>
              <a:rPr lang="en-US" b="1" dirty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     if </a:t>
            </a:r>
            <a:r>
              <a:rPr lang="en-US" dirty="0" smtClean="0">
                <a:sym typeface="Wingdings"/>
              </a:rPr>
              <a:t>(Interested == “yes”)</a:t>
            </a:r>
          </a:p>
          <a:p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        </a:t>
            </a:r>
            <a:r>
              <a:rPr lang="en-US" b="1" dirty="0" smtClean="0">
                <a:sym typeface="Wingdings"/>
              </a:rPr>
              <a:t>then</a:t>
            </a:r>
            <a:r>
              <a:rPr lang="en-US" dirty="0" smtClean="0">
                <a:sym typeface="Wingdings"/>
              </a:rPr>
              <a:t> { “no-offer” }</a:t>
            </a:r>
          </a:p>
          <a:p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        </a:t>
            </a:r>
            <a:r>
              <a:rPr lang="en-US" b="1" dirty="0" smtClean="0">
                <a:sym typeface="Wingdings"/>
              </a:rPr>
              <a:t>else</a:t>
            </a:r>
            <a:r>
              <a:rPr lang="en-US" dirty="0" smtClean="0">
                <a:sym typeface="Wingdings"/>
              </a:rPr>
              <a:t>  { “offer” }</a:t>
            </a:r>
          </a:p>
          <a:p>
            <a:r>
              <a:rPr lang="en-US" dirty="0" smtClean="0">
                <a:sym typeface="Wingdings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Systems | </a:t>
            </a:r>
            <a:r>
              <a:rPr lang="en-US" b="1" dirty="0" smtClean="0"/>
              <a:t>Expression</a:t>
            </a:r>
            <a:r>
              <a:rPr lang="en-US" dirty="0" smtClean="0"/>
              <a:t>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53588" y="1825625"/>
            <a:ext cx="396249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</a:t>
            </a:r>
            <a:r>
              <a:rPr lang="en-US" sz="2000" dirty="0" smtClean="0"/>
              <a:t> in the language</a:t>
            </a:r>
          </a:p>
          <a:p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var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= 42 + var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;</a:t>
            </a:r>
          </a:p>
          <a:p>
            <a:r>
              <a:rPr lang="en-US" sz="2000" dirty="0"/>
              <a:t>	</a:t>
            </a:r>
            <a:r>
              <a:rPr lang="en-US" sz="2000" dirty="0" err="1" smtClean="0"/>
              <a:t>somefun</a:t>
            </a:r>
            <a:r>
              <a:rPr lang="en-US" sz="2000" dirty="0" smtClean="0"/>
              <a:t>(var</a:t>
            </a:r>
            <a:r>
              <a:rPr lang="en-US" sz="2000" baseline="-25000" dirty="0"/>
              <a:t>1</a:t>
            </a:r>
            <a:r>
              <a:rPr lang="en-US" sz="2000" dirty="0" smtClean="0"/>
              <a:t>) ;</a:t>
            </a:r>
          </a:p>
          <a:p>
            <a:endParaRPr lang="en-US" sz="2000" dirty="0"/>
          </a:p>
          <a:p>
            <a:r>
              <a:rPr lang="en-US" sz="2000" dirty="0" smtClean="0"/>
              <a:t>Expression semantics:</a:t>
            </a:r>
          </a:p>
          <a:p>
            <a:endParaRPr lang="en-US" sz="2000" dirty="0"/>
          </a:p>
          <a:p>
            <a:r>
              <a:rPr lang="en-US" sz="2000" dirty="0" smtClean="0"/>
              <a:t>	⟦</a:t>
            </a:r>
            <a:r>
              <a:rPr lang="en-US" sz="2000" dirty="0" err="1" smtClean="0"/>
              <a:t>exp</a:t>
            </a:r>
            <a:r>
              <a:rPr lang="en-US" sz="2000" dirty="0" smtClean="0"/>
              <a:t>⟧ : Instance </a:t>
            </a:r>
            <a:r>
              <a:rPr lang="en-US" sz="2000" dirty="0" smtClean="0">
                <a:sym typeface="Wingdings"/>
              </a:rPr>
              <a:t> Value</a:t>
            </a:r>
            <a:r>
              <a:rPr lang="en-US" sz="2000" dirty="0" smtClean="0"/>
              <a:t> </a:t>
            </a:r>
          </a:p>
          <a:p>
            <a:endParaRPr lang="en-US" sz="2000" dirty="0" smtClean="0">
              <a:sym typeface="Wingdings"/>
            </a:endParaRPr>
          </a:p>
          <a:p>
            <a:r>
              <a:rPr lang="en-US" sz="2000" dirty="0">
                <a:sym typeface="Wingdings"/>
              </a:rPr>
              <a:t>	</a:t>
            </a:r>
            <a:r>
              <a:rPr lang="en-US" sz="2000" dirty="0" smtClean="0">
                <a:sym typeface="Wingdings"/>
              </a:rPr>
              <a:t>Instance : Variable  Value</a:t>
            </a:r>
          </a:p>
          <a:p>
            <a:r>
              <a:rPr lang="en-US" sz="2000" dirty="0">
                <a:sym typeface="Wingdings"/>
              </a:rPr>
              <a:t>	</a:t>
            </a:r>
            <a:r>
              <a:rPr lang="en-US" sz="2000" dirty="0" smtClean="0">
                <a:sym typeface="Wingdings"/>
              </a:rPr>
              <a:t>i</a:t>
            </a:r>
            <a:r>
              <a:rPr lang="en-US" sz="2000" baseline="-25000" dirty="0" smtClean="0">
                <a:sym typeface="Wingdings"/>
              </a:rPr>
              <a:t>1</a:t>
            </a:r>
            <a:r>
              <a:rPr lang="en-US" sz="2000" dirty="0" smtClean="0">
                <a:sym typeface="Wingdings"/>
              </a:rPr>
              <a:t> : race  “white”,</a:t>
            </a:r>
          </a:p>
          <a:p>
            <a:r>
              <a:rPr lang="en-US" sz="2000" dirty="0">
                <a:sym typeface="Wingdings"/>
              </a:rPr>
              <a:t>	</a:t>
            </a:r>
            <a:r>
              <a:rPr lang="en-US" sz="2000" dirty="0" smtClean="0">
                <a:sym typeface="Wingdings"/>
              </a:rPr>
              <a:t>      </a:t>
            </a:r>
            <a:r>
              <a:rPr lang="en-US" sz="2000" dirty="0" err="1" smtClean="0">
                <a:sym typeface="Wingdings"/>
              </a:rPr>
              <a:t>zipcode</a:t>
            </a:r>
            <a:r>
              <a:rPr lang="en-US" sz="2000" dirty="0" smtClean="0">
                <a:sym typeface="Wingdings"/>
              </a:rPr>
              <a:t>  15221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825625"/>
            <a:ext cx="4660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⟨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value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⟩ ::=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</a:rPr>
              <a:t>ℝ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| 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True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| 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False |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⟨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string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⟩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⟨</a:t>
            </a:r>
            <a:r>
              <a:rPr lang="en-US" sz="1800" i="1" dirty="0" err="1" smtClean="0">
                <a:solidFill>
                  <a:schemeClr val="bg1">
                    <a:lumMod val="50000"/>
                  </a:schemeClr>
                </a:solidFill>
              </a:rPr>
              <a:t>exp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⟩ ::= ⟨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value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⟩ |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var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	| op(⟨</a:t>
            </a:r>
            <a:r>
              <a:rPr lang="en-US" sz="1800" i="1" dirty="0" err="1" smtClean="0">
                <a:solidFill>
                  <a:schemeClr val="bg1">
                    <a:lumMod val="50000"/>
                  </a:schemeClr>
                </a:solidFill>
              </a:rPr>
              <a:t>exp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⟩ , </a:t>
            </a:r>
            <a:r>
              <a:rPr lang="is-IS" sz="1800" dirty="0" smtClean="0">
                <a:solidFill>
                  <a:schemeClr val="bg1">
                    <a:lumMod val="50000"/>
                  </a:schemeClr>
                </a:solidFill>
              </a:rPr>
              <a:t>… ,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⟨</a:t>
            </a:r>
            <a:r>
              <a:rPr lang="en-US" sz="1800" i="1" dirty="0" err="1" smtClean="0">
                <a:solidFill>
                  <a:schemeClr val="bg1">
                    <a:lumMod val="50000"/>
                  </a:schemeClr>
                </a:solidFill>
              </a:rPr>
              <a:t>exp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⟩)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	| 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if (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⟨</a:t>
            </a:r>
            <a:r>
              <a:rPr lang="en-US" sz="1800" i="1" dirty="0" err="1" smtClean="0">
                <a:solidFill>
                  <a:schemeClr val="bg1">
                    <a:lumMod val="50000"/>
                  </a:schemeClr>
                </a:solidFill>
              </a:rPr>
              <a:t>exp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⟩ )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 then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{ ⟨</a:t>
            </a:r>
            <a:r>
              <a:rPr lang="en-US" sz="1800" i="1" dirty="0" err="1" smtClean="0">
                <a:solidFill>
                  <a:schemeClr val="bg1">
                    <a:lumMod val="50000"/>
                  </a:schemeClr>
                </a:solidFill>
              </a:rPr>
              <a:t>exp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⟩ } 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else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{ ⟨</a:t>
            </a:r>
            <a:r>
              <a:rPr lang="en-US" sz="1800" i="1" dirty="0" err="1" smtClean="0">
                <a:solidFill>
                  <a:schemeClr val="bg1">
                    <a:lumMod val="50000"/>
                  </a:schemeClr>
                </a:solidFill>
              </a:rPr>
              <a:t>exp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⟩ }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Web Service"/>
          <p:cNvSpPr/>
          <p:nvPr/>
        </p:nvSpPr>
        <p:spPr>
          <a:xfrm>
            <a:off x="3366576" y="3226125"/>
            <a:ext cx="1266825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Decision Forest</a:t>
            </a:r>
            <a:endParaRPr lang="en-US" sz="1600" dirty="0"/>
          </a:p>
        </p:txBody>
      </p:sp>
      <p:sp>
        <p:nvSpPr>
          <p:cNvPr id="11" name="Credit"/>
          <p:cNvSpPr/>
          <p:nvPr/>
        </p:nvSpPr>
        <p:spPr>
          <a:xfrm>
            <a:off x="1984343" y="3223729"/>
            <a:ext cx="1266825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Decision</a:t>
            </a:r>
          </a:p>
          <a:p>
            <a:pPr algn="ctr"/>
            <a:r>
              <a:rPr lang="en-US" sz="1600" dirty="0" smtClean="0"/>
              <a:t>Trees</a:t>
            </a:r>
            <a:endParaRPr lang="en-US" sz="1600" dirty="0"/>
          </a:p>
        </p:txBody>
      </p:sp>
      <p:sp>
        <p:nvSpPr>
          <p:cNvPr id="12" name="Law Enforcement"/>
          <p:cNvSpPr/>
          <p:nvPr/>
        </p:nvSpPr>
        <p:spPr>
          <a:xfrm>
            <a:off x="7575979" y="3216186"/>
            <a:ext cx="1320694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 Regression</a:t>
            </a:r>
            <a:endParaRPr lang="en-US" sz="1600" dirty="0"/>
          </a:p>
        </p:txBody>
      </p:sp>
      <p:sp>
        <p:nvSpPr>
          <p:cNvPr id="13" name="Healthcare"/>
          <p:cNvSpPr/>
          <p:nvPr/>
        </p:nvSpPr>
        <p:spPr>
          <a:xfrm>
            <a:off x="4756479" y="3235019"/>
            <a:ext cx="1266825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Bayes Rules</a:t>
            </a:r>
            <a:endParaRPr lang="en-US" sz="1600" dirty="0"/>
          </a:p>
        </p:txBody>
      </p:sp>
      <p:sp>
        <p:nvSpPr>
          <p:cNvPr id="14" name="Education"/>
          <p:cNvSpPr/>
          <p:nvPr/>
        </p:nvSpPr>
        <p:spPr>
          <a:xfrm>
            <a:off x="6133373" y="3216186"/>
            <a:ext cx="1320694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Linear</a:t>
            </a:r>
          </a:p>
          <a:p>
            <a:pPr algn="ctr"/>
            <a:r>
              <a:rPr lang="en-US" sz="1600" dirty="0" smtClean="0"/>
              <a:t>Regression </a:t>
            </a:r>
            <a:endParaRPr lang="en-US" sz="1600" dirty="0"/>
          </a:p>
        </p:txBody>
      </p:sp>
      <p:sp>
        <p:nvSpPr>
          <p:cNvPr id="15" name="Etc"/>
          <p:cNvSpPr/>
          <p:nvPr/>
        </p:nvSpPr>
        <p:spPr>
          <a:xfrm>
            <a:off x="9018585" y="3223730"/>
            <a:ext cx="1320694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1075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Systems | Probabilistic Interpretation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18</a:t>
            </a:fld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83692" y="1192953"/>
            <a:ext cx="639425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Expression semantics:</a:t>
            </a:r>
            <a:endParaRPr lang="en-US" sz="2000" dirty="0"/>
          </a:p>
          <a:p>
            <a:r>
              <a:rPr lang="en-US" sz="2000" dirty="0" smtClean="0"/>
              <a:t>	⟦</a:t>
            </a:r>
            <a:r>
              <a:rPr lang="en-US" sz="2000" dirty="0" err="1" smtClean="0"/>
              <a:t>exp</a:t>
            </a:r>
            <a:r>
              <a:rPr lang="en-US" sz="2000" dirty="0" smtClean="0"/>
              <a:t>⟧ : Instance </a:t>
            </a:r>
            <a:r>
              <a:rPr lang="en-US" sz="2000" dirty="0" smtClean="0">
                <a:sym typeface="Wingdings"/>
              </a:rPr>
              <a:t> Value</a:t>
            </a:r>
            <a:r>
              <a:rPr lang="en-US" sz="2000" dirty="0" smtClean="0"/>
              <a:t> </a:t>
            </a:r>
          </a:p>
          <a:p>
            <a:endParaRPr lang="en-US" sz="2000" dirty="0" smtClean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Let X be a random variable distributing instances of a database.</a:t>
            </a:r>
            <a:endParaRPr lang="en-US" sz="2000" dirty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	</a:t>
            </a:r>
            <a:r>
              <a:rPr lang="en-US" sz="2000" dirty="0" smtClean="0"/>
              <a:t>⟦</a:t>
            </a:r>
            <a:r>
              <a:rPr lang="en-US" sz="2000" dirty="0" err="1" smtClean="0"/>
              <a:t>exp</a:t>
            </a:r>
            <a:r>
              <a:rPr lang="en-US" sz="2000" dirty="0" smtClean="0"/>
              <a:t>⟧ </a:t>
            </a:r>
            <a:r>
              <a:rPr lang="en-US" sz="2000" dirty="0"/>
              <a:t>: </a:t>
            </a:r>
            <a:r>
              <a:rPr lang="en-US" sz="2000" dirty="0" smtClean="0"/>
              <a:t>X </a:t>
            </a:r>
            <a:r>
              <a:rPr lang="en-US" sz="2000" dirty="0">
                <a:sym typeface="Wingdings"/>
              </a:rPr>
              <a:t> </a:t>
            </a:r>
            <a:r>
              <a:rPr lang="en-US" sz="2000" dirty="0" smtClean="0">
                <a:sym typeface="Wingdings"/>
              </a:rPr>
              <a:t>V</a:t>
            </a:r>
            <a:r>
              <a:rPr lang="en-US" sz="2000" dirty="0" smtClean="0"/>
              <a:t> </a:t>
            </a:r>
            <a:endParaRPr lang="en-US" sz="2000" dirty="0"/>
          </a:p>
          <a:p>
            <a:endParaRPr lang="en-US" sz="2000" dirty="0" smtClean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V is a random variable distributing the expression’s value.</a:t>
            </a:r>
          </a:p>
          <a:p>
            <a:endParaRPr lang="en-US" sz="2000" dirty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Joint over input instances (X) and expression values (V</a:t>
            </a:r>
            <a:r>
              <a:rPr lang="en-US" sz="2000" baseline="-25000" dirty="0" smtClean="0">
                <a:sym typeface="Wingdings"/>
              </a:rPr>
              <a:t>i</a:t>
            </a:r>
            <a:r>
              <a:rPr lang="en-US" sz="2000" dirty="0" smtClean="0">
                <a:sym typeface="Wingdings"/>
              </a:rPr>
              <a:t>) for each expression </a:t>
            </a:r>
            <a:r>
              <a:rPr lang="en-US" sz="2000" dirty="0" err="1" smtClean="0">
                <a:sym typeface="Wingdings"/>
              </a:rPr>
              <a:t>Exp</a:t>
            </a:r>
            <a:r>
              <a:rPr lang="en-US" sz="2000" baseline="-25000" dirty="0" err="1" smtClean="0">
                <a:sym typeface="Wingdings"/>
              </a:rPr>
              <a:t>i</a:t>
            </a:r>
            <a:r>
              <a:rPr lang="en-US" sz="2000" dirty="0" smtClean="0">
                <a:sym typeface="Wingdings"/>
              </a:rPr>
              <a:t> .</a:t>
            </a:r>
          </a:p>
          <a:p>
            <a:endParaRPr lang="en-US" sz="2000" dirty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	                        </a:t>
            </a:r>
            <a:r>
              <a:rPr lang="en-US" sz="2000" dirty="0" err="1" smtClean="0">
                <a:sym typeface="Wingdings"/>
              </a:rPr>
              <a:t>Pr</a:t>
            </a:r>
            <a:r>
              <a:rPr lang="en-US" sz="2000" dirty="0" smtClean="0">
                <a:sym typeface="Wingdings"/>
              </a:rPr>
              <a:t>[ X, V</a:t>
            </a:r>
            <a:r>
              <a:rPr lang="en-US" sz="2000" baseline="-25000" dirty="0" smtClean="0">
                <a:sym typeface="Wingdings"/>
              </a:rPr>
              <a:t>0</a:t>
            </a:r>
            <a:r>
              <a:rPr lang="en-US" sz="2000" dirty="0" smtClean="0">
                <a:sym typeface="Wingdings"/>
              </a:rPr>
              <a:t>, V</a:t>
            </a:r>
            <a:r>
              <a:rPr lang="en-US" sz="2000" baseline="-25000" dirty="0" smtClean="0">
                <a:sym typeface="Wingdings"/>
              </a:rPr>
              <a:t>1</a:t>
            </a:r>
            <a:r>
              <a:rPr lang="en-US" sz="2000" dirty="0" smtClean="0">
                <a:sym typeface="Wingdings"/>
              </a:rPr>
              <a:t>, ..., V</a:t>
            </a:r>
            <a:r>
              <a:rPr lang="en-US" sz="2000" baseline="-25000" dirty="0" smtClean="0">
                <a:sym typeface="Wingdings"/>
              </a:rPr>
              <a:t>9</a:t>
            </a:r>
            <a:r>
              <a:rPr lang="en-US" sz="2000" dirty="0" smtClean="0">
                <a:sym typeface="Wingdings"/>
              </a:rPr>
              <a:t> ]</a:t>
            </a:r>
          </a:p>
          <a:p>
            <a:r>
              <a:rPr lang="en-US" sz="2000" dirty="0">
                <a:sym typeface="Wingdings"/>
              </a:rPr>
              <a:t>	</a:t>
            </a:r>
            <a:r>
              <a:rPr lang="en-US" sz="2000" dirty="0" err="1" smtClean="0">
                <a:sym typeface="Wingdings"/>
              </a:rPr>
              <a:t>marginals</a:t>
            </a:r>
            <a:r>
              <a:rPr lang="en-US" sz="2000" dirty="0" smtClean="0">
                <a:sym typeface="Wingdings"/>
              </a:rPr>
              <a:t>:     </a:t>
            </a:r>
            <a:r>
              <a:rPr lang="en-US" sz="2000" dirty="0" err="1" smtClean="0">
                <a:sym typeface="Wingdings"/>
              </a:rPr>
              <a:t>Pr</a:t>
            </a:r>
            <a:r>
              <a:rPr lang="en-US" sz="2000" dirty="0" smtClean="0">
                <a:sym typeface="Wingdings"/>
              </a:rPr>
              <a:t>[V</a:t>
            </a:r>
            <a:r>
              <a:rPr lang="en-US" sz="2000" baseline="-25000" dirty="0" smtClean="0">
                <a:sym typeface="Wingdings"/>
              </a:rPr>
              <a:t>7</a:t>
            </a:r>
            <a:r>
              <a:rPr lang="en-US" sz="2000" dirty="0" smtClean="0">
                <a:sym typeface="Wingdings"/>
              </a:rPr>
              <a:t> = True, V</a:t>
            </a:r>
            <a:r>
              <a:rPr lang="en-US" sz="2000" baseline="-25000" dirty="0" smtClean="0">
                <a:sym typeface="Wingdings"/>
              </a:rPr>
              <a:t>0</a:t>
            </a:r>
            <a:r>
              <a:rPr lang="en-US" sz="2000" dirty="0" smtClean="0">
                <a:sym typeface="Wingdings"/>
              </a:rPr>
              <a:t> = “offer”]</a:t>
            </a:r>
          </a:p>
          <a:p>
            <a:r>
              <a:rPr lang="en-US" sz="2000" dirty="0">
                <a:sym typeface="Wingdings"/>
              </a:rPr>
              <a:t>	</a:t>
            </a:r>
            <a:r>
              <a:rPr lang="en-US" sz="2000" dirty="0" smtClean="0">
                <a:sym typeface="Wingdings"/>
              </a:rPr>
              <a:t>conditionals: </a:t>
            </a:r>
            <a:r>
              <a:rPr lang="en-US" sz="2000" dirty="0" err="1" smtClean="0">
                <a:sym typeface="Wingdings"/>
              </a:rPr>
              <a:t>Pr</a:t>
            </a:r>
            <a:r>
              <a:rPr lang="en-US" sz="2000" dirty="0" smtClean="0">
                <a:sym typeface="Wingdings"/>
              </a:rPr>
              <a:t>[</a:t>
            </a:r>
            <a:r>
              <a:rPr lang="en-US" sz="2000" dirty="0">
                <a:sym typeface="Wingdings"/>
              </a:rPr>
              <a:t>V</a:t>
            </a:r>
            <a:r>
              <a:rPr lang="en-US" sz="2000" baseline="-25000" dirty="0">
                <a:sym typeface="Wingdings"/>
              </a:rPr>
              <a:t>7</a:t>
            </a:r>
            <a:r>
              <a:rPr lang="en-US" sz="2000" dirty="0">
                <a:sym typeface="Wingdings"/>
              </a:rPr>
              <a:t> = </a:t>
            </a:r>
            <a:r>
              <a:rPr lang="en-US" sz="2000" dirty="0" smtClean="0">
                <a:sym typeface="Wingdings"/>
              </a:rPr>
              <a:t>True | </a:t>
            </a:r>
            <a:r>
              <a:rPr lang="en-US" sz="2000" dirty="0">
                <a:sym typeface="Wingdings"/>
              </a:rPr>
              <a:t>V</a:t>
            </a:r>
            <a:r>
              <a:rPr lang="en-US" sz="2000" baseline="-25000" dirty="0">
                <a:sym typeface="Wingdings"/>
              </a:rPr>
              <a:t>0</a:t>
            </a:r>
            <a:r>
              <a:rPr lang="en-US" sz="2000" dirty="0">
                <a:sym typeface="Wingdings"/>
              </a:rPr>
              <a:t> = “offer</a:t>
            </a:r>
            <a:r>
              <a:rPr lang="en-US" sz="2000" dirty="0" smtClean="0">
                <a:sym typeface="Wingdings"/>
              </a:rPr>
              <a:t>”]</a:t>
            </a:r>
          </a:p>
          <a:p>
            <a:endParaRPr lang="en-US" sz="2000" dirty="0" smtClean="0">
              <a:sym typeface="Wingdings"/>
            </a:endParaRPr>
          </a:p>
          <a:p>
            <a:r>
              <a:rPr lang="en-US" sz="2000" dirty="0">
                <a:sym typeface="Wingdings"/>
              </a:rPr>
              <a:t>	</a:t>
            </a:r>
            <a:endParaRPr lang="en-US" sz="2000" dirty="0" smtClean="0">
              <a:sym typeface="Wingding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26162" y="2250891"/>
            <a:ext cx="4734339" cy="2813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2234908" y="2464164"/>
            <a:ext cx="1760919" cy="40862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Zip-code=</a:t>
            </a:r>
            <a:r>
              <a:rPr lang="en-US" dirty="0" smtClean="0"/>
              <a:t>=z</a:t>
            </a:r>
            <a:r>
              <a:rPr lang="en-US" baseline="-25000" dirty="0" smtClean="0"/>
              <a:t>1</a:t>
            </a:r>
            <a:r>
              <a:rPr lang="en-US" dirty="0" smtClean="0"/>
              <a:t>,z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1868196" y="2894351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066397" y="2872787"/>
            <a:ext cx="1048971" cy="5278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96569" y="4435683"/>
            <a:ext cx="938077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offer</a:t>
            </a:r>
            <a:endParaRPr lang="en-US" sz="16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115368" y="2872787"/>
            <a:ext cx="1057920" cy="51928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70979" y="4412930"/>
            <a:ext cx="945128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no</a:t>
            </a:r>
            <a:r>
              <a:rPr lang="en-US" sz="1600" dirty="0"/>
              <a:t>-</a:t>
            </a:r>
            <a:r>
              <a:rPr lang="en-US" sz="1600" dirty="0" smtClean="0"/>
              <a:t>offer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1684345" y="1563695"/>
            <a:ext cx="26093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Race, Zip-code, </a:t>
            </a:r>
            <a:r>
              <a:rPr lang="is-IS" dirty="0" smtClean="0"/>
              <a:t>Interested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983027" y="5073787"/>
            <a:ext cx="5994" cy="35490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989022" y="1933027"/>
            <a:ext cx="4310" cy="317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56184" y="5438526"/>
            <a:ext cx="177097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Decision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23414" y="2901113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56203" y="3400602"/>
            <a:ext cx="1620387" cy="3745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Interested==yes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3346550" y="3392075"/>
            <a:ext cx="1653476" cy="3745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Interested==yes</a:t>
            </a:r>
            <a:endParaRPr lang="en-US" sz="16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1230972" y="3775173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906315" y="3775173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79877" y="3904442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23411" y="3872375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3056696" y="4418982"/>
            <a:ext cx="938077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no-offer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4231106" y="4396229"/>
            <a:ext cx="945128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offer</a:t>
            </a:r>
            <a:endParaRPr lang="en-US" sz="16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3491099" y="3758472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166442" y="3758472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307262" y="3872375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4483538" y="3855674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baseline="-25000" dirty="0"/>
          </a:p>
        </p:txBody>
      </p:sp>
      <p:sp>
        <p:nvSpPr>
          <p:cNvPr id="66" name="Rectangle 65"/>
          <p:cNvSpPr/>
          <p:nvPr/>
        </p:nvSpPr>
        <p:spPr>
          <a:xfrm>
            <a:off x="3866019" y="2156984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>
                <a:solidFill>
                  <a:srgbClr val="002060"/>
                </a:solidFill>
                <a:sym typeface="Wingdings"/>
              </a:rPr>
              <a:t>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912627" y="2270332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 smtClean="0">
                <a:solidFill>
                  <a:srgbClr val="002060"/>
                </a:solidFill>
                <a:sym typeface="Wingdings"/>
              </a:rPr>
              <a:t>1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18963" y="3048239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 smtClean="0">
                <a:solidFill>
                  <a:srgbClr val="002060"/>
                </a:solidFill>
                <a:sym typeface="Wingdings"/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54522" y="3200540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 smtClean="0">
                <a:solidFill>
                  <a:srgbClr val="002060"/>
                </a:solidFill>
                <a:sym typeface="Wingdings"/>
              </a:rPr>
              <a:t>3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8619" y="4230294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 smtClean="0">
                <a:solidFill>
                  <a:srgbClr val="002060"/>
                </a:solidFill>
                <a:sym typeface="Wingdings"/>
              </a:rPr>
              <a:t>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659122" y="4244634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smtClean="0">
                <a:solidFill>
                  <a:srgbClr val="002060"/>
                </a:solidFill>
                <a:sym typeface="Wingdings"/>
              </a:rPr>
              <a:t>5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630141" y="3003288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 smtClean="0">
                <a:solidFill>
                  <a:srgbClr val="002060"/>
                </a:solidFill>
                <a:sym typeface="Wingdings"/>
              </a:rPr>
              <a:t>6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018506" y="3167125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 smtClean="0">
                <a:solidFill>
                  <a:srgbClr val="002060"/>
                </a:solidFill>
                <a:sym typeface="Wingdings"/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965715" y="4142263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>
                <a:solidFill>
                  <a:srgbClr val="002060"/>
                </a:solidFill>
                <a:sym typeface="Wingdings"/>
              </a:rPr>
              <a:t>8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19910" y="4142263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 smtClean="0">
                <a:solidFill>
                  <a:srgbClr val="002060"/>
                </a:solidFill>
                <a:sym typeface="Wingdings"/>
              </a:rPr>
              <a:t>9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Usage | Technical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 systems</a:t>
            </a:r>
          </a:p>
          <a:p>
            <a:r>
              <a:rPr lang="en-US" b="1" dirty="0" smtClean="0"/>
              <a:t>Characterizing Proxy usage</a:t>
            </a:r>
          </a:p>
          <a:p>
            <a:r>
              <a:rPr lang="en-US" dirty="0" smtClean="0"/>
              <a:t>Detecting and repairing Proxy usage violations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2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Systems are Ubiquitous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012" y="2094568"/>
            <a:ext cx="4686300" cy="24217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012" y="3857142"/>
            <a:ext cx="6057900" cy="16644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1340" y="1883732"/>
            <a:ext cx="5786438" cy="8786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3550" y="2409735"/>
            <a:ext cx="4550569" cy="1521619"/>
          </a:xfrm>
          <a:prstGeom prst="rect">
            <a:avLst/>
          </a:prstGeom>
        </p:spPr>
      </p:pic>
      <p:sp>
        <p:nvSpPr>
          <p:cNvPr id="3" name="Web Service"/>
          <p:cNvSpPr/>
          <p:nvPr/>
        </p:nvSpPr>
        <p:spPr>
          <a:xfrm>
            <a:off x="3366576" y="3226125"/>
            <a:ext cx="1266825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Web services</a:t>
            </a:r>
          </a:p>
        </p:txBody>
      </p:sp>
      <p:sp>
        <p:nvSpPr>
          <p:cNvPr id="8" name="Credit"/>
          <p:cNvSpPr/>
          <p:nvPr/>
        </p:nvSpPr>
        <p:spPr>
          <a:xfrm>
            <a:off x="1984343" y="3223729"/>
            <a:ext cx="1266825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Credit</a:t>
            </a:r>
          </a:p>
        </p:txBody>
      </p:sp>
      <p:sp>
        <p:nvSpPr>
          <p:cNvPr id="9" name="Law Enforcement"/>
          <p:cNvSpPr/>
          <p:nvPr/>
        </p:nvSpPr>
        <p:spPr>
          <a:xfrm>
            <a:off x="7575979" y="3216186"/>
            <a:ext cx="1320694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Law Enforcement</a:t>
            </a:r>
          </a:p>
        </p:txBody>
      </p:sp>
      <p:sp>
        <p:nvSpPr>
          <p:cNvPr id="10" name="Healthcare"/>
          <p:cNvSpPr/>
          <p:nvPr/>
        </p:nvSpPr>
        <p:spPr>
          <a:xfrm>
            <a:off x="4756479" y="3235019"/>
            <a:ext cx="1266825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Healthcare</a:t>
            </a:r>
          </a:p>
        </p:txBody>
      </p:sp>
      <p:sp>
        <p:nvSpPr>
          <p:cNvPr id="11" name="Education"/>
          <p:cNvSpPr/>
          <p:nvPr/>
        </p:nvSpPr>
        <p:spPr>
          <a:xfrm>
            <a:off x="6133373" y="3216186"/>
            <a:ext cx="1320694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Education</a:t>
            </a:r>
          </a:p>
        </p:txBody>
      </p:sp>
      <p:sp>
        <p:nvSpPr>
          <p:cNvPr id="12" name="Etc"/>
          <p:cNvSpPr/>
          <p:nvPr/>
        </p:nvSpPr>
        <p:spPr>
          <a:xfrm>
            <a:off x="9018585" y="3223730"/>
            <a:ext cx="1320694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Characterizing Proxy Usage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41" y="1523808"/>
            <a:ext cx="5588255" cy="251965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Association</a:t>
            </a:r>
          </a:p>
          <a:p>
            <a:r>
              <a:rPr lang="en-US" sz="2400" dirty="0" smtClean="0"/>
              <a:t>Usage / influence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954474" y="3208890"/>
            <a:ext cx="2368938" cy="2271859"/>
            <a:chOff x="2739943" y="1514916"/>
            <a:chExt cx="3915326" cy="3754876"/>
          </a:xfrm>
        </p:grpSpPr>
        <p:sp>
          <p:nvSpPr>
            <p:cNvPr id="16" name="Rectangle 15"/>
            <p:cNvSpPr/>
            <p:nvPr/>
          </p:nvSpPr>
          <p:spPr>
            <a:xfrm>
              <a:off x="3433847" y="1514916"/>
              <a:ext cx="2548647" cy="375487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Classifier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743183" y="2003899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739943" y="2467579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778853" y="2953954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906240" y="3304144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775613" y="4448749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Isosceles Triangle 3"/>
          <p:cNvSpPr/>
          <p:nvPr/>
        </p:nvSpPr>
        <p:spPr>
          <a:xfrm rot="5400000">
            <a:off x="7469104" y="3281571"/>
            <a:ext cx="737079" cy="919353"/>
          </a:xfrm>
          <a:prstGeom prst="triangle">
            <a:avLst>
              <a:gd name="adj" fmla="val 472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4" idx="0"/>
            <a:endCxn id="16" idx="3"/>
          </p:cNvCxnSpPr>
          <p:nvPr/>
        </p:nvCxnSpPr>
        <p:spPr>
          <a:xfrm>
            <a:off x="8297320" y="3720771"/>
            <a:ext cx="619034" cy="624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374315" y="4344820"/>
            <a:ext cx="1495903" cy="650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970236" y="2340687"/>
            <a:ext cx="350196" cy="292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endCxn id="4" idx="0"/>
          </p:cNvCxnSpPr>
          <p:nvPr/>
        </p:nvCxnSpPr>
        <p:spPr>
          <a:xfrm>
            <a:off x="8148987" y="2592832"/>
            <a:ext cx="148333" cy="11279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605009" y="2128617"/>
            <a:ext cx="136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Race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48118" y="3253767"/>
            <a:ext cx="1302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Zip-code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35609" y="4109787"/>
            <a:ext cx="136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Credit offer?</a:t>
            </a:r>
            <a:endParaRPr lang="en-US" dirty="0"/>
          </a:p>
        </p:txBody>
      </p:sp>
      <p:cxnSp>
        <p:nvCxnSpPr>
          <p:cNvPr id="2051" name="Straight Arrow Connector 2050"/>
          <p:cNvCxnSpPr>
            <a:stCxn id="40" idx="1"/>
          </p:cNvCxnSpPr>
          <p:nvPr/>
        </p:nvCxnSpPr>
        <p:spPr>
          <a:xfrm flipH="1">
            <a:off x="8233643" y="2585391"/>
            <a:ext cx="1470032" cy="396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703675" y="2400725"/>
            <a:ext cx="136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Associated</a:t>
            </a:r>
            <a:endParaRPr lang="en-US" b="1" dirty="0"/>
          </a:p>
        </p:txBody>
      </p:sp>
      <p:cxnSp>
        <p:nvCxnSpPr>
          <p:cNvPr id="41" name="Straight Arrow Connector 40"/>
          <p:cNvCxnSpPr>
            <a:stCxn id="42" idx="1"/>
            <a:endCxn id="4" idx="0"/>
          </p:cNvCxnSpPr>
          <p:nvPr/>
        </p:nvCxnSpPr>
        <p:spPr>
          <a:xfrm flipH="1">
            <a:off x="8297320" y="3357556"/>
            <a:ext cx="1406355" cy="363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703675" y="3172890"/>
            <a:ext cx="202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Used</a:t>
            </a:r>
            <a:endParaRPr lang="en-US" b="1" dirty="0"/>
          </a:p>
        </p:txBody>
      </p:sp>
      <p:sp>
        <p:nvSpPr>
          <p:cNvPr id="28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14C87362-133A-4923-9483-C19EA92A4A8F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18674" y="5612786"/>
            <a:ext cx="1641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Big data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21</a:t>
            </a:fld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540068" y="2742618"/>
            <a:ext cx="2839278" cy="1898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3" name="TextBox 62"/>
          <p:cNvSpPr txBox="1"/>
          <p:nvPr/>
        </p:nvSpPr>
        <p:spPr>
          <a:xfrm>
            <a:off x="3205567" y="2979746"/>
            <a:ext cx="1564130" cy="40862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Zip-code=z</a:t>
            </a:r>
            <a:r>
              <a:rPr lang="en-US" baseline="-25000" dirty="0" smtClean="0"/>
              <a:t>1</a:t>
            </a:r>
            <a:r>
              <a:rPr lang="en-US" dirty="0" smtClean="0"/>
              <a:t>,z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970851" y="3491043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3284141" y="3388369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815102" y="4020553"/>
            <a:ext cx="938077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offer</a:t>
            </a:r>
            <a:endParaRPr lang="en-US" sz="16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959484" y="3388369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066470" y="3987215"/>
            <a:ext cx="945128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no</a:t>
            </a:r>
            <a:r>
              <a:rPr lang="en-US" sz="1600" smtClean="0"/>
              <a:t> </a:t>
            </a:r>
            <a:r>
              <a:rPr lang="en-US" sz="1600" dirty="0" smtClean="0"/>
              <a:t>offer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2891374" y="2055421"/>
            <a:ext cx="22480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Race, Zip-code,</a:t>
            </a:r>
            <a:r>
              <a:rPr lang="is-IS" dirty="0" smtClean="0"/>
              <a:t>…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959707" y="4640992"/>
            <a:ext cx="5994" cy="35490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4012201" y="2424753"/>
            <a:ext cx="3196" cy="32709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080213" y="4995900"/>
            <a:ext cx="177097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Decision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377113" y="3491043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baseline="-25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15088" y="3186996"/>
            <a:ext cx="202260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Proxy use</a:t>
            </a:r>
          </a:p>
          <a:p>
            <a:r>
              <a:rPr lang="en-US" sz="1400" dirty="0" smtClean="0"/>
              <a:t>(odd zip-codes are white,</a:t>
            </a:r>
          </a:p>
          <a:p>
            <a:r>
              <a:rPr lang="en-US" sz="1400" dirty="0" smtClean="0"/>
              <a:t>even are black)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190961" y="2738605"/>
            <a:ext cx="2839278" cy="1898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TextBox 37"/>
          <p:cNvSpPr txBox="1"/>
          <p:nvPr/>
        </p:nvSpPr>
        <p:spPr>
          <a:xfrm>
            <a:off x="7832606" y="2975733"/>
            <a:ext cx="1578094" cy="40862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Zip-code=z</a:t>
            </a:r>
            <a:r>
              <a:rPr lang="en-US" baseline="-25000" dirty="0" smtClean="0"/>
              <a:t>1</a:t>
            </a:r>
            <a:r>
              <a:rPr lang="en-US" dirty="0" smtClean="0"/>
              <a:t>,z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621744" y="3487030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7935034" y="3384356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465995" y="4016540"/>
            <a:ext cx="938077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offer</a:t>
            </a:r>
            <a:endParaRPr lang="en-US" sz="16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610377" y="3384356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717363" y="3983202"/>
            <a:ext cx="945128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no</a:t>
            </a:r>
            <a:r>
              <a:rPr lang="en-US" sz="1600" smtClean="0"/>
              <a:t> </a:t>
            </a:r>
            <a:r>
              <a:rPr lang="en-US" sz="1600" dirty="0" smtClean="0"/>
              <a:t>offer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7542267" y="2051408"/>
            <a:ext cx="22480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Race, Zip-code,</a:t>
            </a:r>
            <a:r>
              <a:rPr lang="is-IS" dirty="0" smtClean="0"/>
              <a:t>…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610600" y="4636979"/>
            <a:ext cx="5994" cy="35490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8663094" y="2420740"/>
            <a:ext cx="3196" cy="32709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731106" y="4991887"/>
            <a:ext cx="177097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Decision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028006" y="3487030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10377370" y="333183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use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34703" y="5791828"/>
            <a:ext cx="4575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correlated random variables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race</a:t>
            </a:r>
            <a:r>
              <a:rPr lang="en-US" dirty="0" smtClean="0"/>
              <a:t>, V</a:t>
            </a:r>
            <a:r>
              <a:rPr lang="en-US" baseline="-25000" dirty="0" smtClean="0"/>
              <a:t>0</a:t>
            </a:r>
            <a:r>
              <a:rPr lang="en-US" dirty="0" smtClean="0"/>
              <a:t> =</a:t>
            </a:r>
            <a:r>
              <a:rPr lang="en-US" dirty="0"/>
              <a:t> </a:t>
            </a:r>
            <a:r>
              <a:rPr lang="en-US" dirty="0" smtClean="0"/>
              <a:t>⟦Exp</a:t>
            </a:r>
            <a:r>
              <a:rPr lang="en-US" baseline="-25000" dirty="0" smtClean="0"/>
              <a:t>0</a:t>
            </a:r>
            <a:r>
              <a:rPr lang="en-US" dirty="0" smtClean="0"/>
              <a:t>⟧X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4746433" y="2730959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364172" y="2721297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Exp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534147" y="5781310"/>
            <a:ext cx="481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uncorrelated random variables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race</a:t>
            </a:r>
            <a:r>
              <a:rPr lang="en-US" dirty="0" smtClean="0"/>
              <a:t>, V</a:t>
            </a:r>
            <a:r>
              <a:rPr lang="en-US" baseline="-25000" dirty="0" smtClean="0"/>
              <a:t>1</a:t>
            </a:r>
            <a:r>
              <a:rPr lang="en-US" dirty="0" smtClean="0"/>
              <a:t> =</a:t>
            </a:r>
            <a:r>
              <a:rPr lang="en-US" dirty="0"/>
              <a:t> </a:t>
            </a:r>
            <a:r>
              <a:rPr lang="en-US" dirty="0" smtClean="0"/>
              <a:t>⟦Exp</a:t>
            </a:r>
            <a:r>
              <a:rPr lang="en-US" baseline="-25000" dirty="0" smtClean="0"/>
              <a:t>1</a:t>
            </a:r>
            <a:r>
              <a:rPr lang="en-US" dirty="0" smtClean="0"/>
              <a:t>⟧X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11928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How do we measure association between random variables?</a:t>
            </a:r>
          </a:p>
          <a:p>
            <a:endParaRPr lang="en-US" sz="3200" dirty="0" smtClean="0"/>
          </a:p>
          <a:p>
            <a:pPr lvl="1"/>
            <a:r>
              <a:rPr lang="en-US" sz="2800" dirty="0" smtClean="0"/>
              <a:t>Pearson correlation: </a:t>
            </a:r>
          </a:p>
          <a:p>
            <a:pPr lvl="2"/>
            <a:r>
              <a:rPr lang="en-US" sz="2000" i="1" dirty="0" smtClean="0"/>
              <a:t>“Is there a linear dependence between these variables?”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Spearman correlation:</a:t>
            </a:r>
          </a:p>
          <a:p>
            <a:pPr lvl="2"/>
            <a:r>
              <a:rPr lang="en-US" sz="2000" i="1" dirty="0" smtClean="0"/>
              <a:t>“Is there some monotonic dependence between these variables?”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Information theoretic measures:</a:t>
            </a:r>
          </a:p>
          <a:p>
            <a:pPr lvl="2"/>
            <a:r>
              <a:rPr lang="en-US" sz="2000" i="1" dirty="0" smtClean="0"/>
              <a:t>“How much does knowledge of one variable reduce my </a:t>
            </a:r>
            <a:r>
              <a:rPr lang="en-US" sz="2000" b="1" i="1" dirty="0" smtClean="0"/>
              <a:t>uncertainty</a:t>
            </a:r>
            <a:r>
              <a:rPr lang="en-US" sz="2000" i="1" dirty="0" smtClean="0"/>
              <a:t> about the other?”</a:t>
            </a:r>
            <a:endParaRPr lang="en-US" sz="2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7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Theory | The </a:t>
            </a:r>
            <a:r>
              <a:rPr lang="en-US" b="1" dirty="0" smtClean="0"/>
              <a:t>Briefest</a:t>
            </a:r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ym typeface="Wingdings"/>
              </a:rPr>
              <a:t>Surprise</a:t>
            </a:r>
          </a:p>
          <a:p>
            <a:r>
              <a:rPr lang="en-US" sz="3200" dirty="0" smtClean="0">
                <a:ea typeface="Times" charset="0"/>
                <a:cs typeface="Times" charset="0"/>
                <a:sym typeface="Wingdings"/>
              </a:rPr>
              <a:t>Entropy</a:t>
            </a:r>
          </a:p>
          <a:p>
            <a:r>
              <a:rPr lang="en-US" sz="3200" dirty="0" smtClean="0">
                <a:ea typeface="Times" charset="0"/>
                <a:cs typeface="Times" charset="0"/>
                <a:sym typeface="Wingdings"/>
              </a:rPr>
              <a:t>Mutual Information</a:t>
            </a:r>
            <a:endParaRPr lang="en-US" sz="2800" dirty="0" smtClean="0">
              <a:ea typeface="Times" charset="0"/>
              <a:cs typeface="Time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Theory | The </a:t>
            </a:r>
            <a:r>
              <a:rPr lang="en-US" b="1" dirty="0" smtClean="0"/>
              <a:t>Briefest</a:t>
            </a:r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ym typeface="Wingdings"/>
              </a:rPr>
              <a:t>Surprise </a:t>
            </a:r>
            <a:r>
              <a:rPr lang="en-US" sz="3200" dirty="0" smtClean="0">
                <a:sym typeface="Wingdings"/>
              </a:rPr>
              <a:t>[ </a:t>
            </a:r>
            <a:r>
              <a:rPr lang="en-US" sz="3200" dirty="0" smtClean="0">
                <a:latin typeface="Times" charset="0"/>
                <a:ea typeface="Times" charset="0"/>
                <a:cs typeface="Times" charset="0"/>
                <a:sym typeface="Wingdings"/>
              </a:rPr>
              <a:t>I(p) </a:t>
            </a:r>
            <a:r>
              <a:rPr lang="en-US" sz="3200" dirty="0" smtClean="0">
                <a:sym typeface="Wingdings"/>
              </a:rPr>
              <a:t>] – </a:t>
            </a:r>
            <a:r>
              <a:rPr lang="en-US" sz="3200" dirty="0">
                <a:sym typeface="Wingdings"/>
              </a:rPr>
              <a:t>a measure of </a:t>
            </a:r>
            <a:r>
              <a:rPr lang="en-US" sz="3200" dirty="0" smtClean="0">
                <a:sym typeface="Wingdings"/>
              </a:rPr>
              <a:t>”information” or the </a:t>
            </a:r>
            <a:r>
              <a:rPr lang="en-US" sz="3200" dirty="0">
                <a:sym typeface="Wingdings"/>
              </a:rPr>
              <a:t>“surprise” in an event </a:t>
            </a:r>
            <a:r>
              <a:rPr lang="en-US" sz="3200" dirty="0" smtClean="0">
                <a:sym typeface="Wingdings"/>
              </a:rPr>
              <a:t>of probability p.</a:t>
            </a:r>
          </a:p>
          <a:p>
            <a:endParaRPr lang="en-US" sz="3200" dirty="0">
              <a:sym typeface="Wingdings"/>
            </a:endParaRPr>
          </a:p>
          <a:p>
            <a:pPr marL="342900" lvl="1" indent="0">
              <a:buNone/>
            </a:pPr>
            <a:r>
              <a:rPr lang="en-US" sz="2800" dirty="0" smtClean="0">
                <a:latin typeface="Times" charset="0"/>
                <a:ea typeface="Times" charset="0"/>
                <a:cs typeface="Times" charset="0"/>
                <a:sym typeface="Wingdings"/>
              </a:rPr>
              <a:t>I(1</a:t>
            </a:r>
            <a:r>
              <a:rPr lang="en-US" sz="2800" dirty="0">
                <a:latin typeface="Times" charset="0"/>
                <a:ea typeface="Times" charset="0"/>
                <a:cs typeface="Times" charset="0"/>
                <a:sym typeface="Wingdings"/>
              </a:rPr>
              <a:t>) </a:t>
            </a:r>
            <a:r>
              <a:rPr lang="en-US" sz="2800" dirty="0" smtClean="0">
                <a:latin typeface="Times" charset="0"/>
                <a:ea typeface="Times" charset="0"/>
                <a:cs typeface="Times" charset="0"/>
                <a:sym typeface="Wingdings"/>
              </a:rPr>
              <a:t>	= </a:t>
            </a:r>
            <a:r>
              <a:rPr lang="en-US" sz="2800" dirty="0">
                <a:latin typeface="Times" charset="0"/>
                <a:ea typeface="Times" charset="0"/>
                <a:cs typeface="Times" charset="0"/>
                <a:sym typeface="Wingdings"/>
              </a:rPr>
              <a:t>0</a:t>
            </a:r>
          </a:p>
          <a:p>
            <a:pPr marL="342900" lvl="1" indent="0">
              <a:buNone/>
            </a:pPr>
            <a:r>
              <a:rPr lang="en-US" sz="2800" dirty="0" smtClean="0">
                <a:latin typeface="Times" charset="0"/>
                <a:ea typeface="Times" charset="0"/>
                <a:cs typeface="Times" charset="0"/>
                <a:sym typeface="Wingdings"/>
              </a:rPr>
              <a:t>I(0.5</a:t>
            </a:r>
            <a:r>
              <a:rPr lang="en-US" sz="2800" dirty="0">
                <a:latin typeface="Times" charset="0"/>
                <a:ea typeface="Times" charset="0"/>
                <a:cs typeface="Times" charset="0"/>
                <a:sym typeface="Wingdings"/>
              </a:rPr>
              <a:t>) </a:t>
            </a:r>
            <a:r>
              <a:rPr lang="en-US" sz="2800" dirty="0" smtClean="0">
                <a:latin typeface="Times" charset="0"/>
                <a:ea typeface="Times" charset="0"/>
                <a:cs typeface="Times" charset="0"/>
                <a:sym typeface="Wingdings"/>
              </a:rPr>
              <a:t>	= </a:t>
            </a:r>
            <a:r>
              <a:rPr lang="en-US" sz="2800" dirty="0">
                <a:latin typeface="Times" charset="0"/>
                <a:ea typeface="Times" charset="0"/>
                <a:cs typeface="Times" charset="0"/>
                <a:sym typeface="Wingdings"/>
              </a:rPr>
              <a:t>1</a:t>
            </a:r>
          </a:p>
          <a:p>
            <a:pPr marL="342900" lvl="1" indent="0">
              <a:buNone/>
            </a:pPr>
            <a:r>
              <a:rPr lang="en-US" sz="2800" dirty="0" smtClean="0">
                <a:latin typeface="Times" charset="0"/>
                <a:ea typeface="Times" charset="0"/>
                <a:cs typeface="Times" charset="0"/>
                <a:sym typeface="Wingdings"/>
              </a:rPr>
              <a:t>I(0.25</a:t>
            </a:r>
            <a:r>
              <a:rPr lang="en-US" sz="2800" dirty="0">
                <a:latin typeface="Times" charset="0"/>
                <a:ea typeface="Times" charset="0"/>
                <a:cs typeface="Times" charset="0"/>
                <a:sym typeface="Wingdings"/>
              </a:rPr>
              <a:t>) = 2</a:t>
            </a:r>
          </a:p>
          <a:p>
            <a:pPr marL="342900" lvl="1" indent="0">
              <a:buNone/>
            </a:pPr>
            <a:r>
              <a:rPr lang="en-US" sz="2800" dirty="0" smtClean="0">
                <a:latin typeface="Times" charset="0"/>
                <a:ea typeface="Times" charset="0"/>
                <a:cs typeface="Times" charset="0"/>
                <a:sym typeface="Wingdings"/>
              </a:rPr>
              <a:t>I(0</a:t>
            </a:r>
            <a:r>
              <a:rPr lang="en-US" sz="2800" dirty="0">
                <a:latin typeface="Times" charset="0"/>
                <a:ea typeface="Times" charset="0"/>
                <a:cs typeface="Times" charset="0"/>
                <a:sym typeface="Wingdings"/>
              </a:rPr>
              <a:t>) </a:t>
            </a:r>
            <a:r>
              <a:rPr lang="en-US" sz="2800" dirty="0" smtClean="0">
                <a:latin typeface="Times" charset="0"/>
                <a:ea typeface="Times" charset="0"/>
                <a:cs typeface="Times" charset="0"/>
                <a:sym typeface="Wingdings"/>
              </a:rPr>
              <a:t>	= </a:t>
            </a:r>
            <a:r>
              <a:rPr lang="en-US" sz="2800" dirty="0">
                <a:latin typeface="Times" charset="0"/>
                <a:ea typeface="Times" charset="0"/>
                <a:cs typeface="Times" charset="0"/>
                <a:sym typeface="Wingdings"/>
              </a:rPr>
              <a:t>undefined (or “infinite surprise</a:t>
            </a:r>
            <a:r>
              <a:rPr lang="en-US" sz="2800" dirty="0" smtClean="0">
                <a:latin typeface="Times" charset="0"/>
                <a:ea typeface="Times" charset="0"/>
                <a:cs typeface="Times" charset="0"/>
                <a:sym typeface="Wingdings"/>
              </a:rPr>
              <a:t>”)</a:t>
            </a:r>
          </a:p>
          <a:p>
            <a:pPr marL="342900" lvl="1" indent="0">
              <a:buNone/>
            </a:pPr>
            <a:endParaRPr lang="en-US" sz="2800" dirty="0">
              <a:latin typeface="Times" charset="0"/>
              <a:ea typeface="Times" charset="0"/>
              <a:cs typeface="Times" charset="0"/>
              <a:sym typeface="Wingdings"/>
            </a:endParaRPr>
          </a:p>
          <a:p>
            <a:pPr marL="342900" lvl="1" indent="0">
              <a:buNone/>
            </a:pPr>
            <a:r>
              <a:rPr lang="en-US" sz="2800" dirty="0" smtClean="0">
                <a:latin typeface="Times" charset="0"/>
                <a:ea typeface="Times" charset="0"/>
                <a:cs typeface="Times" charset="0"/>
                <a:sym typeface="Wingdings"/>
              </a:rPr>
              <a:t>I(p</a:t>
            </a:r>
            <a:r>
              <a:rPr lang="en-US" sz="2800" dirty="0">
                <a:latin typeface="Times" charset="0"/>
                <a:ea typeface="Times" charset="0"/>
                <a:cs typeface="Times" charset="0"/>
                <a:sym typeface="Wingdings"/>
              </a:rPr>
              <a:t>) </a:t>
            </a:r>
            <a:r>
              <a:rPr lang="en-US" sz="2800" dirty="0" smtClean="0">
                <a:latin typeface="Times" charset="0"/>
                <a:ea typeface="Times" charset="0"/>
                <a:cs typeface="Times" charset="0"/>
                <a:sym typeface="Wingdings"/>
              </a:rPr>
              <a:t>	= - </a:t>
            </a:r>
            <a:r>
              <a:rPr lang="en-US" sz="2800" dirty="0" err="1" smtClean="0">
                <a:latin typeface="Times" charset="0"/>
                <a:ea typeface="Times" charset="0"/>
                <a:cs typeface="Times" charset="0"/>
                <a:sym typeface="Wingdings"/>
              </a:rPr>
              <a:t>lg</a:t>
            </a:r>
            <a:r>
              <a:rPr lang="en-US" sz="2800" dirty="0" smtClean="0">
                <a:latin typeface="Times" charset="0"/>
                <a:ea typeface="Times" charset="0"/>
                <a:cs typeface="Times" charset="0"/>
                <a:sym typeface="Wingdings"/>
              </a:rPr>
              <a:t> p</a:t>
            </a:r>
            <a:endParaRPr lang="en-US" sz="2800" dirty="0" smtClean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Theory | The </a:t>
            </a:r>
            <a:r>
              <a:rPr lang="en-US" b="1" dirty="0" smtClean="0"/>
              <a:t>Briefest</a:t>
            </a:r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Entropy </a:t>
            </a:r>
            <a:r>
              <a:rPr lang="en-US" sz="3200" dirty="0" smtClean="0"/>
              <a:t>[ </a:t>
            </a:r>
            <a:r>
              <a:rPr lang="en-US" sz="3200" dirty="0" smtClean="0">
                <a:latin typeface="Times" charset="0"/>
                <a:ea typeface="Times" charset="0"/>
                <a:cs typeface="Times" charset="0"/>
              </a:rPr>
              <a:t>H(X)</a:t>
            </a:r>
            <a:r>
              <a:rPr lang="en-US" sz="3200" dirty="0" smtClean="0"/>
              <a:t> ] – </a:t>
            </a:r>
            <a:r>
              <a:rPr lang="en-US" sz="3200" dirty="0"/>
              <a:t>a measure of </a:t>
            </a:r>
            <a:r>
              <a:rPr lang="en-US" sz="3200" dirty="0" smtClean="0"/>
              <a:t>“information” </a:t>
            </a:r>
            <a:r>
              <a:rPr lang="en-US" sz="3200" dirty="0"/>
              <a:t>in a random </a:t>
            </a:r>
            <a:r>
              <a:rPr lang="en-US" sz="3200" dirty="0" smtClean="0"/>
              <a:t>variable, or “expected surprise”.</a:t>
            </a:r>
          </a:p>
          <a:p>
            <a:endParaRPr lang="en-US" sz="3200" dirty="0" smtClean="0"/>
          </a:p>
          <a:p>
            <a:pPr marL="342900" lvl="2" indent="0">
              <a:spcBef>
                <a:spcPts val="750"/>
              </a:spcBef>
              <a:buNone/>
            </a:pPr>
            <a:r>
              <a:rPr lang="en-US" sz="2800" dirty="0">
                <a:latin typeface="Times" charset="0"/>
                <a:ea typeface="Times" charset="0"/>
                <a:cs typeface="Times" charset="0"/>
              </a:rPr>
              <a:t>H(X) = </a:t>
            </a:r>
            <a:r>
              <a:rPr lang="en-US" sz="2800" dirty="0" err="1">
                <a:latin typeface="Times" charset="0"/>
                <a:ea typeface="Times" charset="0"/>
                <a:cs typeface="Times" charset="0"/>
              </a:rPr>
              <a:t>E</a:t>
            </a:r>
            <a:r>
              <a:rPr lang="en-US" sz="2800" baseline="-25000" dirty="0" err="1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n-US" sz="2800" baseline="-25000" dirty="0" err="1">
                <a:latin typeface="Times" charset="0"/>
                <a:ea typeface="Times" charset="0"/>
                <a:cs typeface="Times" charset="0"/>
                <a:sym typeface="Wingdings"/>
              </a:rPr>
              <a:t>X</a:t>
            </a:r>
            <a:r>
              <a:rPr lang="en-US" sz="2800" baseline="-25000" dirty="0">
                <a:latin typeface="Times" charset="0"/>
                <a:ea typeface="Times" charset="0"/>
                <a:cs typeface="Times" charset="0"/>
                <a:sym typeface="Wingdings"/>
              </a:rPr>
              <a:t> </a:t>
            </a:r>
            <a:r>
              <a:rPr lang="en-US" sz="2800" dirty="0">
                <a:latin typeface="Times" charset="0"/>
                <a:ea typeface="Times" charset="0"/>
                <a:cs typeface="Times" charset="0"/>
                <a:sym typeface="Wingdings"/>
              </a:rPr>
              <a:t>I</a:t>
            </a:r>
            <a:r>
              <a:rPr lang="en-US" sz="2800" dirty="0" smtClean="0">
                <a:latin typeface="Times" charset="0"/>
                <a:ea typeface="Times" charset="0"/>
                <a:cs typeface="Times" charset="0"/>
                <a:sym typeface="Wingdings"/>
              </a:rPr>
              <a:t>(</a:t>
            </a:r>
            <a:r>
              <a:rPr lang="en-US" sz="2800" dirty="0" err="1" smtClean="0">
                <a:latin typeface="Times" charset="0"/>
                <a:ea typeface="Times" charset="0"/>
                <a:cs typeface="Times" charset="0"/>
                <a:sym typeface="Wingdings"/>
              </a:rPr>
              <a:t>Pr</a:t>
            </a:r>
            <a:r>
              <a:rPr lang="en-US" sz="2800" dirty="0" smtClean="0">
                <a:latin typeface="Times" charset="0"/>
                <a:ea typeface="Times" charset="0"/>
                <a:cs typeface="Times" charset="0"/>
                <a:sym typeface="Wingdings"/>
              </a:rPr>
              <a:t>[X=x])</a:t>
            </a:r>
          </a:p>
          <a:p>
            <a:pPr marL="342900" lvl="2" indent="0">
              <a:spcBef>
                <a:spcPts val="750"/>
              </a:spcBef>
              <a:buNone/>
            </a:pPr>
            <a:endParaRPr lang="en-US" sz="2800" dirty="0"/>
          </a:p>
          <a:p>
            <a:pPr marL="342900" lvl="1" indent="0">
              <a:buNone/>
            </a:pPr>
            <a:r>
              <a:rPr lang="en-US" sz="2800" dirty="0">
                <a:latin typeface="Times" charset="0"/>
                <a:ea typeface="Times" charset="0"/>
                <a:cs typeface="Times" charset="0"/>
              </a:rPr>
              <a:t>H(X) = 0		</a:t>
            </a:r>
            <a:r>
              <a:rPr lang="en-US" sz="2800" dirty="0" smtClean="0">
                <a:latin typeface="Times" charset="0"/>
                <a:ea typeface="Times" charset="0"/>
                <a:cs typeface="Times" charset="0"/>
              </a:rPr>
              <a:t>if </a:t>
            </a:r>
            <a:r>
              <a:rPr lang="en-US" sz="2800" dirty="0">
                <a:latin typeface="Times" charset="0"/>
                <a:ea typeface="Times" charset="0"/>
                <a:cs typeface="Times" charset="0"/>
              </a:rPr>
              <a:t>no uncertainty </a:t>
            </a:r>
            <a:r>
              <a:rPr lang="en-US" sz="2800" dirty="0" err="1">
                <a:latin typeface="Times" charset="0"/>
                <a:ea typeface="Times" charset="0"/>
                <a:cs typeface="Times" charset="0"/>
              </a:rPr>
              <a:t>Pr</a:t>
            </a:r>
            <a:r>
              <a:rPr lang="en-US" sz="2800" dirty="0">
                <a:latin typeface="Times" charset="0"/>
                <a:ea typeface="Times" charset="0"/>
                <a:cs typeface="Times" charset="0"/>
              </a:rPr>
              <a:t>[X = x</a:t>
            </a:r>
            <a:r>
              <a:rPr lang="en-US" sz="2800" baseline="-25000" dirty="0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sz="2800" dirty="0">
                <a:latin typeface="Times" charset="0"/>
                <a:ea typeface="Times" charset="0"/>
                <a:cs typeface="Times" charset="0"/>
              </a:rPr>
              <a:t>] = 1</a:t>
            </a:r>
          </a:p>
          <a:p>
            <a:pPr marL="342900" lvl="1" indent="0">
              <a:buNone/>
            </a:pPr>
            <a:r>
              <a:rPr lang="en-US" sz="2800" dirty="0" smtClean="0">
                <a:latin typeface="Times" charset="0"/>
                <a:ea typeface="Times" charset="0"/>
                <a:cs typeface="Times" charset="0"/>
              </a:rPr>
              <a:t>H(X) = </a:t>
            </a:r>
            <a:r>
              <a:rPr lang="en-US" sz="2800" dirty="0" err="1" smtClean="0">
                <a:latin typeface="Times" charset="0"/>
                <a:ea typeface="Times" charset="0"/>
                <a:cs typeface="Times" charset="0"/>
              </a:rPr>
              <a:t>lg|X</a:t>
            </a:r>
            <a:r>
              <a:rPr lang="en-US" sz="2800" dirty="0" smtClean="0">
                <a:latin typeface="Times" charset="0"/>
                <a:ea typeface="Times" charset="0"/>
                <a:cs typeface="Times" charset="0"/>
              </a:rPr>
              <a:t>|	if </a:t>
            </a:r>
            <a:r>
              <a:rPr lang="en-US" sz="2800" dirty="0" err="1" smtClean="0">
                <a:latin typeface="Times" charset="0"/>
                <a:ea typeface="Times" charset="0"/>
                <a:cs typeface="Times" charset="0"/>
              </a:rPr>
              <a:t>Pr</a:t>
            </a:r>
            <a:r>
              <a:rPr lang="en-US" sz="2800" dirty="0" smtClean="0">
                <a:latin typeface="Times" charset="0"/>
                <a:ea typeface="Times" charset="0"/>
                <a:cs typeface="Times" charset="0"/>
              </a:rPr>
              <a:t>[X = x] = 1/|X| for every x</a:t>
            </a:r>
            <a:endParaRPr lang="en-US" sz="28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2796698"/>
            <a:ext cx="11108986" cy="181588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lvl="1"/>
            <a:endParaRPr lang="en-US" sz="2800" dirty="0" smtClean="0">
              <a:solidFill>
                <a:schemeClr val="bg1"/>
              </a:solidFill>
              <a:ea typeface="Times" charset="0"/>
              <a:cs typeface="Times" charset="0"/>
            </a:endParaRPr>
          </a:p>
          <a:p>
            <a:pPr lvl="1"/>
            <a:r>
              <a:rPr lang="en-US" sz="2800" dirty="0" smtClean="0">
                <a:solidFill>
                  <a:schemeClr val="bg1"/>
                </a:solidFill>
                <a:ea typeface="Times" charset="0"/>
                <a:cs typeface="Times" charset="0"/>
              </a:rPr>
              <a:t>The expected number of yes or no questions required to answer in order to determine the value of X.</a:t>
            </a:r>
          </a:p>
          <a:p>
            <a:pPr lvl="1"/>
            <a:endParaRPr lang="en-US" sz="2800" dirty="0" smtClean="0">
              <a:solidFill>
                <a:schemeClr val="bg1"/>
              </a:solidFill>
              <a:ea typeface="Times" charset="0"/>
              <a:cs typeface="Time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4791968"/>
            <a:ext cx="11108986" cy="138499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lvl="1"/>
            <a:endParaRPr lang="en-US" sz="2800" dirty="0" smtClean="0">
              <a:solidFill>
                <a:schemeClr val="bg1"/>
              </a:solidFill>
              <a:ea typeface="Times" charset="0"/>
              <a:cs typeface="Times" charset="0"/>
            </a:endParaRPr>
          </a:p>
          <a:p>
            <a:pPr lvl="1"/>
            <a:r>
              <a:rPr lang="en-US" sz="2800" dirty="0" smtClean="0">
                <a:solidFill>
                  <a:schemeClr val="bg1"/>
                </a:solidFill>
                <a:ea typeface="Times" charset="0"/>
                <a:cs typeface="Times" charset="0"/>
              </a:rPr>
              <a:t>Expected size (in bits) of an optimal compression of the value of X.</a:t>
            </a:r>
          </a:p>
          <a:p>
            <a:pPr lvl="1"/>
            <a:endParaRPr lang="en-US" sz="2800" dirty="0">
              <a:solidFill>
                <a:schemeClr val="bg1"/>
              </a:solidFill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6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Theory | The </a:t>
            </a:r>
            <a:r>
              <a:rPr lang="en-US" b="1" dirty="0" smtClean="0"/>
              <a:t>Briefest</a:t>
            </a:r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Conditional Entropy [ </a:t>
            </a:r>
            <a:r>
              <a:rPr lang="en-US" sz="3200" dirty="0" smtClean="0">
                <a:latin typeface="Times" charset="0"/>
                <a:ea typeface="Times" charset="0"/>
                <a:cs typeface="Times" charset="0"/>
              </a:rPr>
              <a:t>H(X | Y)</a:t>
            </a:r>
            <a:r>
              <a:rPr lang="en-US" sz="3200" dirty="0" smtClean="0"/>
              <a:t> ] – </a:t>
            </a:r>
            <a:r>
              <a:rPr lang="en-US" sz="3200" dirty="0"/>
              <a:t>a measure of </a:t>
            </a:r>
            <a:r>
              <a:rPr lang="en-US" sz="3200" dirty="0" smtClean="0"/>
              <a:t>“information” </a:t>
            </a:r>
            <a:r>
              <a:rPr lang="en-US" sz="3200" dirty="0"/>
              <a:t>in a random </a:t>
            </a:r>
            <a:r>
              <a:rPr lang="en-US" sz="3200" dirty="0" smtClean="0"/>
              <a:t>variable X that remains after observing Y.</a:t>
            </a:r>
          </a:p>
          <a:p>
            <a:endParaRPr lang="en-US" sz="3200" dirty="0" smtClean="0"/>
          </a:p>
          <a:p>
            <a:pPr marL="342900" lvl="2" indent="0">
              <a:spcBef>
                <a:spcPts val="750"/>
              </a:spcBef>
              <a:buNone/>
            </a:pPr>
            <a:r>
              <a:rPr lang="en-US" sz="2800" dirty="0" smtClean="0">
                <a:latin typeface="Times" charset="0"/>
                <a:ea typeface="Times" charset="0"/>
                <a:cs typeface="Times" charset="0"/>
              </a:rPr>
              <a:t>H(X | Y) </a:t>
            </a:r>
            <a:r>
              <a:rPr lang="en-US" sz="2800" dirty="0">
                <a:latin typeface="Times" charset="0"/>
                <a:ea typeface="Times" charset="0"/>
                <a:cs typeface="Times" charset="0"/>
              </a:rPr>
              <a:t>= </a:t>
            </a:r>
            <a:r>
              <a:rPr lang="en-US" sz="2800" dirty="0" err="1" smtClean="0">
                <a:latin typeface="Times" charset="0"/>
                <a:ea typeface="Times" charset="0"/>
                <a:cs typeface="Times" charset="0"/>
              </a:rPr>
              <a:t>E</a:t>
            </a:r>
            <a:r>
              <a:rPr lang="en-US" sz="2800" baseline="-25000" dirty="0" err="1" smtClean="0">
                <a:latin typeface="Times" charset="0"/>
                <a:ea typeface="Times" charset="0"/>
                <a:cs typeface="Times" charset="0"/>
              </a:rPr>
              <a:t>y</a:t>
            </a:r>
            <a:r>
              <a:rPr lang="en-US" sz="2800" baseline="-25000" dirty="0" err="1" smtClean="0">
                <a:latin typeface="Times" charset="0"/>
                <a:ea typeface="Times" charset="0"/>
                <a:cs typeface="Times" charset="0"/>
                <a:sym typeface="Wingdings"/>
              </a:rPr>
              <a:t>Y</a:t>
            </a:r>
            <a:r>
              <a:rPr lang="en-US" sz="2800" baseline="-25000" dirty="0" smtClean="0">
                <a:latin typeface="Times" charset="0"/>
                <a:ea typeface="Times" charset="0"/>
                <a:cs typeface="Times" charset="0"/>
                <a:sym typeface="Wingdings"/>
              </a:rPr>
              <a:t> </a:t>
            </a:r>
            <a:r>
              <a:rPr lang="en-US" sz="2800" dirty="0" smtClean="0">
                <a:latin typeface="Times" charset="0"/>
                <a:ea typeface="Times" charset="0"/>
                <a:cs typeface="Times" charset="0"/>
                <a:sym typeface="Wingdings"/>
              </a:rPr>
              <a:t>H(X | Y=y)</a:t>
            </a:r>
          </a:p>
          <a:p>
            <a:pPr marL="342900" lvl="2" indent="0">
              <a:spcBef>
                <a:spcPts val="750"/>
              </a:spcBef>
              <a:buNone/>
            </a:pPr>
            <a:endParaRPr lang="en-US" sz="2800" dirty="0">
              <a:latin typeface="Times" charset="0"/>
              <a:ea typeface="Times" charset="0"/>
              <a:cs typeface="Times" charset="0"/>
              <a:sym typeface="Wingdings"/>
            </a:endParaRPr>
          </a:p>
          <a:p>
            <a:pPr marL="342900" lvl="2" indent="0">
              <a:spcBef>
                <a:spcPts val="750"/>
              </a:spcBef>
              <a:buNone/>
            </a:pPr>
            <a:r>
              <a:rPr lang="en-US" sz="2800" dirty="0" smtClean="0">
                <a:latin typeface="Times" charset="0"/>
                <a:ea typeface="Times" charset="0"/>
                <a:cs typeface="Times" charset="0"/>
                <a:sym typeface="Wingdings"/>
              </a:rPr>
              <a:t>H(X | Y) = 0 if Y completely determines X</a:t>
            </a:r>
          </a:p>
          <a:p>
            <a:pPr marL="342900" lvl="2" indent="0">
              <a:spcBef>
                <a:spcPts val="750"/>
              </a:spcBef>
              <a:buNone/>
            </a:pPr>
            <a:r>
              <a:rPr lang="en-US" sz="2800" dirty="0" smtClean="0">
                <a:latin typeface="Times" charset="0"/>
                <a:ea typeface="Times" charset="0"/>
                <a:cs typeface="Times" charset="0"/>
                <a:sym typeface="Wingdings"/>
              </a:rPr>
              <a:t>H(X | Y) = H(X) if X,Y are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5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Theory | The </a:t>
            </a:r>
            <a:r>
              <a:rPr lang="en-US" b="1" dirty="0" smtClean="0"/>
              <a:t>Briefest</a:t>
            </a:r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Mutual Information [ </a:t>
            </a:r>
            <a:r>
              <a:rPr lang="en-US" sz="3200" dirty="0" smtClean="0">
                <a:latin typeface="Times" charset="0"/>
                <a:ea typeface="Times" charset="0"/>
                <a:cs typeface="Times" charset="0"/>
              </a:rPr>
              <a:t>I(X;Y)</a:t>
            </a:r>
            <a:r>
              <a:rPr lang="en-US" sz="3200" dirty="0" smtClean="0"/>
              <a:t> ] – </a:t>
            </a:r>
            <a:r>
              <a:rPr lang="en-US" sz="3200" dirty="0"/>
              <a:t>a measure of </a:t>
            </a:r>
            <a:r>
              <a:rPr lang="en-US" sz="3200" dirty="0" smtClean="0"/>
              <a:t>the dependence of two random variables.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2800" dirty="0" smtClean="0">
                <a:latin typeface="Times" charset="0"/>
                <a:ea typeface="Times" charset="0"/>
                <a:cs typeface="Times" charset="0"/>
              </a:rPr>
              <a:t>I(X;Y) = H(X,Y) – H(X|Y) – H(Y|X)</a:t>
            </a:r>
          </a:p>
          <a:p>
            <a:pPr marL="0" indent="0">
              <a:buNone/>
            </a:pPr>
            <a:endParaRPr lang="en-US" sz="2800" dirty="0">
              <a:latin typeface="Times" charset="0"/>
              <a:ea typeface="Times" charset="0"/>
              <a:cs typeface="Times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" charset="0"/>
                <a:ea typeface="Times" charset="0"/>
                <a:cs typeface="Times" charset="0"/>
              </a:rPr>
              <a:t>I(X;Y) = 0 if X,Y are independent</a:t>
            </a:r>
          </a:p>
          <a:p>
            <a:pPr marL="0" indent="0">
              <a:buNone/>
            </a:pPr>
            <a:r>
              <a:rPr lang="en-US" sz="2800" dirty="0" smtClean="0">
                <a:latin typeface="Times" charset="0"/>
                <a:ea typeface="Times" charset="0"/>
                <a:cs typeface="Times" charset="0"/>
              </a:rPr>
              <a:t>I(X;Y) = H(X) = H(Y) = H(X,Y) if they are identical, correlated</a:t>
            </a:r>
          </a:p>
          <a:p>
            <a:pPr marL="0" indent="0">
              <a:buNone/>
            </a:pPr>
            <a:r>
              <a:rPr lang="en-US" sz="2800" dirty="0" smtClean="0">
                <a:latin typeface="Times" charset="0"/>
                <a:ea typeface="Times" charset="0"/>
                <a:cs typeface="Times" charset="0"/>
              </a:rPr>
              <a:t>0 </a:t>
            </a:r>
            <a:r>
              <a:rPr lang="en-US" sz="2800" dirty="0"/>
              <a:t>≤</a:t>
            </a:r>
            <a:r>
              <a:rPr lang="en-US" sz="2800" dirty="0" smtClean="0">
                <a:latin typeface="Times" charset="0"/>
                <a:ea typeface="Times" charset="0"/>
                <a:cs typeface="Times" charset="0"/>
              </a:rPr>
              <a:t> I(X;Y) </a:t>
            </a:r>
            <a:r>
              <a:rPr lang="en-US" sz="2800" dirty="0"/>
              <a:t>≤</a:t>
            </a:r>
            <a:r>
              <a:rPr lang="en-US" sz="2800" dirty="0" smtClean="0">
                <a:latin typeface="Times" charset="0"/>
                <a:ea typeface="Times" charset="0"/>
                <a:cs typeface="Times" charset="0"/>
              </a:rPr>
              <a:t> min{H(X), H(Y)} ≤ H(X,Y)</a:t>
            </a:r>
          </a:p>
          <a:p>
            <a:pPr marL="0" indent="0">
              <a:buNone/>
            </a:pPr>
            <a:endParaRPr lang="en-US" sz="2400" dirty="0" smtClean="0">
              <a:latin typeface="Times" charset="0"/>
              <a:ea typeface="Times" charset="0"/>
              <a:cs typeface="Times" charset="0"/>
            </a:endParaRPr>
          </a:p>
          <a:p>
            <a:pPr marL="514350" lvl="2">
              <a:spcBef>
                <a:spcPts val="750"/>
              </a:spcBef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0" y="2289305"/>
            <a:ext cx="4286250" cy="301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8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| Mutual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28</a:t>
            </a:fld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540068" y="2742618"/>
            <a:ext cx="2839278" cy="1898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3" name="TextBox 62"/>
          <p:cNvSpPr txBox="1"/>
          <p:nvPr/>
        </p:nvSpPr>
        <p:spPr>
          <a:xfrm>
            <a:off x="3205567" y="2979746"/>
            <a:ext cx="1564130" cy="40862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Zip-code=z</a:t>
            </a:r>
            <a:r>
              <a:rPr lang="en-US" baseline="-25000" dirty="0" smtClean="0"/>
              <a:t>1</a:t>
            </a:r>
            <a:r>
              <a:rPr lang="en-US" dirty="0" smtClean="0"/>
              <a:t>,z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970851" y="3491043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3284141" y="3388369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815102" y="4020553"/>
            <a:ext cx="938077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offer</a:t>
            </a:r>
            <a:endParaRPr lang="en-US" sz="16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959484" y="3388369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066470" y="3987215"/>
            <a:ext cx="945128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no</a:t>
            </a:r>
            <a:r>
              <a:rPr lang="en-US" sz="1600" smtClean="0"/>
              <a:t> </a:t>
            </a:r>
            <a:r>
              <a:rPr lang="en-US" sz="1600" dirty="0" smtClean="0"/>
              <a:t>offer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2891374" y="2055421"/>
            <a:ext cx="22480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Race, Zip-code,</a:t>
            </a:r>
            <a:r>
              <a:rPr lang="is-IS" dirty="0" smtClean="0"/>
              <a:t>…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959707" y="4640992"/>
            <a:ext cx="5994" cy="35490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4012201" y="2424753"/>
            <a:ext cx="3196" cy="32709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080213" y="4995900"/>
            <a:ext cx="177097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Decision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377113" y="3491043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baseline="-25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15088" y="3186996"/>
            <a:ext cx="202260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Proxy use</a:t>
            </a:r>
          </a:p>
          <a:p>
            <a:r>
              <a:rPr lang="en-US" sz="1400" dirty="0" smtClean="0"/>
              <a:t>(odd zip-codes are white,</a:t>
            </a:r>
          </a:p>
          <a:p>
            <a:r>
              <a:rPr lang="en-US" sz="1400" dirty="0" smtClean="0"/>
              <a:t>even are black)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190961" y="2738605"/>
            <a:ext cx="2839278" cy="1898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TextBox 37"/>
          <p:cNvSpPr txBox="1"/>
          <p:nvPr/>
        </p:nvSpPr>
        <p:spPr>
          <a:xfrm>
            <a:off x="7832606" y="2975733"/>
            <a:ext cx="1578094" cy="40862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Zip-code=z</a:t>
            </a:r>
            <a:r>
              <a:rPr lang="en-US" baseline="-25000" dirty="0" smtClean="0"/>
              <a:t>1</a:t>
            </a:r>
            <a:r>
              <a:rPr lang="en-US" dirty="0" smtClean="0"/>
              <a:t>,z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621744" y="3487030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7935034" y="3384356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465995" y="4016540"/>
            <a:ext cx="938077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offer</a:t>
            </a:r>
            <a:endParaRPr lang="en-US" sz="16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610377" y="3384356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717363" y="3983202"/>
            <a:ext cx="945128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no</a:t>
            </a:r>
            <a:r>
              <a:rPr lang="en-US" sz="1600" smtClean="0"/>
              <a:t> </a:t>
            </a:r>
            <a:r>
              <a:rPr lang="en-US" sz="1600" dirty="0" smtClean="0"/>
              <a:t>offer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7542267" y="2051408"/>
            <a:ext cx="22480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Race, Zip-code,</a:t>
            </a:r>
            <a:r>
              <a:rPr lang="is-IS" dirty="0" smtClean="0"/>
              <a:t>…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610600" y="4636979"/>
            <a:ext cx="5994" cy="35490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8663094" y="2420740"/>
            <a:ext cx="3196" cy="32709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731106" y="4991887"/>
            <a:ext cx="177097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Decision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028006" y="3487030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10377370" y="333183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use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4691" y="5712820"/>
            <a:ext cx="3283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I(</a:t>
            </a:r>
            <a:r>
              <a:rPr lang="en-US" sz="2400" dirty="0" err="1" smtClean="0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n-US" sz="2400" baseline="-25000" dirty="0" err="1" smtClean="0">
                <a:latin typeface="Times" charset="0"/>
                <a:ea typeface="Times" charset="0"/>
                <a:cs typeface="Times" charset="0"/>
              </a:rPr>
              <a:t>race</a:t>
            </a:r>
            <a:r>
              <a:rPr lang="en-US" sz="2400" baseline="-250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; ⟦Exp</a:t>
            </a:r>
            <a:r>
              <a:rPr lang="en-US" sz="2400" baseline="-25000" dirty="0" smtClean="0">
                <a:latin typeface="Times" charset="0"/>
                <a:ea typeface="Times" charset="0"/>
                <a:cs typeface="Times" charset="0"/>
              </a:rPr>
              <a:t>0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⟧X) </a:t>
            </a:r>
            <a:r>
              <a:rPr lang="en-US" sz="2400" dirty="0" smtClean="0"/>
              <a:t>is high</a:t>
            </a:r>
            <a:r>
              <a:rPr lang="en-US" sz="2400" baseline="-25000" dirty="0" smtClean="0"/>
              <a:t> </a:t>
            </a:r>
            <a:endParaRPr lang="en-US" sz="2400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7301333" y="5712820"/>
            <a:ext cx="3221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I(</a:t>
            </a:r>
            <a:r>
              <a:rPr lang="en-US" sz="2400" dirty="0" err="1" smtClean="0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n-US" sz="2400" baseline="-25000" dirty="0" err="1" smtClean="0">
                <a:latin typeface="Times" charset="0"/>
                <a:ea typeface="Times" charset="0"/>
                <a:cs typeface="Times" charset="0"/>
              </a:rPr>
              <a:t>race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 ; 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⟦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Exp</a:t>
            </a:r>
            <a:r>
              <a:rPr lang="en-US" sz="2400" baseline="-25000" dirty="0" smtClean="0">
                <a:latin typeface="Times" charset="0"/>
                <a:ea typeface="Times" charset="0"/>
                <a:cs typeface="Times" charset="0"/>
              </a:rPr>
              <a:t>1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⟧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X) </a:t>
            </a:r>
            <a:r>
              <a:rPr lang="en-US" sz="2400" dirty="0"/>
              <a:t>is </a:t>
            </a:r>
            <a:r>
              <a:rPr lang="en-US" sz="2400" dirty="0" smtClean="0"/>
              <a:t>low</a:t>
            </a:r>
            <a:r>
              <a:rPr lang="en-US" sz="2400" baseline="-25000" dirty="0" smtClean="0"/>
              <a:t> </a:t>
            </a:r>
            <a:endParaRPr lang="en-US" sz="2400" baseline="-25000" dirty="0"/>
          </a:p>
        </p:txBody>
      </p:sp>
      <p:sp>
        <p:nvSpPr>
          <p:cNvPr id="34" name="Rectangle 33"/>
          <p:cNvSpPr/>
          <p:nvPr/>
        </p:nvSpPr>
        <p:spPr>
          <a:xfrm>
            <a:off x="4720034" y="2738605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>
                <a:solidFill>
                  <a:srgbClr val="002060"/>
                </a:solidFill>
                <a:sym typeface="Wingdings"/>
              </a:rPr>
              <a:t>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496036" y="2698952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 smtClean="0">
                <a:solidFill>
                  <a:srgbClr val="002060"/>
                </a:solidFill>
                <a:sym typeface="Wingdings"/>
              </a:rPr>
              <a:t>1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69722">
            <a:off x="5156709" y="-1636224"/>
            <a:ext cx="2194216" cy="469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8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| Mutual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29</a:t>
            </a:fld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26162" y="2250891"/>
            <a:ext cx="4734339" cy="2813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2234908" y="2464164"/>
            <a:ext cx="1760919" cy="40862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Zip-code=</a:t>
            </a:r>
            <a:r>
              <a:rPr lang="en-US" dirty="0" smtClean="0"/>
              <a:t>=z</a:t>
            </a:r>
            <a:r>
              <a:rPr lang="en-US" baseline="-25000" dirty="0" smtClean="0"/>
              <a:t>1</a:t>
            </a:r>
            <a:r>
              <a:rPr lang="en-US" dirty="0" smtClean="0"/>
              <a:t>,z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1868196" y="2894351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066397" y="2872787"/>
            <a:ext cx="1048971" cy="5278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96569" y="4435683"/>
            <a:ext cx="938077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offer</a:t>
            </a:r>
            <a:endParaRPr lang="en-US" sz="16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115368" y="2872787"/>
            <a:ext cx="1057920" cy="51928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70979" y="4412930"/>
            <a:ext cx="945128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no</a:t>
            </a:r>
            <a:r>
              <a:rPr lang="en-US" sz="1600" dirty="0"/>
              <a:t>-</a:t>
            </a:r>
            <a:r>
              <a:rPr lang="en-US" sz="1600" dirty="0" smtClean="0"/>
              <a:t>offer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1684345" y="1563695"/>
            <a:ext cx="26093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Race, Zip-code, </a:t>
            </a:r>
            <a:r>
              <a:rPr lang="is-IS" dirty="0" smtClean="0"/>
              <a:t>Interested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983027" y="5073787"/>
            <a:ext cx="5994" cy="35490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989022" y="1933027"/>
            <a:ext cx="4310" cy="317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56184" y="5438526"/>
            <a:ext cx="177097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Decision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23414" y="2901113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56203" y="3400602"/>
            <a:ext cx="1620387" cy="3745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Interested==yes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3346550" y="3392075"/>
            <a:ext cx="1653476" cy="3745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Interested==yes</a:t>
            </a:r>
            <a:endParaRPr lang="en-US" sz="16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1230972" y="3775173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906315" y="3775173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79877" y="3904442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23411" y="3872375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3056696" y="4418982"/>
            <a:ext cx="938077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no-offer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4231106" y="4396229"/>
            <a:ext cx="945128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offer</a:t>
            </a:r>
            <a:endParaRPr lang="en-US" sz="16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3491099" y="3758472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166442" y="3758472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307262" y="3872375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4483538" y="3855674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baseline="-25000" dirty="0"/>
          </a:p>
        </p:txBody>
      </p:sp>
      <p:sp>
        <p:nvSpPr>
          <p:cNvPr id="66" name="Rectangle 65"/>
          <p:cNvSpPr/>
          <p:nvPr/>
        </p:nvSpPr>
        <p:spPr>
          <a:xfrm>
            <a:off x="3866019" y="2156984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>
                <a:solidFill>
                  <a:srgbClr val="002060"/>
                </a:solidFill>
                <a:sym typeface="Wingdings"/>
              </a:rPr>
              <a:t>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912627" y="2270332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 smtClean="0">
                <a:solidFill>
                  <a:srgbClr val="002060"/>
                </a:solidFill>
                <a:sym typeface="Wingdings"/>
              </a:rPr>
              <a:t>1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18963" y="3048239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 smtClean="0">
                <a:solidFill>
                  <a:srgbClr val="002060"/>
                </a:solidFill>
                <a:sym typeface="Wingdings"/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54522" y="3200540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 smtClean="0">
                <a:solidFill>
                  <a:srgbClr val="002060"/>
                </a:solidFill>
                <a:sym typeface="Wingdings"/>
              </a:rPr>
              <a:t>3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8619" y="4230294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 smtClean="0">
                <a:solidFill>
                  <a:srgbClr val="002060"/>
                </a:solidFill>
                <a:sym typeface="Wingdings"/>
              </a:rPr>
              <a:t>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659122" y="4244634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smtClean="0">
                <a:solidFill>
                  <a:srgbClr val="002060"/>
                </a:solidFill>
                <a:sym typeface="Wingdings"/>
              </a:rPr>
              <a:t>5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630141" y="3003288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 smtClean="0">
                <a:solidFill>
                  <a:srgbClr val="002060"/>
                </a:solidFill>
                <a:sym typeface="Wingdings"/>
              </a:rPr>
              <a:t>6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018506" y="3167125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 smtClean="0">
                <a:solidFill>
                  <a:srgbClr val="002060"/>
                </a:solidFill>
                <a:sym typeface="Wingdings"/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965715" y="4142263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>
                <a:solidFill>
                  <a:srgbClr val="002060"/>
                </a:solidFill>
                <a:sym typeface="Wingdings"/>
              </a:rPr>
              <a:t>8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19910" y="4142263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 smtClean="0">
                <a:solidFill>
                  <a:srgbClr val="002060"/>
                </a:solidFill>
                <a:sym typeface="Wingdings"/>
              </a:rPr>
              <a:t>9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46401" y="1827395"/>
            <a:ext cx="3149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I(</a:t>
            </a:r>
            <a:r>
              <a:rPr lang="en-US" sz="2400" dirty="0" err="1" smtClean="0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n-US" sz="2400" baseline="-25000" dirty="0" err="1" smtClean="0">
                <a:latin typeface="Times" charset="0"/>
                <a:ea typeface="Times" charset="0"/>
                <a:cs typeface="Times" charset="0"/>
              </a:rPr>
              <a:t>race</a:t>
            </a:r>
            <a:r>
              <a:rPr lang="en-US" sz="2400" baseline="-250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; ⟦Exp</a:t>
            </a:r>
            <a:r>
              <a:rPr lang="en-US" sz="2400" baseline="-25000" dirty="0" smtClean="0">
                <a:latin typeface="Times" charset="0"/>
                <a:ea typeface="Times" charset="0"/>
                <a:cs typeface="Times" charset="0"/>
              </a:rPr>
              <a:t>0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⟧X) </a:t>
            </a:r>
            <a:r>
              <a:rPr lang="en-US" sz="2400" dirty="0" smtClean="0"/>
              <a:t>is low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96255">
            <a:off x="3913908" y="-1799829"/>
            <a:ext cx="2194216" cy="469562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468288" y="2554339"/>
            <a:ext cx="3285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I(</a:t>
            </a:r>
            <a:r>
              <a:rPr lang="en-US" sz="2400" dirty="0" err="1" smtClean="0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n-US" sz="2400" baseline="-25000" dirty="0" err="1" smtClean="0">
                <a:latin typeface="Times" charset="0"/>
                <a:ea typeface="Times" charset="0"/>
                <a:cs typeface="Times" charset="0"/>
              </a:rPr>
              <a:t>race</a:t>
            </a:r>
            <a:r>
              <a:rPr lang="en-US" sz="2400" baseline="-250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; ⟦Exp</a:t>
            </a:r>
            <a:r>
              <a:rPr lang="en-US" sz="2400" baseline="-25000" dirty="0">
                <a:latin typeface="Times" charset="0"/>
                <a:ea typeface="Times" charset="0"/>
                <a:cs typeface="Times" charset="0"/>
              </a:rPr>
              <a:t>1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⟧X)</a:t>
            </a:r>
            <a:r>
              <a:rPr lang="en-US" sz="2400" dirty="0"/>
              <a:t> is high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50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Systems </a:t>
            </a:r>
            <a:r>
              <a:rPr lang="en-US" dirty="0" smtClean="0"/>
              <a:t>Threaten Fairness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Explicit Use</a:t>
            </a:r>
            <a:r>
              <a:rPr lang="en-US" dirty="0" smtClean="0"/>
              <a:t> </a:t>
            </a:r>
            <a:r>
              <a:rPr lang="en-US" sz="2800" dirty="0" smtClean="0"/>
              <a:t>[</a:t>
            </a:r>
            <a:r>
              <a:rPr lang="en-US" sz="2400" dirty="0" err="1" smtClean="0"/>
              <a:t>Datta</a:t>
            </a:r>
            <a:r>
              <a:rPr lang="en-US" sz="2400" dirty="0" smtClean="0"/>
              <a:t>, </a:t>
            </a:r>
            <a:r>
              <a:rPr lang="en-US" sz="2400" dirty="0" err="1" smtClean="0"/>
              <a:t>Tschantz</a:t>
            </a:r>
            <a:r>
              <a:rPr lang="en-US" sz="2400" dirty="0" smtClean="0"/>
              <a:t>, </a:t>
            </a:r>
            <a:r>
              <a:rPr lang="en-US" sz="2400" dirty="0" err="1" smtClean="0"/>
              <a:t>Datta</a:t>
            </a:r>
            <a:r>
              <a:rPr lang="en-US" sz="2400" dirty="0" smtClean="0"/>
              <a:t> 2015]</a:t>
            </a:r>
            <a:endParaRPr lang="en-US" sz="28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7274327" y="1139793"/>
            <a:ext cx="1918915" cy="2483600"/>
            <a:chOff x="5964331" y="1505543"/>
            <a:chExt cx="1918915" cy="2483600"/>
          </a:xfrm>
        </p:grpSpPr>
        <p:pic>
          <p:nvPicPr>
            <p:cNvPr id="4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250" b="94250" l="1700" r="58924">
                          <a14:foregroundMark x1="36261" y1="19000" x2="36261" y2="19000"/>
                          <a14:foregroundMark x1="35411" y1="10500" x2="35411" y2="10500"/>
                          <a14:foregroundMark x1="37394" y1="6250" x2="37394" y2="6250"/>
                          <a14:foregroundMark x1="34844" y1="31250" x2="34844" y2="31250"/>
                          <a14:foregroundMark x1="40227" y1="30000" x2="40227" y2="30000"/>
                          <a14:foregroundMark x1="38244" y1="35750" x2="38244" y2="35750"/>
                          <a14:foregroundMark x1="37394" y1="39250" x2="37394" y2="39250"/>
                          <a14:foregroundMark x1="9065" y1="26500" x2="9065" y2="26500"/>
                          <a14:foregroundMark x1="2266" y1="22750" x2="2266" y2="22750"/>
                          <a14:foregroundMark x1="9915" y1="29250" x2="9915" y2="29250"/>
                          <a14:foregroundMark x1="7365" y1="30750" x2="7365" y2="30750"/>
                          <a14:foregroundMark x1="33144" y1="29250" x2="33144" y2="29250"/>
                          <a14:foregroundMark x1="28895" y1="93500" x2="28895" y2="93500"/>
                          <a14:foregroundMark x1="47025" y1="94250" x2="47025" y2="94250"/>
                          <a14:foregroundMark x1="39943" y1="21750" x2="39943" y2="21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44" r="34397"/>
            <a:stretch/>
          </p:blipFill>
          <p:spPr bwMode="auto">
            <a:xfrm>
              <a:off x="5964331" y="1505543"/>
              <a:ext cx="1156915" cy="17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44" r="34397"/>
            <a:stretch/>
          </p:blipFill>
          <p:spPr bwMode="auto">
            <a:xfrm>
              <a:off x="6116731" y="1657943"/>
              <a:ext cx="1156915" cy="17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44" r="34397"/>
            <a:stretch/>
          </p:blipFill>
          <p:spPr bwMode="auto">
            <a:xfrm>
              <a:off x="6269131" y="1810343"/>
              <a:ext cx="1156915" cy="17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44" r="34397"/>
            <a:stretch/>
          </p:blipFill>
          <p:spPr bwMode="auto">
            <a:xfrm>
              <a:off x="6421531" y="1962743"/>
              <a:ext cx="1156915" cy="17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44" r="34397"/>
            <a:stretch/>
          </p:blipFill>
          <p:spPr bwMode="auto">
            <a:xfrm>
              <a:off x="6573931" y="2115143"/>
              <a:ext cx="1156915" cy="17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44" r="34397"/>
            <a:stretch/>
          </p:blipFill>
          <p:spPr bwMode="auto">
            <a:xfrm>
              <a:off x="6726331" y="2267543"/>
              <a:ext cx="1156915" cy="17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2" descr="Average Joe and Josephin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50" b="95750" l="67139" r="96034">
                        <a14:foregroundMark x1="80737" y1="24250" x2="80737" y2="24250"/>
                        <a14:foregroundMark x1="67139" y1="22500" x2="67139" y2="22500"/>
                        <a14:foregroundMark x1="81586" y1="7750" x2="81586" y2="7750"/>
                        <a14:foregroundMark x1="76204" y1="61250" x2="76204" y2="61250"/>
                        <a14:foregroundMark x1="79320" y1="61500" x2="79320" y2="61500"/>
                        <a14:foregroundMark x1="77337" y1="92500" x2="77337" y2="92500"/>
                        <a14:foregroundMark x1="83853" y1="94000" x2="83853" y2="94000"/>
                        <a14:foregroundMark x1="83003" y1="95750" x2="83003" y2="95750"/>
                        <a14:foregroundMark x1="73654" y1="95000" x2="73654" y2="9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965" t="1" r="-16637" b="-8000"/>
          <a:stretch/>
        </p:blipFill>
        <p:spPr bwMode="auto">
          <a:xfrm>
            <a:off x="7852783" y="3713624"/>
            <a:ext cx="842366" cy="199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/>
        </p:nvGrpSpPr>
        <p:grpSpPr>
          <a:xfrm>
            <a:off x="1702202" y="1663668"/>
            <a:ext cx="2647021" cy="3890592"/>
            <a:chOff x="392206" y="2029418"/>
            <a:chExt cx="2647021" cy="3890592"/>
          </a:xfrm>
        </p:grpSpPr>
        <p:pic>
          <p:nvPicPr>
            <p:cNvPr id="15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44" r="34397"/>
            <a:stretch/>
          </p:blipFill>
          <p:spPr bwMode="auto">
            <a:xfrm>
              <a:off x="392206" y="2029418"/>
              <a:ext cx="1156915" cy="17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65" t="1" r="-16637" b="-8000"/>
            <a:stretch/>
          </p:blipFill>
          <p:spPr bwMode="auto">
            <a:xfrm>
              <a:off x="1056388" y="2229604"/>
              <a:ext cx="842366" cy="1995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44" r="34397"/>
            <a:stretch/>
          </p:blipFill>
          <p:spPr bwMode="auto">
            <a:xfrm>
              <a:off x="813389" y="2639018"/>
              <a:ext cx="1156915" cy="17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65" t="1" r="-16637" b="-8000"/>
            <a:stretch/>
          </p:blipFill>
          <p:spPr bwMode="auto">
            <a:xfrm>
              <a:off x="1477571" y="2839204"/>
              <a:ext cx="842366" cy="1995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44" r="34397"/>
            <a:stretch/>
          </p:blipFill>
          <p:spPr bwMode="auto">
            <a:xfrm>
              <a:off x="1186284" y="3143304"/>
              <a:ext cx="1156915" cy="17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65" t="1" r="-16637" b="-8000"/>
            <a:stretch/>
          </p:blipFill>
          <p:spPr bwMode="auto">
            <a:xfrm>
              <a:off x="1850466" y="3343490"/>
              <a:ext cx="842366" cy="1995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544" r="34397"/>
            <a:stretch/>
          </p:blipFill>
          <p:spPr bwMode="auto">
            <a:xfrm>
              <a:off x="1532679" y="3724746"/>
              <a:ext cx="1156915" cy="17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Average Joe and Josephine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965" t="1" r="-16637" b="-8000"/>
            <a:stretch/>
          </p:blipFill>
          <p:spPr bwMode="auto">
            <a:xfrm>
              <a:off x="2196861" y="3924932"/>
              <a:ext cx="842366" cy="1995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702201" y="1608808"/>
            <a:ext cx="8535930" cy="3754876"/>
            <a:chOff x="471881" y="1514916"/>
            <a:chExt cx="8535930" cy="3754876"/>
          </a:xfrm>
        </p:grpSpPr>
        <p:sp>
          <p:nvSpPr>
            <p:cNvPr id="24" name="Rectangle 23"/>
            <p:cNvSpPr/>
            <p:nvPr/>
          </p:nvSpPr>
          <p:spPr>
            <a:xfrm>
              <a:off x="3433847" y="1514916"/>
              <a:ext cx="2548647" cy="3754876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Online</a:t>
              </a:r>
            </a:p>
            <a:p>
              <a:pPr algn="ctr"/>
              <a:r>
                <a:rPr lang="en-US" sz="3200" dirty="0" smtClean="0"/>
                <a:t>Advertising System</a:t>
              </a:r>
              <a:endParaRPr lang="en-US" sz="32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743183" y="2003899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739943" y="2467579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778853" y="2953954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5906240" y="3304144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775613" y="4448749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71881" y="2913769"/>
              <a:ext cx="1906622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User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780176" y="2966594"/>
              <a:ext cx="222763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Decisions</a:t>
              </a:r>
            </a:p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3</a:t>
            </a:fld>
            <a:endParaRPr lang="en-US"/>
          </a:p>
        </p:txBody>
      </p:sp>
      <p:pic>
        <p:nvPicPr>
          <p:cNvPr id="42" name="Picture 2" descr="Average Joe and Josephin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50" b="95750" l="67139" r="96034">
                        <a14:foregroundMark x1="80737" y1="24250" x2="80737" y2="24250"/>
                        <a14:foregroundMark x1="67139" y1="22500" x2="67139" y2="22500"/>
                        <a14:foregroundMark x1="81586" y1="7750" x2="81586" y2="7750"/>
                        <a14:foregroundMark x1="76204" y1="61250" x2="76204" y2="61250"/>
                        <a14:foregroundMark x1="79320" y1="61500" x2="79320" y2="61500"/>
                        <a14:foregroundMark x1="77337" y1="92500" x2="77337" y2="92500"/>
                        <a14:foregroundMark x1="83853" y1="94000" x2="83853" y2="94000"/>
                        <a14:foregroundMark x1="83003" y1="95750" x2="83003" y2="95750"/>
                        <a14:foregroundMark x1="73654" y1="95000" x2="73654" y2="9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965" t="1" r="-16637" b="-8000"/>
          <a:stretch/>
        </p:blipFill>
        <p:spPr bwMode="auto">
          <a:xfrm>
            <a:off x="8083003" y="3866024"/>
            <a:ext cx="842366" cy="199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719881" y="1292193"/>
            <a:ext cx="1011676" cy="256673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1816</a:t>
            </a:r>
            <a:endParaRPr lang="en-US" sz="2400" dirty="0"/>
          </a:p>
        </p:txBody>
      </p:sp>
      <p:sp>
        <p:nvSpPr>
          <p:cNvPr id="43" name="Rectangle 42"/>
          <p:cNvSpPr/>
          <p:nvPr/>
        </p:nvSpPr>
        <p:spPr>
          <a:xfrm>
            <a:off x="10719881" y="3844376"/>
            <a:ext cx="1011676" cy="866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311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019489" y="5179018"/>
            <a:ext cx="2172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$200k+ Jobs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784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3" grpId="0" animBg="1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Characterizing Proxy Usage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41" y="1523808"/>
            <a:ext cx="5588255" cy="251965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Association</a:t>
            </a:r>
          </a:p>
          <a:p>
            <a:r>
              <a:rPr lang="en-US" sz="2400" b="1" dirty="0" smtClean="0"/>
              <a:t>Usage / influence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954474" y="3208890"/>
            <a:ext cx="2368938" cy="2271859"/>
            <a:chOff x="2739943" y="1514916"/>
            <a:chExt cx="3915326" cy="3754876"/>
          </a:xfrm>
        </p:grpSpPr>
        <p:sp>
          <p:nvSpPr>
            <p:cNvPr id="16" name="Rectangle 15"/>
            <p:cNvSpPr/>
            <p:nvPr/>
          </p:nvSpPr>
          <p:spPr>
            <a:xfrm>
              <a:off x="3433847" y="1514916"/>
              <a:ext cx="2548647" cy="375487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Classifier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743183" y="2003899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739943" y="2467579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778853" y="2953954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906240" y="3304144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775613" y="4448749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Isosceles Triangle 3"/>
          <p:cNvSpPr/>
          <p:nvPr/>
        </p:nvSpPr>
        <p:spPr>
          <a:xfrm rot="5400000">
            <a:off x="7469104" y="3281571"/>
            <a:ext cx="737079" cy="919353"/>
          </a:xfrm>
          <a:prstGeom prst="triangle">
            <a:avLst>
              <a:gd name="adj" fmla="val 472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4" idx="0"/>
            <a:endCxn id="16" idx="3"/>
          </p:cNvCxnSpPr>
          <p:nvPr/>
        </p:nvCxnSpPr>
        <p:spPr>
          <a:xfrm>
            <a:off x="8297320" y="3720771"/>
            <a:ext cx="619034" cy="624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374315" y="4344820"/>
            <a:ext cx="1495903" cy="650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970236" y="2340687"/>
            <a:ext cx="350196" cy="292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endCxn id="4" idx="0"/>
          </p:cNvCxnSpPr>
          <p:nvPr/>
        </p:nvCxnSpPr>
        <p:spPr>
          <a:xfrm>
            <a:off x="8148987" y="2592832"/>
            <a:ext cx="148333" cy="11279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605009" y="2128617"/>
            <a:ext cx="136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Race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48118" y="3253767"/>
            <a:ext cx="1302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Zip-code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535609" y="4109787"/>
            <a:ext cx="136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Credit offer?</a:t>
            </a:r>
            <a:endParaRPr lang="en-US" dirty="0"/>
          </a:p>
        </p:txBody>
      </p:sp>
      <p:cxnSp>
        <p:nvCxnSpPr>
          <p:cNvPr id="2051" name="Straight Arrow Connector 2050"/>
          <p:cNvCxnSpPr>
            <a:stCxn id="40" idx="1"/>
          </p:cNvCxnSpPr>
          <p:nvPr/>
        </p:nvCxnSpPr>
        <p:spPr>
          <a:xfrm flipH="1">
            <a:off x="8233643" y="2585391"/>
            <a:ext cx="1470032" cy="396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703675" y="2400725"/>
            <a:ext cx="136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Associated</a:t>
            </a:r>
            <a:endParaRPr lang="en-US" b="1" dirty="0"/>
          </a:p>
        </p:txBody>
      </p:sp>
      <p:cxnSp>
        <p:nvCxnSpPr>
          <p:cNvPr id="41" name="Straight Arrow Connector 40"/>
          <p:cNvCxnSpPr>
            <a:stCxn id="42" idx="1"/>
            <a:endCxn id="4" idx="0"/>
          </p:cNvCxnSpPr>
          <p:nvPr/>
        </p:nvCxnSpPr>
        <p:spPr>
          <a:xfrm flipH="1">
            <a:off x="8297320" y="3357556"/>
            <a:ext cx="1406355" cy="363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703675" y="3172890"/>
            <a:ext cx="202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Used</a:t>
            </a:r>
            <a:endParaRPr lang="en-US" b="1" dirty="0"/>
          </a:p>
        </p:txBody>
      </p:sp>
      <p:sp>
        <p:nvSpPr>
          <p:cNvPr id="28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14C87362-133A-4923-9483-C19EA92A4A8F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18674" y="5612786"/>
            <a:ext cx="1641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Big data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/ Influence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31</a:t>
            </a:fld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18362" y="1562101"/>
            <a:ext cx="8441638" cy="391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3314408" y="2908664"/>
            <a:ext cx="1760919" cy="40862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Zip-code=</a:t>
            </a:r>
            <a:r>
              <a:rPr lang="en-US" dirty="0" smtClean="0"/>
              <a:t>=z</a:t>
            </a:r>
            <a:r>
              <a:rPr lang="en-US" baseline="-25000" dirty="0" smtClean="0"/>
              <a:t>1</a:t>
            </a:r>
            <a:r>
              <a:rPr lang="en-US" dirty="0" smtClean="0"/>
              <a:t>,z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2947696" y="3338851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3145897" y="3317287"/>
            <a:ext cx="1048971" cy="5278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76069" y="4880183"/>
            <a:ext cx="938077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offer</a:t>
            </a:r>
            <a:endParaRPr lang="en-US" sz="16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194868" y="3317287"/>
            <a:ext cx="1057920" cy="51928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50479" y="4857430"/>
            <a:ext cx="945128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no</a:t>
            </a:r>
            <a:r>
              <a:rPr lang="en-US" sz="1600" dirty="0"/>
              <a:t>-</a:t>
            </a:r>
            <a:r>
              <a:rPr lang="en-US" sz="1600" dirty="0" smtClean="0"/>
              <a:t>offer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4802914" y="3345613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35703" y="3845102"/>
            <a:ext cx="1620387" cy="3745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Interested==yes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4426050" y="3836575"/>
            <a:ext cx="1653476" cy="3745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Interested==yes</a:t>
            </a:r>
            <a:endParaRPr lang="en-US" sz="16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2310472" y="4219673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985815" y="4219673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059377" y="4348942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3302911" y="4316875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4136196" y="4863482"/>
            <a:ext cx="938077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no-offer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5310606" y="4840729"/>
            <a:ext cx="945128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offer</a:t>
            </a:r>
            <a:endParaRPr lang="en-US" sz="16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4570599" y="4202972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245942" y="4202972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86762" y="4316875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5563038" y="4300174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baseline="-250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4324228" y="2202026"/>
            <a:ext cx="2111464" cy="7131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535717" y="1771304"/>
            <a:ext cx="1760919" cy="40862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 == 2</a:t>
            </a:r>
            <a:endParaRPr lang="en-US" baseline="-25000" dirty="0"/>
          </a:p>
        </p:txBody>
      </p:sp>
      <p:sp>
        <p:nvSpPr>
          <p:cNvPr id="76" name="TextBox 75"/>
          <p:cNvSpPr txBox="1"/>
          <p:nvPr/>
        </p:nvSpPr>
        <p:spPr>
          <a:xfrm>
            <a:off x="4913406" y="2222924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7776542" y="2287608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baseline="-25000" dirty="0"/>
          </a:p>
        </p:txBody>
      </p:sp>
      <p:cxnSp>
        <p:nvCxnSpPr>
          <p:cNvPr id="78" name="Straight Arrow Connector 77"/>
          <p:cNvCxnSpPr>
            <a:stCxn id="75" idx="2"/>
          </p:cNvCxnSpPr>
          <p:nvPr/>
        </p:nvCxnSpPr>
        <p:spPr>
          <a:xfrm>
            <a:off x="6416177" y="2179927"/>
            <a:ext cx="2374799" cy="7352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44633" y="3972139"/>
            <a:ext cx="743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...</a:t>
            </a:r>
            <a:endParaRPr lang="en-US" sz="2400"/>
          </a:p>
        </p:txBody>
      </p:sp>
      <p:sp>
        <p:nvSpPr>
          <p:cNvPr id="79" name="TextBox 78"/>
          <p:cNvSpPr txBox="1"/>
          <p:nvPr/>
        </p:nvSpPr>
        <p:spPr>
          <a:xfrm>
            <a:off x="7937014" y="2936990"/>
            <a:ext cx="1760919" cy="40862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...</a:t>
            </a:r>
            <a:endParaRPr lang="en-US" baseline="-25000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8215499" y="3363394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8890842" y="3363394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279625" y="3984870"/>
            <a:ext cx="743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175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/>
      <p:bldP spid="77" grpId="0"/>
      <p:bldP spid="9" grpId="0"/>
      <p:bldP spid="79" grpId="0" animBg="1"/>
      <p:bldP spid="8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/ Influence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32</a:t>
            </a:fld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943662" y="2158999"/>
            <a:ext cx="4796738" cy="27559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2539708" y="2349864"/>
            <a:ext cx="1760919" cy="40862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Zip-code=</a:t>
            </a:r>
            <a:r>
              <a:rPr lang="en-US" dirty="0" smtClean="0"/>
              <a:t>=z</a:t>
            </a:r>
            <a:r>
              <a:rPr lang="en-US" baseline="-25000" dirty="0" smtClean="0"/>
              <a:t>1</a:t>
            </a:r>
            <a:r>
              <a:rPr lang="en-US" dirty="0" smtClean="0"/>
              <a:t>,z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2172996" y="2780051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371197" y="2758487"/>
            <a:ext cx="1048971" cy="5278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01369" y="4321383"/>
            <a:ext cx="938077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offer</a:t>
            </a:r>
            <a:endParaRPr lang="en-US" sz="16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420168" y="2758487"/>
            <a:ext cx="1057920" cy="51928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75779" y="4298630"/>
            <a:ext cx="945128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no</a:t>
            </a:r>
            <a:r>
              <a:rPr lang="en-US" sz="1600" dirty="0"/>
              <a:t>-</a:t>
            </a:r>
            <a:r>
              <a:rPr lang="en-US" sz="1600" dirty="0" smtClean="0"/>
              <a:t>offer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4028214" y="2786813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61003" y="3286302"/>
            <a:ext cx="1620387" cy="3745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Interested==yes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3651350" y="3277775"/>
            <a:ext cx="1653476" cy="3745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Interested==yes</a:t>
            </a:r>
            <a:endParaRPr lang="en-US" sz="16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1535772" y="3660873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211115" y="3660873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284677" y="3790142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528211" y="3758075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3361496" y="4304682"/>
            <a:ext cx="938077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no-offer</a:t>
            </a:r>
            <a:endParaRPr lang="en-US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4535906" y="4281929"/>
            <a:ext cx="945128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offer</a:t>
            </a:r>
            <a:endParaRPr lang="en-US" sz="1600" b="1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3795899" y="3644172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471242" y="3644172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612062" y="3758075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4788338" y="3741374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baseline="-25000" dirty="0"/>
          </a:p>
        </p:txBody>
      </p:sp>
      <p:sp>
        <p:nvSpPr>
          <p:cNvPr id="34" name="Rectangle 33"/>
          <p:cNvSpPr/>
          <p:nvPr/>
        </p:nvSpPr>
        <p:spPr>
          <a:xfrm>
            <a:off x="6210360" y="2158999"/>
            <a:ext cx="4796738" cy="27559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TextBox 34"/>
          <p:cNvSpPr txBox="1"/>
          <p:nvPr/>
        </p:nvSpPr>
        <p:spPr>
          <a:xfrm>
            <a:off x="7806406" y="2349864"/>
            <a:ext cx="1760919" cy="40862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Zip-code=</a:t>
            </a:r>
            <a:r>
              <a:rPr lang="en-US" dirty="0" smtClean="0"/>
              <a:t>=z</a:t>
            </a:r>
            <a:r>
              <a:rPr lang="en-US" baseline="-25000" dirty="0" smtClean="0"/>
              <a:t>1</a:t>
            </a:r>
            <a:r>
              <a:rPr lang="en-US" dirty="0" smtClean="0"/>
              <a:t>,z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7439694" y="2780051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7637895" y="2758487"/>
            <a:ext cx="1048971" cy="5278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68067" y="4321383"/>
            <a:ext cx="938077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offer</a:t>
            </a:r>
            <a:endParaRPr lang="en-US" sz="16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686866" y="2758487"/>
            <a:ext cx="1057920" cy="51928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42477" y="4298630"/>
            <a:ext cx="945128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no</a:t>
            </a:r>
            <a:r>
              <a:rPr lang="en-US" sz="1600" dirty="0"/>
              <a:t>-</a:t>
            </a:r>
            <a:r>
              <a:rPr lang="en-US" sz="1600" dirty="0" smtClean="0"/>
              <a:t>offer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9294912" y="2786813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27701" y="3286302"/>
            <a:ext cx="1620387" cy="3745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Interested==yes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8918048" y="3277775"/>
            <a:ext cx="1653476" cy="3745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Interested==yes</a:t>
            </a:r>
            <a:endParaRPr lang="en-US" sz="1600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6802470" y="3660873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477813" y="3660873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551375" y="3790142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7794909" y="3758075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baseline="-25000" dirty="0"/>
          </a:p>
        </p:txBody>
      </p:sp>
      <p:sp>
        <p:nvSpPr>
          <p:cNvPr id="69" name="TextBox 68"/>
          <p:cNvSpPr txBox="1"/>
          <p:nvPr/>
        </p:nvSpPr>
        <p:spPr>
          <a:xfrm>
            <a:off x="8628194" y="4304682"/>
            <a:ext cx="938077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offer</a:t>
            </a:r>
            <a:endParaRPr lang="en-US" sz="16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9802604" y="4281929"/>
            <a:ext cx="945128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no-offer</a:t>
            </a:r>
            <a:endParaRPr lang="en-US" sz="1600" b="1" dirty="0"/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9062597" y="3644172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9737940" y="3644172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878760" y="3758075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sp>
        <p:nvSpPr>
          <p:cNvPr id="74" name="TextBox 73"/>
          <p:cNvSpPr txBox="1"/>
          <p:nvPr/>
        </p:nvSpPr>
        <p:spPr>
          <a:xfrm>
            <a:off x="10055036" y="3741374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baseline="-25000" dirty="0"/>
          </a:p>
        </p:txBody>
      </p:sp>
      <p:sp>
        <p:nvSpPr>
          <p:cNvPr id="3" name="Rectangle 2"/>
          <p:cNvSpPr/>
          <p:nvPr/>
        </p:nvSpPr>
        <p:spPr>
          <a:xfrm>
            <a:off x="1212089" y="5453925"/>
            <a:ext cx="4259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“Zip-code</a:t>
            </a:r>
            <a:r>
              <a:rPr lang="en-US" dirty="0"/>
              <a:t>==</a:t>
            </a:r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,z</a:t>
            </a:r>
            <a:r>
              <a:rPr lang="en-US" baseline="-25000" dirty="0" smtClean="0"/>
              <a:t>3</a:t>
            </a:r>
            <a:r>
              <a:rPr lang="en-US" dirty="0" smtClean="0"/>
              <a:t>” has influence on outcome</a:t>
            </a:r>
            <a:endParaRPr lang="en-US" baseline="-25000" dirty="0"/>
          </a:p>
        </p:txBody>
      </p:sp>
      <p:sp>
        <p:nvSpPr>
          <p:cNvPr id="83" name="Rectangle 82"/>
          <p:cNvSpPr/>
          <p:nvPr/>
        </p:nvSpPr>
        <p:spPr>
          <a:xfrm>
            <a:off x="6284022" y="5472762"/>
            <a:ext cx="4649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“Zip-code</a:t>
            </a:r>
            <a:r>
              <a:rPr lang="en-US" dirty="0"/>
              <a:t>==</a:t>
            </a:r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,z</a:t>
            </a:r>
            <a:r>
              <a:rPr lang="en-US" baseline="-25000" dirty="0" smtClean="0"/>
              <a:t>3</a:t>
            </a:r>
            <a:r>
              <a:rPr lang="en-US" dirty="0" smtClean="0"/>
              <a:t>” has NO influence on outcome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14464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QII for Individual Outcomes</a:t>
            </a:r>
            <a:endParaRPr lang="en-US" dirty="0"/>
          </a:p>
        </p:txBody>
      </p:sp>
      <p:grpSp>
        <p:nvGrpSpPr>
          <p:cNvPr id="65" name="Left Classifier"/>
          <p:cNvGrpSpPr/>
          <p:nvPr/>
        </p:nvGrpSpPr>
        <p:grpSpPr>
          <a:xfrm>
            <a:off x="2305679" y="2383229"/>
            <a:ext cx="3306820" cy="2279338"/>
            <a:chOff x="781679" y="2383229"/>
            <a:chExt cx="3306820" cy="2279338"/>
          </a:xfrm>
        </p:grpSpPr>
        <p:grpSp>
          <p:nvGrpSpPr>
            <p:cNvPr id="4" name="Group 3"/>
            <p:cNvGrpSpPr/>
            <p:nvPr/>
          </p:nvGrpSpPr>
          <p:grpSpPr>
            <a:xfrm>
              <a:off x="1226035" y="2448626"/>
              <a:ext cx="2862464" cy="238539"/>
              <a:chOff x="3607904" y="2107096"/>
              <a:chExt cx="3816618" cy="31805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3607904" y="2107096"/>
                    <a:ext cx="318052" cy="31805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50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35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35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3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7904" y="2107096"/>
                    <a:ext cx="318052" cy="31805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9756" b="-731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3925956" y="2107096"/>
                    <a:ext cx="318052" cy="31805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50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35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35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350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5956" y="2107096"/>
                    <a:ext cx="318052" cy="31805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2195" b="-731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244008" y="2107096"/>
                <a:ext cx="318052" cy="31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sz="135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562058" y="2107096"/>
                <a:ext cx="318052" cy="31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35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880110" y="2107096"/>
                <a:ext cx="318052" cy="31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35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5198162" y="2107096"/>
                    <a:ext cx="318052" cy="31805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50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35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35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1350" dirty="0"/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8162" y="2107096"/>
                    <a:ext cx="318052" cy="31805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731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ectangle 10"/>
              <p:cNvSpPr/>
              <p:nvPr/>
            </p:nvSpPr>
            <p:spPr>
              <a:xfrm>
                <a:off x="5516212" y="2107096"/>
                <a:ext cx="318052" cy="31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35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834264" y="2107096"/>
                <a:ext cx="318052" cy="31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35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152316" y="2107096"/>
                <a:ext cx="318052" cy="31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35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470366" y="2107096"/>
                <a:ext cx="318052" cy="31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35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788418" y="2107096"/>
                <a:ext cx="318052" cy="31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sz="135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106470" y="2107096"/>
                <a:ext cx="318052" cy="31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3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941649" y="3112065"/>
                  <a:ext cx="1431235" cy="1207604"/>
                </a:xfrm>
                <a:prstGeom prst="rect">
                  <a:avLst/>
                </a:prstGeom>
                <a:solidFill>
                  <a:schemeClr val="tx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5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5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1649" y="3112065"/>
                  <a:ext cx="1431235" cy="120760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317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/>
            <p:nvPr/>
          </p:nvCxnSpPr>
          <p:spPr>
            <a:xfrm>
              <a:off x="1226037" y="2687165"/>
              <a:ext cx="715612" cy="4248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372883" y="2687165"/>
              <a:ext cx="715612" cy="4248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7" idx="2"/>
            </p:cNvCxnSpPr>
            <p:nvPr/>
          </p:nvCxnSpPr>
          <p:spPr>
            <a:xfrm flipH="1">
              <a:off x="2657266" y="4319667"/>
              <a:ext cx="1" cy="342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81679" y="2383229"/>
                  <a:ext cx="4019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679" y="2383229"/>
                  <a:ext cx="40190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Right Classifier"/>
          <p:cNvGrpSpPr/>
          <p:nvPr/>
        </p:nvGrpSpPr>
        <p:grpSpPr>
          <a:xfrm>
            <a:off x="5875645" y="2383230"/>
            <a:ext cx="3604932" cy="2279339"/>
            <a:chOff x="4351645" y="2383229"/>
            <a:chExt cx="3604932" cy="2279339"/>
          </a:xfrm>
        </p:grpSpPr>
        <p:grpSp>
          <p:nvGrpSpPr>
            <p:cNvPr id="21" name="Group 20"/>
            <p:cNvGrpSpPr/>
            <p:nvPr/>
          </p:nvGrpSpPr>
          <p:grpSpPr>
            <a:xfrm>
              <a:off x="5094113" y="2448627"/>
              <a:ext cx="2862464" cy="238539"/>
              <a:chOff x="3607904" y="2107096"/>
              <a:chExt cx="3816618" cy="31805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3607904" y="2107096"/>
                    <a:ext cx="318052" cy="31805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50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35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35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3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7904" y="2107096"/>
                    <a:ext cx="318052" cy="31805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9756" b="-731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3925956" y="2107096"/>
                    <a:ext cx="318052" cy="31805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50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35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35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350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5956" y="2107096"/>
                    <a:ext cx="318052" cy="31805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2195" b="-731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Rectangle 23"/>
              <p:cNvSpPr/>
              <p:nvPr/>
            </p:nvSpPr>
            <p:spPr>
              <a:xfrm>
                <a:off x="4244008" y="2107096"/>
                <a:ext cx="318052" cy="31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sz="135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562058" y="2107096"/>
                <a:ext cx="318052" cy="31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35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880110" y="2107096"/>
                <a:ext cx="318052" cy="31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35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5198162" y="2107096"/>
                    <a:ext cx="318052" cy="31805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50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135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35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1350" dirty="0"/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8162" y="2107096"/>
                    <a:ext cx="318052" cy="31805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731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Rectangle 27"/>
              <p:cNvSpPr/>
              <p:nvPr/>
            </p:nvSpPr>
            <p:spPr>
              <a:xfrm>
                <a:off x="5516212" y="2107096"/>
                <a:ext cx="318052" cy="31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35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834264" y="2107096"/>
                <a:ext cx="318052" cy="31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35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152316" y="2107096"/>
                <a:ext cx="318052" cy="31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35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470366" y="2107096"/>
                <a:ext cx="318052" cy="31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35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788418" y="2107096"/>
                <a:ext cx="318052" cy="31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r>
                  <a:rPr lang="en-US" sz="135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106470" y="2107096"/>
                <a:ext cx="318052" cy="318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en-US" sz="135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5809727" y="3112066"/>
                  <a:ext cx="1431235" cy="1207604"/>
                </a:xfrm>
                <a:prstGeom prst="rect">
                  <a:avLst/>
                </a:prstGeom>
                <a:solidFill>
                  <a:schemeClr val="tx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5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5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9727" y="3112066"/>
                  <a:ext cx="1431235" cy="120760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317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>
              <a:off x="5094115" y="2687166"/>
              <a:ext cx="715612" cy="4248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7240961" y="2687166"/>
              <a:ext cx="715612" cy="4248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4" idx="2"/>
            </p:cNvCxnSpPr>
            <p:nvPr/>
          </p:nvCxnSpPr>
          <p:spPr>
            <a:xfrm flipH="1">
              <a:off x="6525344" y="4319668"/>
              <a:ext cx="1" cy="342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351645" y="2383229"/>
                  <a:ext cx="801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645" y="2383229"/>
                  <a:ext cx="801823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021841" y="4662567"/>
                <a:ext cx="2587631" cy="390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𝐏𝐫</m:t>
                      </m:r>
                      <m:d>
                        <m:dPr>
                          <m:begChr m:val="["/>
                          <m:endChr m:val="|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Joe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840" y="4662567"/>
                <a:ext cx="2587631" cy="390556"/>
              </a:xfrm>
              <a:prstGeom prst="rect">
                <a:avLst/>
              </a:prstGeom>
              <a:blipFill rotWithShape="0">
                <a:blip r:embed="rId11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746170" y="4662567"/>
                <a:ext cx="2987549" cy="390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𝐏𝐫</m:t>
                      </m:r>
                      <m:d>
                        <m:dPr>
                          <m:begChr m:val="["/>
                          <m:endChr m:val="|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Joe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169" y="4662567"/>
                <a:ext cx="2987549" cy="390556"/>
              </a:xfrm>
              <a:prstGeom prst="rect">
                <a:avLst/>
              </a:prstGeom>
              <a:blipFill rotWithShape="0">
                <a:blip r:embed="rId12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U_i Labels"/>
          <p:cNvGrpSpPr/>
          <p:nvPr/>
        </p:nvGrpSpPr>
        <p:grpSpPr>
          <a:xfrm>
            <a:off x="7810801" y="607179"/>
            <a:ext cx="238542" cy="1670797"/>
            <a:chOff x="5009078" y="2255604"/>
            <a:chExt cx="238542" cy="1670797"/>
          </a:xfrm>
        </p:grpSpPr>
        <p:sp>
          <p:nvSpPr>
            <p:cNvPr id="51" name="Rectangle 50"/>
            <p:cNvSpPr/>
            <p:nvPr/>
          </p:nvSpPr>
          <p:spPr>
            <a:xfrm>
              <a:off x="5009081" y="2255604"/>
              <a:ext cx="238539" cy="2385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35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009080" y="2495167"/>
              <a:ext cx="238539" cy="2385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35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009080" y="2733706"/>
              <a:ext cx="238539" cy="2385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35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09079" y="2972245"/>
              <a:ext cx="238539" cy="2385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3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009078" y="3210784"/>
              <a:ext cx="238539" cy="2385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35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009078" y="3449323"/>
              <a:ext cx="238539" cy="2385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35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009078" y="3687862"/>
              <a:ext cx="238539" cy="2385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en-US" sz="13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7810805" y="2448628"/>
                <a:ext cx="238539" cy="238539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dirty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35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35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35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804" y="2448627"/>
                <a:ext cx="238539" cy="238539"/>
              </a:xfrm>
              <a:prstGeom prst="rect">
                <a:avLst/>
              </a:prstGeom>
              <a:blipFill rotWithShape="0">
                <a:blip r:embed="rId13"/>
                <a:stretch>
                  <a:fillRect r="-2326" b="-4651"/>
                </a:stretch>
              </a:blipFill>
              <a:ln w="2222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/>
          <p:cNvSpPr/>
          <p:nvPr/>
        </p:nvSpPr>
        <p:spPr>
          <a:xfrm>
            <a:off x="7810801" y="2039437"/>
            <a:ext cx="238539" cy="238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350"/>
          </a:p>
        </p:txBody>
      </p:sp>
      <p:sp>
        <p:nvSpPr>
          <p:cNvPr id="59" name="Rectangle 58"/>
          <p:cNvSpPr/>
          <p:nvPr/>
        </p:nvSpPr>
        <p:spPr>
          <a:xfrm>
            <a:off x="7810801" y="1799874"/>
            <a:ext cx="238539" cy="238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350"/>
          </a:p>
        </p:txBody>
      </p:sp>
      <p:sp>
        <p:nvSpPr>
          <p:cNvPr id="60" name="Rectangle 59"/>
          <p:cNvSpPr/>
          <p:nvPr/>
        </p:nvSpPr>
        <p:spPr>
          <a:xfrm>
            <a:off x="7810800" y="1560823"/>
            <a:ext cx="238539" cy="238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350"/>
          </a:p>
        </p:txBody>
      </p:sp>
      <p:sp>
        <p:nvSpPr>
          <p:cNvPr id="61" name="Rectangle 60"/>
          <p:cNvSpPr/>
          <p:nvPr/>
        </p:nvSpPr>
        <p:spPr>
          <a:xfrm>
            <a:off x="7810799" y="1084256"/>
            <a:ext cx="238539" cy="238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350"/>
          </a:p>
        </p:txBody>
      </p:sp>
      <p:sp>
        <p:nvSpPr>
          <p:cNvPr id="62" name="Rectangle 61"/>
          <p:cNvSpPr/>
          <p:nvPr/>
        </p:nvSpPr>
        <p:spPr>
          <a:xfrm>
            <a:off x="7810799" y="1327542"/>
            <a:ext cx="238539" cy="238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350"/>
          </a:p>
        </p:txBody>
      </p:sp>
      <p:sp>
        <p:nvSpPr>
          <p:cNvPr id="63" name="Rectangle 62"/>
          <p:cNvSpPr/>
          <p:nvPr/>
        </p:nvSpPr>
        <p:spPr>
          <a:xfrm>
            <a:off x="7810798" y="605829"/>
            <a:ext cx="238539" cy="238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350"/>
          </a:p>
        </p:txBody>
      </p:sp>
      <p:sp>
        <p:nvSpPr>
          <p:cNvPr id="64" name="Rectangle 63"/>
          <p:cNvSpPr/>
          <p:nvPr/>
        </p:nvSpPr>
        <p:spPr>
          <a:xfrm>
            <a:off x="7810791" y="839110"/>
            <a:ext cx="238539" cy="238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U_i"/>
              <p:cNvSpPr txBox="1"/>
              <p:nvPr/>
            </p:nvSpPr>
            <p:spPr>
              <a:xfrm>
                <a:off x="8006240" y="420976"/>
                <a:ext cx="466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U_i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240" y="420976"/>
                <a:ext cx="466410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Notation Labels"/>
          <p:cNvGrpSpPr/>
          <p:nvPr/>
        </p:nvGrpSpPr>
        <p:grpSpPr>
          <a:xfrm>
            <a:off x="2507966" y="2148544"/>
            <a:ext cx="2144206" cy="2753750"/>
            <a:chOff x="983966" y="2148544"/>
            <a:chExt cx="2144206" cy="27537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1095783" y="2148544"/>
                  <a:ext cx="1140184" cy="300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Inputs: </a:t>
                  </a:r>
                  <a14:m>
                    <m:oMath xmlns:m="http://schemas.openxmlformats.org/officeDocument/2006/math"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350" i="1" dirty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783" y="2148544"/>
                  <a:ext cx="1140184" cy="30008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604" t="-4000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TextBox 69"/>
            <p:cNvSpPr txBox="1"/>
            <p:nvPr/>
          </p:nvSpPr>
          <p:spPr>
            <a:xfrm>
              <a:off x="983966" y="3572324"/>
              <a:ext cx="857927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Classifier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38890" y="4602212"/>
              <a:ext cx="88928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Outcome</a:t>
              </a:r>
            </a:p>
          </p:txBody>
        </p:sp>
      </p:grp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33</a:t>
            </a:fld>
            <a:endParaRPr lang="en-US"/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7" name="Blurb 1"/>
          <p:cNvSpPr/>
          <p:nvPr/>
        </p:nvSpPr>
        <p:spPr>
          <a:xfrm>
            <a:off x="2139569" y="5448615"/>
            <a:ext cx="7912862" cy="7489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/>
              <a:t>Causal Intervention:</a:t>
            </a:r>
            <a:r>
              <a:rPr lang="en-US" sz="2000" dirty="0"/>
              <a:t> Replace feature with random values from the population, and examine distribution over outcomes.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85800" y="2796698"/>
            <a:ext cx="11108986" cy="13849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lvl="1"/>
            <a:endParaRPr lang="en-US" sz="2800" dirty="0" smtClean="0">
              <a:solidFill>
                <a:schemeClr val="bg1"/>
              </a:solidFill>
              <a:ea typeface="Times" charset="0"/>
              <a:cs typeface="Times" charset="0"/>
            </a:endParaRPr>
          </a:p>
          <a:p>
            <a:pPr lvl="1"/>
            <a:r>
              <a:rPr lang="en-US" sz="2800" dirty="0" smtClean="0">
                <a:solidFill>
                  <a:schemeClr val="bg1"/>
                </a:solidFill>
                <a:ea typeface="Times" charset="0"/>
                <a:cs typeface="Times" charset="0"/>
              </a:rPr>
              <a:t>Intervention: replace a feature, </a:t>
            </a:r>
            <a:r>
              <a:rPr lang="en-US" sz="2800" b="1" i="1" dirty="0" smtClean="0">
                <a:solidFill>
                  <a:schemeClr val="bg1"/>
                </a:solidFill>
                <a:ea typeface="Times" charset="0"/>
                <a:cs typeface="Times" charset="0"/>
              </a:rPr>
              <a:t>keep everything else fixed</a:t>
            </a:r>
            <a:r>
              <a:rPr lang="en-US" sz="2800" dirty="0" smtClean="0">
                <a:solidFill>
                  <a:schemeClr val="bg1"/>
                </a:solidFill>
                <a:ea typeface="Times" charset="0"/>
                <a:cs typeface="Times" charset="0"/>
              </a:rPr>
              <a:t>.</a:t>
            </a:r>
          </a:p>
          <a:p>
            <a:pPr lvl="1"/>
            <a:endParaRPr lang="en-US" sz="2800" dirty="0" smtClean="0">
              <a:solidFill>
                <a:schemeClr val="bg1"/>
              </a:solidFill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43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047 L 0.02847 -0.02777 C 0.03507 -0.03356 0.03872 -0.04259 0.03872 -0.05185 C 0.03872 -0.06226 0.03507 -0.07083 0.02847 -0.07685 L -0.00104 -0.10555 " pathEditMode="relative" rAng="16200000" ptsTypes="AAAAA">
                                      <p:cBhvr>
                                        <p:cTn id="42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530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07 L 0.02865 -0.0456 C 0.03524 -0.05509 0.03889 -0.06991 0.03889 -0.08518 C 0.03889 -0.10231 0.03524 -0.11643 0.02865 -0.12616 L -0.00087 -0.17292 " pathEditMode="relative" rAng="16200000" ptsTypes="AAAAA">
                                      <p:cBhvr>
                                        <p:cTn id="44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868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0.00092 L 0.0283 0.01967 C 0.0349 0.02338 0.03854 0.0294 0.03854 0.03541 C 0.03854 0.04213 0.0349 0.04791 0.0283 0.05162 L -0.00121 0.07037 " pathEditMode="relative" rAng="16200000" ptsTypes="AAAAA">
                                      <p:cBhvr>
                                        <p:cTn id="46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347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2.96296E-6 L 0.02917 -0.00902 C 0.03576 -0.01111 0.03941 -0.01389 0.03941 -0.01713 C 0.03941 -0.02037 0.03576 -0.02315 0.02917 -0.02523 L -0.00035 -0.03472 " pathEditMode="relative" rAng="16200000" ptsTypes="AAAAA">
                                      <p:cBhvr>
                                        <p:cTn id="4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173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23 L 0.02535 0.01944 C 0.03108 0.02361 0.03472 0.02963 0.03472 0.03611 C 0.03472 0.04352 0.03108 0.04931 0.02535 0.05347 L -0.00052 0.07338 " pathEditMode="relative" rAng="16200000" ptsTypes="AAAAA">
                                      <p:cBhvr>
                                        <p:cTn id="50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368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2.96296E-6 L 0.02761 0.03727 C 0.03403 0.0449 0.0375 0.05671 0.0375 0.06898 C 0.0375 0.08264 0.03403 0.09398 0.02761 0.10185 L -0.00035 0.13958 " pathEditMode="relative" rAng="16200000" ptsTypes="AAAAA">
                                      <p:cBhvr>
                                        <p:cTn id="52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" y="699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24 L 0.02726 0.0095 C 0.03333 0.01135 0.03681 0.01436 0.03681 0.01737 C 0.03681 0.02084 0.03333 0.02362 0.02726 0.02547 L -0.00017 0.03473 " pathEditMode="relative" rAng="16200000" ptsTypes="AAAAA">
                                      <p:cBhvr>
                                        <p:cTn id="54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173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38" grpId="0" animBg="1"/>
      <p:bldP spid="58" grpId="0" animBg="1"/>
      <p:bldP spid="58" grpId="1" animBg="1"/>
      <p:bldP spid="58" grpId="2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8" grpId="0"/>
      <p:bldP spid="68" grpId="1"/>
      <p:bldP spid="67" grpId="0" animBg="1"/>
      <p:bldP spid="7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/ Influence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34</a:t>
            </a:fld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496362" y="3469539"/>
            <a:ext cx="4796738" cy="27559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5092408" y="3660404"/>
            <a:ext cx="1760919" cy="40862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Zip-code==z</a:t>
            </a:r>
            <a:r>
              <a:rPr lang="en-US" baseline="-25000" dirty="0"/>
              <a:t>1</a:t>
            </a:r>
            <a:r>
              <a:rPr lang="en-US" dirty="0"/>
              <a:t>,z</a:t>
            </a:r>
            <a:r>
              <a:rPr lang="en-US" baseline="-25000" dirty="0"/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725696" y="4090591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4923897" y="4069027"/>
            <a:ext cx="1048971" cy="5278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54069" y="5631923"/>
            <a:ext cx="938077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offer</a:t>
            </a:r>
            <a:endParaRPr lang="en-US" sz="16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972868" y="4069027"/>
            <a:ext cx="1057920" cy="51928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828479" y="5609170"/>
            <a:ext cx="945128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no</a:t>
            </a:r>
            <a:r>
              <a:rPr lang="en-US" sz="1600" dirty="0"/>
              <a:t>-</a:t>
            </a:r>
            <a:r>
              <a:rPr lang="en-US" sz="1600" dirty="0" smtClean="0"/>
              <a:t>offer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6580914" y="4097353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13703" y="4596842"/>
            <a:ext cx="1620387" cy="3745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Interested==yes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6204050" y="4588315"/>
            <a:ext cx="1653476" cy="3745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Interested==yes</a:t>
            </a:r>
            <a:endParaRPr lang="en-US" sz="16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4088472" y="4971413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763815" y="4971413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837377" y="5100682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5080911" y="5068615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5914196" y="5615222"/>
            <a:ext cx="938077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no-offer</a:t>
            </a:r>
            <a:endParaRPr lang="en-US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7088606" y="5592469"/>
            <a:ext cx="945128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offer</a:t>
            </a:r>
            <a:endParaRPr lang="en-US" sz="1600" b="1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6348599" y="4954712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023942" y="4954712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164762" y="5068615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7341038" y="5051914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832738" y="1262425"/>
            <a:ext cx="110163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How much influence does expression </a:t>
            </a:r>
            <a:r>
              <a:rPr lang="en-US" sz="2400" dirty="0"/>
              <a:t>Exp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dirty="0" smtClean="0"/>
              <a:t>have on the output for individual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?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Compare two executions of the system Exp</a:t>
            </a:r>
            <a:r>
              <a:rPr lang="en-US" sz="2400" baseline="-25000" dirty="0" smtClean="0"/>
              <a:t>0</a:t>
            </a:r>
            <a:endParaRPr lang="en-US" sz="2400" dirty="0" smtClean="0">
              <a:ea typeface="Times" charset="0"/>
              <a:cs typeface="Times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>
                <a:ea typeface="Times" charset="0"/>
                <a:cs typeface="Times" charset="0"/>
              </a:rPr>
              <a:t>Without </a:t>
            </a:r>
            <a:r>
              <a:rPr lang="en-US" sz="2400" dirty="0">
                <a:ea typeface="Times" charset="0"/>
                <a:cs typeface="Times" charset="0"/>
              </a:rPr>
              <a:t>intervention: </a:t>
            </a:r>
            <a:r>
              <a:rPr lang="en-US" sz="2400" dirty="0" smtClean="0">
                <a:ea typeface="Times" charset="0"/>
                <a:cs typeface="Times" charset="0"/>
              </a:rPr>
              <a:t>	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⟦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Exp</a:t>
            </a:r>
            <a:r>
              <a:rPr lang="en-US" sz="2400" baseline="-25000" dirty="0">
                <a:latin typeface="Times" charset="0"/>
                <a:ea typeface="Times" charset="0"/>
                <a:cs typeface="Times" charset="0"/>
              </a:rPr>
              <a:t>0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⟧x</a:t>
            </a:r>
            <a:r>
              <a:rPr lang="en-US" sz="2400" baseline="-25000" dirty="0">
                <a:latin typeface="Times" charset="0"/>
                <a:ea typeface="Times" charset="0"/>
                <a:cs typeface="Times" charset="0"/>
              </a:rPr>
              <a:t>1</a:t>
            </a:r>
            <a:endParaRPr lang="en-US" sz="2400" dirty="0">
              <a:latin typeface="Times" charset="0"/>
              <a:ea typeface="Times" charset="0"/>
              <a:cs typeface="Times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sz="2400" dirty="0">
                <a:ea typeface="Times" charset="0"/>
                <a:cs typeface="Times" charset="0"/>
              </a:rPr>
              <a:t>With intervention</a:t>
            </a:r>
            <a:r>
              <a:rPr lang="en-US" sz="2400" dirty="0" smtClean="0">
                <a:ea typeface="Times" charset="0"/>
                <a:cs typeface="Times" charset="0"/>
              </a:rPr>
              <a:t>:	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⟦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Exp</a:t>
            </a:r>
            <a:r>
              <a:rPr lang="en-US" sz="2400" baseline="-25000" dirty="0">
                <a:latin typeface="Times" charset="0"/>
                <a:ea typeface="Times" charset="0"/>
                <a:cs typeface="Times" charset="0"/>
              </a:rPr>
              <a:t>0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’⟧</a:t>
            </a:r>
            <a:r>
              <a:rPr lang="en-US" sz="2400" dirty="0" smtClean="0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n-US" sz="2400" baseline="-25000" dirty="0" smtClean="0">
                <a:latin typeface="Times" charset="0"/>
                <a:ea typeface="Times" charset="0"/>
                <a:cs typeface="Times" charset="0"/>
              </a:rPr>
              <a:t>1</a:t>
            </a:r>
            <a:endParaRPr lang="en-US" sz="2400" dirty="0" smtClean="0">
              <a:latin typeface="Times" charset="0"/>
              <a:ea typeface="Times" charset="0"/>
              <a:cs typeface="Times" charset="0"/>
            </a:endParaRPr>
          </a:p>
          <a:p>
            <a:pPr marL="1257300" lvl="2" indent="-342900">
              <a:buFont typeface="Arial" charset="0"/>
              <a:buChar char="•"/>
            </a:pPr>
            <a:r>
              <a:rPr lang="en-US" sz="2400" dirty="0" smtClean="0">
                <a:ea typeface="Times" charset="0"/>
                <a:cs typeface="Times" charset="0"/>
              </a:rPr>
              <a:t>Exp</a:t>
            </a:r>
            <a:r>
              <a:rPr lang="en-US" sz="2400" baseline="-25000" dirty="0" smtClean="0">
                <a:ea typeface="Times" charset="0"/>
                <a:cs typeface="Times" charset="0"/>
              </a:rPr>
              <a:t>0</a:t>
            </a:r>
            <a:r>
              <a:rPr lang="en-US" sz="2400" dirty="0">
                <a:ea typeface="Times" charset="0"/>
                <a:cs typeface="Times" charset="0"/>
              </a:rPr>
              <a:t>’ is Exp</a:t>
            </a:r>
            <a:r>
              <a:rPr lang="en-US" sz="2400" baseline="-25000" dirty="0">
                <a:ea typeface="Times" charset="0"/>
                <a:cs typeface="Times" charset="0"/>
              </a:rPr>
              <a:t>0 </a:t>
            </a:r>
            <a:r>
              <a:rPr lang="en-US" sz="2400" dirty="0">
                <a:ea typeface="Times" charset="0"/>
                <a:cs typeface="Times" charset="0"/>
              </a:rPr>
              <a:t>with Exp</a:t>
            </a:r>
            <a:r>
              <a:rPr lang="en-US" sz="2400" baseline="-25000" dirty="0">
                <a:ea typeface="Times" charset="0"/>
                <a:cs typeface="Times" charset="0"/>
              </a:rPr>
              <a:t>1</a:t>
            </a:r>
            <a:r>
              <a:rPr lang="en-US" sz="2400" dirty="0">
                <a:ea typeface="Times" charset="0"/>
                <a:cs typeface="Times" charset="0"/>
              </a:rPr>
              <a:t> </a:t>
            </a:r>
            <a:r>
              <a:rPr lang="en-US" sz="2400" dirty="0">
                <a:ea typeface="Times" charset="0"/>
                <a:cs typeface="Times" charset="0"/>
                <a:sym typeface="Wingdings"/>
              </a:rPr>
              <a:t>replaced by 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⟦Exp</a:t>
            </a:r>
            <a:r>
              <a:rPr lang="en-US" sz="2400" baseline="-25000" dirty="0">
                <a:latin typeface="Times" charset="0"/>
                <a:ea typeface="Times" charset="0"/>
                <a:cs typeface="Times" charset="0"/>
              </a:rPr>
              <a:t>1</a:t>
            </a:r>
            <a:r>
              <a:rPr lang="en-US" sz="2400" dirty="0">
                <a:latin typeface="Times" charset="0"/>
                <a:ea typeface="Times" charset="0"/>
                <a:cs typeface="Times" charset="0"/>
              </a:rPr>
              <a:t>⟧x</a:t>
            </a:r>
            <a:r>
              <a:rPr lang="en-US" sz="2400" baseline="-25000" dirty="0">
                <a:latin typeface="Times" charset="0"/>
                <a:ea typeface="Times" charset="0"/>
                <a:cs typeface="Times" charset="0"/>
              </a:rPr>
              <a:t>2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5261420" y="3509790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 smtClean="0">
                <a:solidFill>
                  <a:srgbClr val="002060"/>
                </a:solidFill>
                <a:sym typeface="Wingdings"/>
              </a:rPr>
              <a:t>1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37747" y="3540015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 smtClean="0">
                <a:solidFill>
                  <a:srgbClr val="002060"/>
                </a:solidFill>
                <a:sym typeface="Wingdings"/>
              </a:rPr>
              <a:t>0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32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/ Influence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35</a:t>
            </a:fld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496362" y="2313839"/>
            <a:ext cx="4796738" cy="27559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5092408" y="2504704"/>
            <a:ext cx="1760919" cy="40862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Zip-code==z</a:t>
            </a:r>
            <a:r>
              <a:rPr lang="en-US" baseline="-25000" dirty="0"/>
              <a:t>1</a:t>
            </a:r>
            <a:r>
              <a:rPr lang="en-US" dirty="0"/>
              <a:t>,z</a:t>
            </a:r>
            <a:r>
              <a:rPr lang="en-US" baseline="-25000" dirty="0"/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725696" y="2934891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4923897" y="2913327"/>
            <a:ext cx="1048971" cy="5278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54069" y="4476223"/>
            <a:ext cx="938077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offer</a:t>
            </a:r>
            <a:endParaRPr lang="en-US" sz="16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972868" y="2913327"/>
            <a:ext cx="1057920" cy="51928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828479" y="4453470"/>
            <a:ext cx="945128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no</a:t>
            </a:r>
            <a:r>
              <a:rPr lang="en-US" sz="1600" dirty="0"/>
              <a:t>-</a:t>
            </a:r>
            <a:r>
              <a:rPr lang="en-US" sz="1600" dirty="0" smtClean="0"/>
              <a:t>offer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6580914" y="2941653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13703" y="3441142"/>
            <a:ext cx="1620387" cy="3745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Interested==yes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6204050" y="3432615"/>
            <a:ext cx="1653476" cy="3745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Interested==yes</a:t>
            </a:r>
            <a:endParaRPr lang="en-US" sz="16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4088472" y="3815713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763815" y="3815713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837377" y="3944982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5080911" y="3912915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5914196" y="4459522"/>
            <a:ext cx="938077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no-offer</a:t>
            </a:r>
            <a:endParaRPr lang="en-US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7088606" y="4436769"/>
            <a:ext cx="945128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offer</a:t>
            </a:r>
            <a:endParaRPr lang="en-US" sz="1600" b="1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6348599" y="3799012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023942" y="3799012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164762" y="3912915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7341038" y="3896214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832738" y="1262425"/>
            <a:ext cx="107877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ea typeface="Times" charset="0"/>
                <a:cs typeface="Times" charset="0"/>
              </a:rPr>
              <a:t>Without </a:t>
            </a:r>
            <a:r>
              <a:rPr lang="en-US" sz="2400" dirty="0">
                <a:ea typeface="Times" charset="0"/>
                <a:cs typeface="Times" charset="0"/>
              </a:rPr>
              <a:t>intervention: ⟦Exp</a:t>
            </a:r>
            <a:r>
              <a:rPr lang="en-US" sz="2400" baseline="-25000" dirty="0">
                <a:ea typeface="Times" charset="0"/>
                <a:cs typeface="Times" charset="0"/>
              </a:rPr>
              <a:t>0</a:t>
            </a:r>
            <a:r>
              <a:rPr lang="en-US" sz="2400" dirty="0">
                <a:ea typeface="Times" charset="0"/>
                <a:cs typeface="Times" charset="0"/>
              </a:rPr>
              <a:t>⟧x</a:t>
            </a:r>
            <a:r>
              <a:rPr lang="en-US" sz="2400" baseline="-25000" dirty="0">
                <a:ea typeface="Times" charset="0"/>
                <a:cs typeface="Times" charset="0"/>
              </a:rPr>
              <a:t>1</a:t>
            </a:r>
            <a:endParaRPr lang="en-US" sz="2400" dirty="0">
              <a:ea typeface="Times" charset="0"/>
              <a:cs typeface="Times" charset="0"/>
            </a:endParaRPr>
          </a:p>
          <a:p>
            <a:r>
              <a:rPr lang="en-US" sz="2400" dirty="0">
                <a:ea typeface="Times" charset="0"/>
                <a:cs typeface="Times" charset="0"/>
              </a:rPr>
              <a:t>With intervention:	⟦Exp</a:t>
            </a:r>
            <a:r>
              <a:rPr lang="en-US" sz="2400" baseline="-25000" dirty="0">
                <a:ea typeface="Times" charset="0"/>
                <a:cs typeface="Times" charset="0"/>
              </a:rPr>
              <a:t>0</a:t>
            </a:r>
            <a:r>
              <a:rPr lang="en-US" sz="2400" dirty="0">
                <a:ea typeface="Times" charset="0"/>
                <a:cs typeface="Times" charset="0"/>
              </a:rPr>
              <a:t>’⟧x</a:t>
            </a:r>
            <a:r>
              <a:rPr lang="en-US" sz="2400" baseline="-25000" dirty="0">
                <a:ea typeface="Times" charset="0"/>
                <a:cs typeface="Times" charset="0"/>
              </a:rPr>
              <a:t>1</a:t>
            </a:r>
            <a:r>
              <a:rPr lang="en-US" sz="2400" dirty="0">
                <a:ea typeface="Times" charset="0"/>
                <a:cs typeface="Times" charset="0"/>
              </a:rPr>
              <a:t>  where Exp</a:t>
            </a:r>
            <a:r>
              <a:rPr lang="en-US" sz="2400" baseline="-25000" dirty="0">
                <a:ea typeface="Times" charset="0"/>
                <a:cs typeface="Times" charset="0"/>
              </a:rPr>
              <a:t>0</a:t>
            </a:r>
            <a:r>
              <a:rPr lang="en-US" sz="2400" dirty="0">
                <a:ea typeface="Times" charset="0"/>
                <a:cs typeface="Times" charset="0"/>
              </a:rPr>
              <a:t>’ is Exp</a:t>
            </a:r>
            <a:r>
              <a:rPr lang="en-US" sz="2400" baseline="-25000" dirty="0">
                <a:ea typeface="Times" charset="0"/>
                <a:cs typeface="Times" charset="0"/>
              </a:rPr>
              <a:t>0 </a:t>
            </a:r>
            <a:r>
              <a:rPr lang="en-US" sz="2400" dirty="0">
                <a:ea typeface="Times" charset="0"/>
                <a:cs typeface="Times" charset="0"/>
              </a:rPr>
              <a:t>with Exp</a:t>
            </a:r>
            <a:r>
              <a:rPr lang="en-US" sz="2400" baseline="-25000" dirty="0">
                <a:ea typeface="Times" charset="0"/>
                <a:cs typeface="Times" charset="0"/>
              </a:rPr>
              <a:t>1</a:t>
            </a:r>
            <a:r>
              <a:rPr lang="en-US" sz="2400" dirty="0">
                <a:ea typeface="Times" charset="0"/>
                <a:cs typeface="Times" charset="0"/>
              </a:rPr>
              <a:t> </a:t>
            </a:r>
            <a:r>
              <a:rPr lang="en-US" sz="2400" dirty="0">
                <a:ea typeface="Times" charset="0"/>
                <a:cs typeface="Times" charset="0"/>
                <a:sym typeface="Wingdings"/>
              </a:rPr>
              <a:t>replaced by </a:t>
            </a:r>
            <a:r>
              <a:rPr lang="en-US" sz="2400" dirty="0">
                <a:ea typeface="Times" charset="0"/>
                <a:cs typeface="Times" charset="0"/>
              </a:rPr>
              <a:t>⟦Exp</a:t>
            </a:r>
            <a:r>
              <a:rPr lang="en-US" sz="2400" baseline="-25000" dirty="0">
                <a:ea typeface="Times" charset="0"/>
                <a:cs typeface="Times" charset="0"/>
              </a:rPr>
              <a:t>1</a:t>
            </a:r>
            <a:r>
              <a:rPr lang="en-US" sz="2400" dirty="0">
                <a:ea typeface="Times" charset="0"/>
                <a:cs typeface="Times" charset="0"/>
              </a:rPr>
              <a:t>⟧x</a:t>
            </a:r>
            <a:r>
              <a:rPr lang="en-US" sz="2400" baseline="-25000" dirty="0">
                <a:ea typeface="Times" charset="0"/>
                <a:cs typeface="Times" charset="0"/>
              </a:rPr>
              <a:t>2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5261420" y="2354090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 smtClean="0">
                <a:solidFill>
                  <a:srgbClr val="002060"/>
                </a:solidFill>
                <a:sym typeface="Wingdings"/>
              </a:rPr>
              <a:t>1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37747" y="2384315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 smtClean="0">
                <a:solidFill>
                  <a:srgbClr val="002060"/>
                </a:solidFill>
                <a:sym typeface="Wingdings"/>
              </a:rPr>
              <a:t>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1511" y="2234405"/>
            <a:ext cx="218784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= (Zip-code = z</a:t>
            </a:r>
            <a:r>
              <a:rPr lang="en-US" baseline="-25000" dirty="0" smtClean="0"/>
              <a:t>1,</a:t>
            </a:r>
          </a:p>
          <a:p>
            <a:r>
              <a:rPr lang="en-US" baseline="-25000" dirty="0" smtClean="0"/>
              <a:t> </a:t>
            </a:r>
            <a:r>
              <a:rPr lang="en-US" dirty="0" smtClean="0"/>
              <a:t>        Interested = yes,</a:t>
            </a:r>
          </a:p>
          <a:p>
            <a:r>
              <a:rPr lang="en-US" baseline="-25000" dirty="0" smtClean="0"/>
              <a:t> </a:t>
            </a:r>
            <a:r>
              <a:rPr lang="en-US" dirty="0" smtClean="0"/>
              <a:t>        Race = white)</a:t>
            </a:r>
          </a:p>
          <a:p>
            <a:endParaRPr lang="en-US" dirty="0" smtClean="0"/>
          </a:p>
          <a:p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⟦Exp</a:t>
            </a:r>
            <a:r>
              <a:rPr lang="en-US" b="1" baseline="-25000" dirty="0" smtClean="0">
                <a:latin typeface="Times" charset="0"/>
                <a:ea typeface="Times" charset="0"/>
                <a:cs typeface="Times" charset="0"/>
              </a:rPr>
              <a:t>1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⟧</a:t>
            </a:r>
            <a:r>
              <a:rPr lang="en-US" b="1" dirty="0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n-US" b="1" baseline="-25000" dirty="0">
                <a:latin typeface="Times" charset="0"/>
                <a:ea typeface="Times" charset="0"/>
                <a:cs typeface="Times" charset="0"/>
              </a:rPr>
              <a:t>1</a:t>
            </a:r>
            <a:r>
              <a:rPr lang="en-US" b="1" dirty="0">
                <a:latin typeface="Times" charset="0"/>
                <a:ea typeface="Times" charset="0"/>
                <a:cs typeface="Times" charset="0"/>
              </a:rPr>
              <a:t> = 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True</a:t>
            </a:r>
          </a:p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⟦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Exp</a:t>
            </a:r>
            <a:r>
              <a:rPr lang="en-US" baseline="-25000" dirty="0" smtClean="0">
                <a:latin typeface="Times" charset="0"/>
                <a:ea typeface="Times" charset="0"/>
                <a:cs typeface="Times" charset="0"/>
              </a:rPr>
              <a:t>2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⟧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n-US" baseline="-25000" dirty="0">
                <a:latin typeface="Times" charset="0"/>
                <a:ea typeface="Times" charset="0"/>
                <a:cs typeface="Times" charset="0"/>
              </a:rPr>
              <a:t>1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=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offer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⟦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Exp</a:t>
            </a:r>
            <a:r>
              <a:rPr lang="en-US" baseline="-25000" dirty="0" smtClean="0">
                <a:latin typeface="Times" charset="0"/>
                <a:ea typeface="Times" charset="0"/>
                <a:cs typeface="Times" charset="0"/>
              </a:rPr>
              <a:t>3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⟧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n-US" baseline="-25000" dirty="0">
                <a:latin typeface="Times" charset="0"/>
                <a:ea typeface="Times" charset="0"/>
                <a:cs typeface="Times" charset="0"/>
              </a:rPr>
              <a:t>1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=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no-offer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⟦Exp</a:t>
            </a:r>
            <a:r>
              <a:rPr lang="en-US" baseline="-25000" dirty="0">
                <a:latin typeface="Times" charset="0"/>
                <a:ea typeface="Times" charset="0"/>
                <a:cs typeface="Times" charset="0"/>
              </a:rPr>
              <a:t>0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⟧x</a:t>
            </a:r>
            <a:r>
              <a:rPr lang="en-US" baseline="-25000" dirty="0">
                <a:latin typeface="Times" charset="0"/>
                <a:ea typeface="Times" charset="0"/>
                <a:cs typeface="Times" charset="0"/>
              </a:rPr>
              <a:t>1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= offer</a:t>
            </a:r>
            <a:endParaRPr lang="en-US" dirty="0"/>
          </a:p>
          <a:p>
            <a:endParaRPr lang="en-US" dirty="0" smtClean="0">
              <a:latin typeface="Times" charset="0"/>
              <a:ea typeface="Times" charset="0"/>
              <a:cs typeface="Times" charset="0"/>
            </a:endParaRPr>
          </a:p>
          <a:p>
            <a:endParaRPr lang="en-US" dirty="0">
              <a:latin typeface="Times" charset="0"/>
              <a:ea typeface="Times" charset="0"/>
              <a:cs typeface="Times" charset="0"/>
            </a:endParaRPr>
          </a:p>
          <a:p>
            <a:endParaRPr lang="en-US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8799271" y="2262851"/>
            <a:ext cx="218784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= (Zip-code = z</a:t>
            </a:r>
            <a:r>
              <a:rPr lang="en-US" baseline="-25000" dirty="0" smtClean="0"/>
              <a:t>2,</a:t>
            </a:r>
          </a:p>
          <a:p>
            <a:r>
              <a:rPr lang="en-US" baseline="-25000" dirty="0" smtClean="0"/>
              <a:t> </a:t>
            </a:r>
            <a:r>
              <a:rPr lang="en-US" dirty="0" smtClean="0"/>
              <a:t>        Interested = yes,</a:t>
            </a:r>
          </a:p>
          <a:p>
            <a:r>
              <a:rPr lang="en-US" baseline="-25000" dirty="0" smtClean="0"/>
              <a:t> </a:t>
            </a:r>
            <a:r>
              <a:rPr lang="en-US" dirty="0" smtClean="0"/>
              <a:t>        Race = black)</a:t>
            </a:r>
          </a:p>
          <a:p>
            <a:endParaRPr lang="en-US" baseline="-25000" dirty="0"/>
          </a:p>
          <a:p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⟦</a:t>
            </a:r>
            <a:r>
              <a:rPr lang="en-US" b="1" dirty="0">
                <a:latin typeface="Times" charset="0"/>
                <a:ea typeface="Times" charset="0"/>
                <a:cs typeface="Times" charset="0"/>
              </a:rPr>
              <a:t>Exp</a:t>
            </a:r>
            <a:r>
              <a:rPr lang="en-US" b="1" baseline="-25000" dirty="0">
                <a:latin typeface="Times" charset="0"/>
                <a:ea typeface="Times" charset="0"/>
                <a:cs typeface="Times" charset="0"/>
              </a:rPr>
              <a:t>1</a:t>
            </a:r>
            <a:r>
              <a:rPr lang="en-US" b="1" dirty="0">
                <a:latin typeface="Times" charset="0"/>
                <a:ea typeface="Times" charset="0"/>
                <a:cs typeface="Times" charset="0"/>
              </a:rPr>
              <a:t>⟧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n-US" b="1" baseline="-25000" dirty="0" smtClean="0">
                <a:latin typeface="Times" charset="0"/>
                <a:ea typeface="Times" charset="0"/>
                <a:cs typeface="Times" charset="0"/>
              </a:rPr>
              <a:t>2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b="1" dirty="0">
                <a:latin typeface="Times" charset="0"/>
                <a:ea typeface="Times" charset="0"/>
                <a:cs typeface="Times" charset="0"/>
              </a:rPr>
              <a:t>= 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False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⟦Exp</a:t>
            </a:r>
            <a:r>
              <a:rPr lang="en-US" baseline="-25000" dirty="0">
                <a:latin typeface="Times" charset="0"/>
                <a:ea typeface="Times" charset="0"/>
                <a:cs typeface="Times" charset="0"/>
              </a:rPr>
              <a:t>2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⟧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n-US" baseline="-25000" dirty="0" smtClean="0">
                <a:latin typeface="Times" charset="0"/>
                <a:ea typeface="Times" charset="0"/>
                <a:cs typeface="Times" charset="0"/>
              </a:rPr>
              <a:t>2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offer</a:t>
            </a:r>
          </a:p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⟦Exp</a:t>
            </a:r>
            <a:r>
              <a:rPr lang="en-US" baseline="-25000" dirty="0">
                <a:latin typeface="Times" charset="0"/>
                <a:ea typeface="Times" charset="0"/>
                <a:cs typeface="Times" charset="0"/>
              </a:rPr>
              <a:t>3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⟧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n-US" baseline="-25000" dirty="0" smtClean="0">
                <a:latin typeface="Times" charset="0"/>
                <a:ea typeface="Times" charset="0"/>
                <a:cs typeface="Times" charset="0"/>
              </a:rPr>
              <a:t>2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no-offer</a:t>
            </a:r>
          </a:p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⟦Exp</a:t>
            </a:r>
            <a:r>
              <a:rPr lang="en-US" baseline="-25000" dirty="0">
                <a:latin typeface="Times" charset="0"/>
                <a:ea typeface="Times" charset="0"/>
                <a:cs typeface="Times" charset="0"/>
              </a:rPr>
              <a:t>0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⟧x</a:t>
            </a:r>
            <a:r>
              <a:rPr lang="en-US" baseline="-25000" dirty="0">
                <a:latin typeface="Times" charset="0"/>
                <a:ea typeface="Times" charset="0"/>
                <a:cs typeface="Times" charset="0"/>
              </a:rPr>
              <a:t>2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= no-offer</a:t>
            </a:r>
            <a:endParaRPr lang="en-US" dirty="0"/>
          </a:p>
          <a:p>
            <a:endParaRPr lang="en-US" baseline="-25000" dirty="0"/>
          </a:p>
        </p:txBody>
      </p:sp>
      <p:sp>
        <p:nvSpPr>
          <p:cNvPr id="79" name="Rectangle 78"/>
          <p:cNvSpPr/>
          <p:nvPr/>
        </p:nvSpPr>
        <p:spPr>
          <a:xfrm>
            <a:off x="4002533" y="3063283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 smtClean="0">
                <a:solidFill>
                  <a:srgbClr val="002060"/>
                </a:solidFill>
                <a:sym typeface="Wingdings"/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558512" y="3045948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 smtClean="0">
                <a:solidFill>
                  <a:srgbClr val="002060"/>
                </a:solidFill>
                <a:sym typeface="Wingdings"/>
              </a:rPr>
              <a:t>3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80948" y="5247952"/>
            <a:ext cx="31911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⟦Exp</a:t>
            </a:r>
            <a:r>
              <a:rPr lang="en-US" baseline="-25000" dirty="0" smtClean="0">
                <a:latin typeface="Times" charset="0"/>
                <a:ea typeface="Times" charset="0"/>
                <a:cs typeface="Times" charset="0"/>
              </a:rPr>
              <a:t>1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’⟧x</a:t>
            </a:r>
            <a:r>
              <a:rPr lang="en-US" baseline="-25000" dirty="0" smtClean="0">
                <a:latin typeface="Times" charset="0"/>
                <a:ea typeface="Times" charset="0"/>
                <a:cs typeface="Times" charset="0"/>
              </a:rPr>
              <a:t>1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</a:t>
            </a:r>
            <a:r>
              <a:rPr lang="en-US" b="1" dirty="0">
                <a:latin typeface="Times" charset="0"/>
                <a:ea typeface="Times" charset="0"/>
                <a:cs typeface="Times" charset="0"/>
              </a:rPr>
              <a:t>⟦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Exp</a:t>
            </a:r>
            <a:r>
              <a:rPr lang="en-US" b="1" baseline="-25000" dirty="0" smtClean="0">
                <a:latin typeface="Times" charset="0"/>
                <a:ea typeface="Times" charset="0"/>
                <a:cs typeface="Times" charset="0"/>
              </a:rPr>
              <a:t>1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⟧x</a:t>
            </a:r>
            <a:r>
              <a:rPr lang="en-US" b="1" baseline="-25000" dirty="0" smtClean="0">
                <a:latin typeface="Times" charset="0"/>
                <a:ea typeface="Times" charset="0"/>
                <a:cs typeface="Times" charset="0"/>
              </a:rPr>
              <a:t>2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= False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⟦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Exp</a:t>
            </a:r>
            <a:r>
              <a:rPr lang="en-US" baseline="-25000" dirty="0" smtClean="0">
                <a:latin typeface="Times" charset="0"/>
                <a:ea typeface="Times" charset="0"/>
                <a:cs typeface="Times" charset="0"/>
              </a:rPr>
              <a:t>2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’⟧x</a:t>
            </a:r>
            <a:r>
              <a:rPr lang="en-US" baseline="-25000" dirty="0" smtClean="0">
                <a:latin typeface="Times" charset="0"/>
                <a:ea typeface="Times" charset="0"/>
                <a:cs typeface="Times" charset="0"/>
              </a:rPr>
              <a:t>1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⟦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Exp</a:t>
            </a:r>
            <a:r>
              <a:rPr lang="en-US" baseline="-25000" dirty="0" smtClean="0">
                <a:latin typeface="Times" charset="0"/>
                <a:ea typeface="Times" charset="0"/>
                <a:cs typeface="Times" charset="0"/>
              </a:rPr>
              <a:t>2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⟧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n-US" baseline="-25000" dirty="0">
                <a:latin typeface="Times" charset="0"/>
                <a:ea typeface="Times" charset="0"/>
                <a:cs typeface="Times" charset="0"/>
              </a:rPr>
              <a:t>1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= offer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⟦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Exp</a:t>
            </a:r>
            <a:r>
              <a:rPr lang="en-US" baseline="-25000" dirty="0" smtClean="0">
                <a:latin typeface="Times" charset="0"/>
                <a:ea typeface="Times" charset="0"/>
                <a:cs typeface="Times" charset="0"/>
              </a:rPr>
              <a:t>3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’⟧x</a:t>
            </a:r>
            <a:r>
              <a:rPr lang="en-US" baseline="-25000" dirty="0" smtClean="0">
                <a:latin typeface="Times" charset="0"/>
                <a:ea typeface="Times" charset="0"/>
                <a:cs typeface="Times" charset="0"/>
              </a:rPr>
              <a:t>1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= ⟦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Exp</a:t>
            </a:r>
            <a:r>
              <a:rPr lang="en-US" baseline="-25000" dirty="0" smtClean="0">
                <a:latin typeface="Times" charset="0"/>
                <a:ea typeface="Times" charset="0"/>
                <a:cs typeface="Times" charset="0"/>
              </a:rPr>
              <a:t>3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⟧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n-US" baseline="-25000" dirty="0">
                <a:latin typeface="Times" charset="0"/>
                <a:ea typeface="Times" charset="0"/>
                <a:cs typeface="Times" charset="0"/>
              </a:rPr>
              <a:t>1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= no-offer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⟦Exp</a:t>
            </a:r>
            <a:r>
              <a:rPr lang="en-US" baseline="-25000" dirty="0">
                <a:latin typeface="Times" charset="0"/>
                <a:ea typeface="Times" charset="0"/>
                <a:cs typeface="Times" charset="0"/>
              </a:rPr>
              <a:t>0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’⟧x</a:t>
            </a:r>
            <a:r>
              <a:rPr lang="en-US" baseline="-25000" dirty="0">
                <a:latin typeface="Times" charset="0"/>
                <a:ea typeface="Times" charset="0"/>
                <a:cs typeface="Times" charset="0"/>
              </a:rPr>
              <a:t>1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 = no-offer</a:t>
            </a:r>
            <a:endParaRPr lang="en-US" dirty="0"/>
          </a:p>
          <a:p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31041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8" grpId="0"/>
      <p:bldP spid="3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/ Influence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2738" y="1262425"/>
            <a:ext cx="1101636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charset="0"/>
              <a:buChar char="•"/>
            </a:pPr>
            <a:endParaRPr lang="en-US" sz="2400" baseline="-25000" dirty="0" smtClean="0">
              <a:latin typeface="Times" charset="0"/>
              <a:ea typeface="Times" charset="0"/>
              <a:cs typeface="Times" charset="0"/>
            </a:endParaRPr>
          </a:p>
          <a:p>
            <a:pPr marL="800100" lvl="1" indent="-342900">
              <a:buFont typeface="Arial" charset="0"/>
              <a:buChar char="•"/>
            </a:pPr>
            <a:endParaRPr lang="en-US" sz="2400" baseline="-25000" dirty="0">
              <a:latin typeface="Times" charset="0"/>
              <a:ea typeface="Times" charset="0"/>
              <a:cs typeface="Times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sz="2400" b="1" dirty="0" smtClean="0">
                <a:ea typeface="Times" charset="0"/>
                <a:cs typeface="Times" charset="0"/>
              </a:rPr>
              <a:t>Definition: (individual) Influence of Exp</a:t>
            </a:r>
            <a:r>
              <a:rPr lang="en-US" sz="2400" b="1" baseline="-25000" dirty="0" smtClean="0">
                <a:ea typeface="Times" charset="0"/>
                <a:cs typeface="Times" charset="0"/>
              </a:rPr>
              <a:t>1</a:t>
            </a:r>
            <a:r>
              <a:rPr lang="en-US" sz="2400" b="1" dirty="0" smtClean="0">
                <a:ea typeface="Times" charset="0"/>
                <a:cs typeface="Times" charset="0"/>
              </a:rPr>
              <a:t> in Exp</a:t>
            </a:r>
            <a:r>
              <a:rPr lang="en-US" sz="2400" b="1" baseline="-25000" dirty="0" smtClean="0">
                <a:ea typeface="Times" charset="0"/>
                <a:cs typeface="Times" charset="0"/>
              </a:rPr>
              <a:t>0</a:t>
            </a:r>
            <a:r>
              <a:rPr lang="en-US" sz="2400" b="1" dirty="0" smtClean="0">
                <a:ea typeface="Times" charset="0"/>
                <a:cs typeface="Times" charset="0"/>
              </a:rPr>
              <a:t> for x</a:t>
            </a:r>
            <a:r>
              <a:rPr lang="en-US" sz="2400" b="1" baseline="-25000" dirty="0" smtClean="0">
                <a:ea typeface="Times" charset="0"/>
                <a:cs typeface="Times" charset="0"/>
              </a:rPr>
              <a:t>1</a:t>
            </a:r>
            <a:endParaRPr lang="en-US" sz="2400" b="1" dirty="0">
              <a:ea typeface="Times" charset="0"/>
              <a:cs typeface="Times" charset="0"/>
            </a:endParaRPr>
          </a:p>
          <a:p>
            <a:pPr marL="1257300" lvl="2" indent="-342900">
              <a:buFont typeface="Arial" charset="0"/>
              <a:buChar char="•"/>
            </a:pPr>
            <a:r>
              <a:rPr lang="en-US" sz="2400" dirty="0" err="1" smtClean="0">
                <a:ea typeface="Times" charset="0"/>
                <a:cs typeface="Times" charset="0"/>
              </a:rPr>
              <a:t>Pr</a:t>
            </a:r>
            <a:r>
              <a:rPr lang="en-US" sz="2400" dirty="0" smtClean="0">
                <a:ea typeface="Times" charset="0"/>
                <a:cs typeface="Times" charset="0"/>
              </a:rPr>
              <a:t>[</a:t>
            </a:r>
            <a:r>
              <a:rPr lang="en-US" sz="2400" dirty="0">
                <a:ea typeface="Times" charset="0"/>
                <a:cs typeface="Times" charset="0"/>
              </a:rPr>
              <a:t>⟦Exp</a:t>
            </a:r>
            <a:r>
              <a:rPr lang="en-US" sz="2400" baseline="-25000" dirty="0">
                <a:ea typeface="Times" charset="0"/>
                <a:cs typeface="Times" charset="0"/>
              </a:rPr>
              <a:t>0</a:t>
            </a:r>
            <a:r>
              <a:rPr lang="en-US" sz="2400" dirty="0">
                <a:ea typeface="Times" charset="0"/>
                <a:cs typeface="Times" charset="0"/>
              </a:rPr>
              <a:t>⟧</a:t>
            </a:r>
            <a:r>
              <a:rPr lang="en-US" sz="2400" dirty="0" smtClean="0">
                <a:ea typeface="Times" charset="0"/>
                <a:cs typeface="Times" charset="0"/>
              </a:rPr>
              <a:t>x</a:t>
            </a:r>
            <a:r>
              <a:rPr lang="en-US" sz="2400" baseline="-25000" dirty="0" smtClean="0">
                <a:ea typeface="Times" charset="0"/>
                <a:cs typeface="Times" charset="0"/>
              </a:rPr>
              <a:t>1</a:t>
            </a:r>
            <a:r>
              <a:rPr lang="en-US" sz="2400" dirty="0" smtClean="0">
                <a:ea typeface="Times" charset="0"/>
                <a:cs typeface="Times" charset="0"/>
              </a:rPr>
              <a:t> ≠ </a:t>
            </a:r>
            <a:r>
              <a:rPr lang="en-US" sz="2400" dirty="0">
                <a:ea typeface="Times" charset="0"/>
                <a:cs typeface="Times" charset="0"/>
              </a:rPr>
              <a:t>⟦Exp</a:t>
            </a:r>
            <a:r>
              <a:rPr lang="en-US" sz="2400" baseline="-25000" dirty="0">
                <a:ea typeface="Times" charset="0"/>
                <a:cs typeface="Times" charset="0"/>
              </a:rPr>
              <a:t>0</a:t>
            </a:r>
            <a:r>
              <a:rPr lang="en-US" sz="2400" dirty="0">
                <a:ea typeface="Times" charset="0"/>
                <a:cs typeface="Times" charset="0"/>
              </a:rPr>
              <a:t>’⟧</a:t>
            </a:r>
            <a:r>
              <a:rPr lang="en-US" sz="2400" dirty="0" smtClean="0">
                <a:ea typeface="Times" charset="0"/>
                <a:cs typeface="Times" charset="0"/>
              </a:rPr>
              <a:t>x</a:t>
            </a:r>
            <a:r>
              <a:rPr lang="en-US" sz="2400" baseline="-25000" dirty="0" smtClean="0">
                <a:ea typeface="Times" charset="0"/>
                <a:cs typeface="Times" charset="0"/>
              </a:rPr>
              <a:t>1</a:t>
            </a:r>
            <a:r>
              <a:rPr lang="en-US" sz="2400" dirty="0" smtClean="0">
                <a:ea typeface="Times" charset="0"/>
                <a:cs typeface="Times" charset="0"/>
              </a:rPr>
              <a:t>]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400" dirty="0" smtClean="0">
                <a:ea typeface="Times" charset="0"/>
                <a:cs typeface="Times" charset="0"/>
              </a:rPr>
              <a:t>in Exp</a:t>
            </a:r>
            <a:r>
              <a:rPr lang="en-US" sz="2400" baseline="-25000" dirty="0" smtClean="0">
                <a:ea typeface="Times" charset="0"/>
                <a:cs typeface="Times" charset="0"/>
              </a:rPr>
              <a:t>0</a:t>
            </a:r>
            <a:r>
              <a:rPr lang="en-US" sz="2400" dirty="0" smtClean="0">
                <a:ea typeface="Times" charset="0"/>
                <a:cs typeface="Times" charset="0"/>
              </a:rPr>
              <a:t>’, x</a:t>
            </a:r>
            <a:r>
              <a:rPr lang="en-US" sz="2400" baseline="-25000" dirty="0" smtClean="0">
                <a:ea typeface="Times" charset="0"/>
                <a:cs typeface="Times" charset="0"/>
              </a:rPr>
              <a:t>2</a:t>
            </a:r>
            <a:r>
              <a:rPr lang="en-US" sz="2400" dirty="0" smtClean="0">
                <a:ea typeface="Times" charset="0"/>
                <a:cs typeface="Times" charset="0"/>
              </a:rPr>
              <a:t> is sampled from X</a:t>
            </a:r>
          </a:p>
          <a:p>
            <a:pPr marL="1257300" lvl="2" indent="-342900">
              <a:buFont typeface="Arial" charset="0"/>
              <a:buChar char="•"/>
            </a:pPr>
            <a:endParaRPr lang="en-US" sz="2400" baseline="-25000" dirty="0">
              <a:ea typeface="Times" charset="0"/>
              <a:cs typeface="Times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sz="2400" b="1" dirty="0">
                <a:ea typeface="Times" charset="0"/>
                <a:cs typeface="Times" charset="0"/>
              </a:rPr>
              <a:t>Definition: </a:t>
            </a:r>
            <a:r>
              <a:rPr lang="en-US" sz="2400" b="1" dirty="0" smtClean="0">
                <a:ea typeface="Times" charset="0"/>
                <a:cs typeface="Times" charset="0"/>
              </a:rPr>
              <a:t>(group) Influence </a:t>
            </a:r>
            <a:r>
              <a:rPr lang="en-US" sz="2400" b="1" dirty="0">
                <a:ea typeface="Times" charset="0"/>
                <a:cs typeface="Times" charset="0"/>
              </a:rPr>
              <a:t>of Exp</a:t>
            </a:r>
            <a:r>
              <a:rPr lang="en-US" sz="2400" b="1" baseline="-25000" dirty="0">
                <a:ea typeface="Times" charset="0"/>
                <a:cs typeface="Times" charset="0"/>
              </a:rPr>
              <a:t>1</a:t>
            </a:r>
            <a:r>
              <a:rPr lang="en-US" sz="2400" b="1" dirty="0">
                <a:ea typeface="Times" charset="0"/>
                <a:cs typeface="Times" charset="0"/>
              </a:rPr>
              <a:t> in </a:t>
            </a:r>
            <a:r>
              <a:rPr lang="en-US" sz="2400" b="1" dirty="0" smtClean="0">
                <a:ea typeface="Times" charset="0"/>
                <a:cs typeface="Times" charset="0"/>
              </a:rPr>
              <a:t>Exp</a:t>
            </a:r>
            <a:r>
              <a:rPr lang="en-US" sz="2400" b="1" baseline="-25000" dirty="0" smtClean="0">
                <a:ea typeface="Times" charset="0"/>
                <a:cs typeface="Times" charset="0"/>
              </a:rPr>
              <a:t>0</a:t>
            </a:r>
            <a:r>
              <a:rPr lang="en-US" sz="2400" b="1" dirty="0" smtClean="0">
                <a:ea typeface="Times" charset="0"/>
                <a:cs typeface="Times" charset="0"/>
              </a:rPr>
              <a:t> for X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400" dirty="0" smtClean="0">
                <a:ea typeface="Times" charset="0"/>
                <a:cs typeface="Times" charset="0"/>
              </a:rPr>
              <a:t>E</a:t>
            </a:r>
            <a:r>
              <a:rPr lang="en-US" sz="2400" baseline="-25000" dirty="0" smtClean="0">
                <a:ea typeface="Times" charset="0"/>
                <a:cs typeface="Times" charset="0"/>
              </a:rPr>
              <a:t>x1</a:t>
            </a:r>
            <a:r>
              <a:rPr lang="en-US" sz="2400" baseline="-25000" dirty="0" smtClean="0">
                <a:ea typeface="Times" charset="0"/>
                <a:cs typeface="Times" charset="0"/>
                <a:sym typeface="Wingdings"/>
              </a:rPr>
              <a:t>X</a:t>
            </a:r>
            <a:r>
              <a:rPr lang="en-US" sz="2400" dirty="0" smtClean="0">
                <a:ea typeface="Times" charset="0"/>
                <a:cs typeface="Times" charset="0"/>
                <a:sym typeface="Wingdings"/>
              </a:rPr>
              <a:t> [ Influence of Exp</a:t>
            </a:r>
            <a:r>
              <a:rPr lang="en-US" sz="2400" baseline="-25000" dirty="0" smtClean="0">
                <a:ea typeface="Times" charset="0"/>
                <a:cs typeface="Times" charset="0"/>
                <a:sym typeface="Wingdings"/>
              </a:rPr>
              <a:t>1</a:t>
            </a:r>
            <a:r>
              <a:rPr lang="en-US" sz="2400" dirty="0" smtClean="0">
                <a:ea typeface="Times" charset="0"/>
                <a:cs typeface="Times" charset="0"/>
                <a:sym typeface="Wingdings"/>
              </a:rPr>
              <a:t> in Exp</a:t>
            </a:r>
            <a:r>
              <a:rPr lang="en-US" sz="2400" baseline="-25000" dirty="0" smtClean="0">
                <a:ea typeface="Times" charset="0"/>
                <a:cs typeface="Times" charset="0"/>
                <a:sym typeface="Wingdings"/>
              </a:rPr>
              <a:t>0</a:t>
            </a:r>
            <a:r>
              <a:rPr lang="en-US" sz="2400" dirty="0" smtClean="0">
                <a:ea typeface="Times" charset="0"/>
                <a:cs typeface="Times" charset="0"/>
                <a:sym typeface="Wingdings"/>
              </a:rPr>
              <a:t> for x</a:t>
            </a:r>
            <a:r>
              <a:rPr lang="en-US" sz="2400" baseline="-25000" dirty="0" smtClean="0">
                <a:ea typeface="Times" charset="0"/>
                <a:cs typeface="Times" charset="0"/>
                <a:sym typeface="Wingdings"/>
              </a:rPr>
              <a:t>1</a:t>
            </a:r>
            <a:r>
              <a:rPr lang="en-US" sz="2400" dirty="0" smtClean="0">
                <a:ea typeface="Times" charset="0"/>
                <a:cs typeface="Times" charset="0"/>
                <a:sym typeface="Wingdings"/>
              </a:rPr>
              <a:t> ]</a:t>
            </a:r>
            <a:endParaRPr lang="en-US" sz="2400" dirty="0">
              <a:ea typeface="Times" charset="0"/>
              <a:cs typeface="Times" charset="0"/>
            </a:endParaRPr>
          </a:p>
          <a:p>
            <a:pPr marL="800100" lvl="1" indent="-342900">
              <a:buFont typeface="Arial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9490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/ Influence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37</a:t>
            </a:fld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18362" y="1562101"/>
            <a:ext cx="8441638" cy="391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3314408" y="2908664"/>
            <a:ext cx="1760919" cy="40862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Zip-code=</a:t>
            </a:r>
            <a:r>
              <a:rPr lang="en-US" dirty="0" smtClean="0"/>
              <a:t>=z</a:t>
            </a:r>
            <a:r>
              <a:rPr lang="en-US" baseline="-25000" dirty="0" smtClean="0"/>
              <a:t>1</a:t>
            </a:r>
            <a:r>
              <a:rPr lang="en-US" dirty="0" smtClean="0"/>
              <a:t>,z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2947696" y="3338851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3145897" y="3317287"/>
            <a:ext cx="1048971" cy="5278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76069" y="4880183"/>
            <a:ext cx="938077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offer</a:t>
            </a:r>
            <a:endParaRPr lang="en-US" sz="16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194868" y="3317287"/>
            <a:ext cx="1057920" cy="51928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50479" y="4857430"/>
            <a:ext cx="945128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no</a:t>
            </a:r>
            <a:r>
              <a:rPr lang="en-US" sz="1600" dirty="0"/>
              <a:t>-</a:t>
            </a:r>
            <a:r>
              <a:rPr lang="en-US" sz="1600" dirty="0" smtClean="0"/>
              <a:t>offer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4802914" y="3345613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35703" y="3845102"/>
            <a:ext cx="1620387" cy="3745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Interested==yes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4426050" y="3836575"/>
            <a:ext cx="1653476" cy="3745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Interested==yes</a:t>
            </a:r>
            <a:endParaRPr lang="en-US" sz="16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2310472" y="4219673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985815" y="4219673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059377" y="4348942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3302911" y="4316875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4136196" y="4863482"/>
            <a:ext cx="938077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no-offer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5310606" y="4840729"/>
            <a:ext cx="945128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offer</a:t>
            </a:r>
            <a:endParaRPr lang="en-US" sz="16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4570599" y="4202972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245942" y="4202972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86762" y="4316875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5563038" y="4300174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baseline="-250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4324228" y="2202026"/>
            <a:ext cx="2111464" cy="7131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535717" y="1771304"/>
            <a:ext cx="1760919" cy="40862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 == 2</a:t>
            </a:r>
            <a:endParaRPr lang="en-US" baseline="-25000" dirty="0"/>
          </a:p>
        </p:txBody>
      </p:sp>
      <p:sp>
        <p:nvSpPr>
          <p:cNvPr id="76" name="TextBox 75"/>
          <p:cNvSpPr txBox="1"/>
          <p:nvPr/>
        </p:nvSpPr>
        <p:spPr>
          <a:xfrm>
            <a:off x="4913406" y="2222924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7776542" y="2287608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baseline="-25000" dirty="0"/>
          </a:p>
        </p:txBody>
      </p:sp>
      <p:cxnSp>
        <p:nvCxnSpPr>
          <p:cNvPr id="78" name="Straight Arrow Connector 77"/>
          <p:cNvCxnSpPr>
            <a:stCxn id="75" idx="2"/>
          </p:cNvCxnSpPr>
          <p:nvPr/>
        </p:nvCxnSpPr>
        <p:spPr>
          <a:xfrm>
            <a:off x="6416177" y="2179927"/>
            <a:ext cx="2374799" cy="7352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44633" y="3972139"/>
            <a:ext cx="743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...</a:t>
            </a:r>
            <a:endParaRPr lang="en-US" sz="2400"/>
          </a:p>
        </p:txBody>
      </p:sp>
      <p:sp>
        <p:nvSpPr>
          <p:cNvPr id="79" name="TextBox 78"/>
          <p:cNvSpPr txBox="1"/>
          <p:nvPr/>
        </p:nvSpPr>
        <p:spPr>
          <a:xfrm>
            <a:off x="7937014" y="2936990"/>
            <a:ext cx="1760919" cy="40862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...</a:t>
            </a:r>
            <a:endParaRPr lang="en-US" baseline="-25000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8215499" y="3363394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8890842" y="3363394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279625" y="3984870"/>
            <a:ext cx="743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...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71736" y="5802488"/>
            <a:ext cx="590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(Group) Influence of “</a:t>
            </a:r>
            <a:r>
              <a:rPr lang="en-US" dirty="0"/>
              <a:t>Zip-code==</a:t>
            </a:r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,z</a:t>
            </a:r>
            <a:r>
              <a:rPr lang="en-US" baseline="-25000" dirty="0" smtClean="0"/>
              <a:t>3</a:t>
            </a:r>
            <a:r>
              <a:rPr lang="en-US" dirty="0" smtClean="0"/>
              <a:t>” in the whole tree is 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2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/ Influence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38</a:t>
            </a:fld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943662" y="2158999"/>
            <a:ext cx="4796738" cy="27559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2539708" y="2349864"/>
            <a:ext cx="1760919" cy="40862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Zip-code=</a:t>
            </a:r>
            <a:r>
              <a:rPr lang="en-US" dirty="0" smtClean="0"/>
              <a:t>=z</a:t>
            </a:r>
            <a:r>
              <a:rPr lang="en-US" baseline="-25000" dirty="0" smtClean="0"/>
              <a:t>1</a:t>
            </a:r>
            <a:r>
              <a:rPr lang="en-US" dirty="0" smtClean="0"/>
              <a:t>,z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2172996" y="2780051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371197" y="2758487"/>
            <a:ext cx="1048971" cy="5278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01369" y="4321383"/>
            <a:ext cx="938077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offer</a:t>
            </a:r>
            <a:endParaRPr lang="en-US" sz="16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420168" y="2758487"/>
            <a:ext cx="1057920" cy="51928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75779" y="4298630"/>
            <a:ext cx="945128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no</a:t>
            </a:r>
            <a:r>
              <a:rPr lang="en-US" sz="1600" dirty="0"/>
              <a:t>-</a:t>
            </a:r>
            <a:r>
              <a:rPr lang="en-US" sz="1600" dirty="0" smtClean="0"/>
              <a:t>offer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4028214" y="2786813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61003" y="3286302"/>
            <a:ext cx="1620387" cy="3745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Interested==yes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3651350" y="3277775"/>
            <a:ext cx="1653476" cy="3745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Interested==yes</a:t>
            </a:r>
            <a:endParaRPr lang="en-US" sz="16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1535772" y="3660873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211115" y="3660873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284677" y="3790142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528211" y="3758075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3361496" y="4304682"/>
            <a:ext cx="938077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no-offer</a:t>
            </a:r>
            <a:endParaRPr lang="en-US" sz="1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4535906" y="4281929"/>
            <a:ext cx="945128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offer</a:t>
            </a:r>
            <a:endParaRPr lang="en-US" sz="1600" b="1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3795899" y="3644172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471242" y="3644172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612062" y="3758075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4788338" y="3741374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baseline="-25000" dirty="0"/>
          </a:p>
        </p:txBody>
      </p:sp>
      <p:sp>
        <p:nvSpPr>
          <p:cNvPr id="34" name="Rectangle 33"/>
          <p:cNvSpPr/>
          <p:nvPr/>
        </p:nvSpPr>
        <p:spPr>
          <a:xfrm>
            <a:off x="6210360" y="2158999"/>
            <a:ext cx="4796738" cy="27559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TextBox 34"/>
          <p:cNvSpPr txBox="1"/>
          <p:nvPr/>
        </p:nvSpPr>
        <p:spPr>
          <a:xfrm>
            <a:off x="7806406" y="2349864"/>
            <a:ext cx="1760919" cy="40862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Zip-code=</a:t>
            </a:r>
            <a:r>
              <a:rPr lang="en-US" dirty="0" smtClean="0"/>
              <a:t>=z</a:t>
            </a:r>
            <a:r>
              <a:rPr lang="en-US" baseline="-25000" dirty="0" smtClean="0"/>
              <a:t>1</a:t>
            </a:r>
            <a:r>
              <a:rPr lang="en-US" dirty="0" smtClean="0"/>
              <a:t>,z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7439694" y="2780051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7637895" y="2758487"/>
            <a:ext cx="1048971" cy="5278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68067" y="4321383"/>
            <a:ext cx="938077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offer</a:t>
            </a:r>
            <a:endParaRPr lang="en-US" sz="16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686866" y="2758487"/>
            <a:ext cx="1057920" cy="51928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42477" y="4298630"/>
            <a:ext cx="945128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no</a:t>
            </a:r>
            <a:r>
              <a:rPr lang="en-US" sz="1600" dirty="0"/>
              <a:t>-</a:t>
            </a:r>
            <a:r>
              <a:rPr lang="en-US" sz="1600" dirty="0" smtClean="0"/>
              <a:t>offer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9294912" y="2786813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27701" y="3286302"/>
            <a:ext cx="1620387" cy="3745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Interested==yes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8918048" y="3277775"/>
            <a:ext cx="1653476" cy="3745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Interested==yes</a:t>
            </a:r>
            <a:endParaRPr lang="en-US" sz="1600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6802470" y="3660873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477813" y="3660873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551375" y="3790142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7794909" y="3758075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baseline="-25000" dirty="0"/>
          </a:p>
        </p:txBody>
      </p:sp>
      <p:sp>
        <p:nvSpPr>
          <p:cNvPr id="69" name="TextBox 68"/>
          <p:cNvSpPr txBox="1"/>
          <p:nvPr/>
        </p:nvSpPr>
        <p:spPr>
          <a:xfrm>
            <a:off x="8628194" y="4304682"/>
            <a:ext cx="938077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offer</a:t>
            </a:r>
            <a:endParaRPr lang="en-US" sz="16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9802604" y="4281929"/>
            <a:ext cx="945128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no-offer</a:t>
            </a:r>
            <a:endParaRPr lang="en-US" sz="1600" b="1" dirty="0"/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9062597" y="3644172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9737940" y="3644172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878760" y="3758075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sp>
        <p:nvSpPr>
          <p:cNvPr id="74" name="TextBox 73"/>
          <p:cNvSpPr txBox="1"/>
          <p:nvPr/>
        </p:nvSpPr>
        <p:spPr>
          <a:xfrm>
            <a:off x="10055036" y="3741374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baseline="-25000" dirty="0"/>
          </a:p>
        </p:txBody>
      </p:sp>
      <p:sp>
        <p:nvSpPr>
          <p:cNvPr id="3" name="Rectangle 2"/>
          <p:cNvSpPr/>
          <p:nvPr/>
        </p:nvSpPr>
        <p:spPr>
          <a:xfrm>
            <a:off x="919792" y="5453925"/>
            <a:ext cx="4590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“Zip-code</a:t>
            </a:r>
            <a:r>
              <a:rPr lang="en-US" dirty="0"/>
              <a:t>==</a:t>
            </a:r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,z</a:t>
            </a:r>
            <a:r>
              <a:rPr lang="en-US" baseline="-25000" dirty="0" smtClean="0"/>
              <a:t>3</a:t>
            </a:r>
            <a:r>
              <a:rPr lang="en-US" dirty="0" smtClean="0"/>
              <a:t>” has (group) influence on tree</a:t>
            </a:r>
            <a:endParaRPr lang="en-US" baseline="-25000" dirty="0"/>
          </a:p>
        </p:txBody>
      </p:sp>
      <p:sp>
        <p:nvSpPr>
          <p:cNvPr id="83" name="Rectangle 82"/>
          <p:cNvSpPr/>
          <p:nvPr/>
        </p:nvSpPr>
        <p:spPr>
          <a:xfrm>
            <a:off x="6150549" y="5460062"/>
            <a:ext cx="5043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“Zip-code</a:t>
            </a:r>
            <a:r>
              <a:rPr lang="en-US" dirty="0"/>
              <a:t>==</a:t>
            </a:r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,z</a:t>
            </a:r>
            <a:r>
              <a:rPr lang="en-US" baseline="-25000" dirty="0" smtClean="0"/>
              <a:t>3</a:t>
            </a:r>
            <a:r>
              <a:rPr lang="en-US" dirty="0" smtClean="0"/>
              <a:t>” has zero (group) influence on tree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7305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Characterizing Proxy Usage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41" y="1523809"/>
            <a:ext cx="5588255" cy="106902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Association</a:t>
            </a:r>
          </a:p>
          <a:p>
            <a:r>
              <a:rPr lang="en-US" sz="2400" dirty="0" smtClean="0"/>
              <a:t>Usage / influence</a:t>
            </a:r>
          </a:p>
          <a:p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7284674" y="3208890"/>
            <a:ext cx="2368938" cy="2271859"/>
            <a:chOff x="2739943" y="1514916"/>
            <a:chExt cx="3915326" cy="3754876"/>
          </a:xfrm>
        </p:grpSpPr>
        <p:sp>
          <p:nvSpPr>
            <p:cNvPr id="16" name="Rectangle 15"/>
            <p:cNvSpPr/>
            <p:nvPr/>
          </p:nvSpPr>
          <p:spPr>
            <a:xfrm>
              <a:off x="3433847" y="1514916"/>
              <a:ext cx="2548647" cy="375487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Classifier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743183" y="2003899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739943" y="2467579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778853" y="2953954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906240" y="3304144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775613" y="4448749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Isosceles Triangle 3"/>
          <p:cNvSpPr/>
          <p:nvPr/>
        </p:nvSpPr>
        <p:spPr>
          <a:xfrm rot="5400000">
            <a:off x="7799304" y="3281571"/>
            <a:ext cx="737079" cy="919353"/>
          </a:xfrm>
          <a:prstGeom prst="triangle">
            <a:avLst>
              <a:gd name="adj" fmla="val 472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>
            <a:stCxn id="4" idx="0"/>
            <a:endCxn id="16" idx="3"/>
          </p:cNvCxnSpPr>
          <p:nvPr/>
        </p:nvCxnSpPr>
        <p:spPr>
          <a:xfrm>
            <a:off x="8627520" y="3720771"/>
            <a:ext cx="619034" cy="624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704515" y="4344820"/>
            <a:ext cx="1495903" cy="650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8300436" y="2340687"/>
            <a:ext cx="350196" cy="292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endCxn id="4" idx="0"/>
          </p:cNvCxnSpPr>
          <p:nvPr/>
        </p:nvCxnSpPr>
        <p:spPr>
          <a:xfrm>
            <a:off x="8479187" y="2592832"/>
            <a:ext cx="148333" cy="11279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935209" y="2128617"/>
            <a:ext cx="136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Race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78318" y="3253767"/>
            <a:ext cx="1302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Zip-code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865809" y="4109787"/>
            <a:ext cx="136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Credit offer?</a:t>
            </a:r>
            <a:endParaRPr lang="en-US" dirty="0"/>
          </a:p>
        </p:txBody>
      </p:sp>
      <p:cxnSp>
        <p:nvCxnSpPr>
          <p:cNvPr id="2051" name="Straight Arrow Connector 2050"/>
          <p:cNvCxnSpPr>
            <a:stCxn id="40" idx="1"/>
          </p:cNvCxnSpPr>
          <p:nvPr/>
        </p:nvCxnSpPr>
        <p:spPr>
          <a:xfrm flipH="1">
            <a:off x="8563843" y="2585391"/>
            <a:ext cx="1470032" cy="396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033875" y="2400725"/>
            <a:ext cx="136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Associated</a:t>
            </a:r>
            <a:endParaRPr lang="en-US" b="1" dirty="0"/>
          </a:p>
        </p:txBody>
      </p:sp>
      <p:cxnSp>
        <p:nvCxnSpPr>
          <p:cNvPr id="41" name="Straight Arrow Connector 40"/>
          <p:cNvCxnSpPr>
            <a:endCxn id="4" idx="0"/>
          </p:cNvCxnSpPr>
          <p:nvPr/>
        </p:nvCxnSpPr>
        <p:spPr>
          <a:xfrm flipH="1">
            <a:off x="8627520" y="3357556"/>
            <a:ext cx="1406355" cy="363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008475" y="3172890"/>
            <a:ext cx="202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Used</a:t>
            </a:r>
            <a:endParaRPr lang="en-US" b="1" dirty="0"/>
          </a:p>
        </p:txBody>
      </p:sp>
      <p:sp>
        <p:nvSpPr>
          <p:cNvPr id="28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14C87362-133A-4923-9483-C19EA92A4A8F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48874" y="5612786"/>
            <a:ext cx="1641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Big data 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8795" y="2633191"/>
            <a:ext cx="505932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Definition:</a:t>
            </a:r>
          </a:p>
          <a:p>
            <a:r>
              <a:rPr lang="en-US" i="1" dirty="0" err="1" smtClean="0"/>
              <a:t>exp</a:t>
            </a:r>
            <a:r>
              <a:rPr lang="en-US" i="1" dirty="0" smtClean="0"/>
              <a:t> </a:t>
            </a:r>
            <a:r>
              <a:rPr lang="en-US" i="1" dirty="0"/>
              <a:t>in system has </a:t>
            </a:r>
            <a:r>
              <a:rPr lang="en-US" b="1" i="1" dirty="0"/>
              <a:t>(</a:t>
            </a:r>
            <a:r>
              <a:rPr lang="el-GR" b="1" i="1" dirty="0"/>
              <a:t>ε</a:t>
            </a:r>
            <a:r>
              <a:rPr lang="en-US" b="1" i="1" dirty="0"/>
              <a:t>,</a:t>
            </a:r>
            <a:r>
              <a:rPr lang="el-GR" b="1" i="1" baseline="30000" dirty="0"/>
              <a:t> </a:t>
            </a:r>
            <a:r>
              <a:rPr lang="el-GR" b="1" i="1" dirty="0"/>
              <a:t>δ</a:t>
            </a:r>
            <a:r>
              <a:rPr lang="en-US" b="1" i="1" dirty="0"/>
              <a:t>)-proxy </a:t>
            </a:r>
            <a:r>
              <a:rPr lang="en-US" b="1" i="1" dirty="0" smtClean="0"/>
              <a:t>usage of A</a:t>
            </a:r>
            <a:r>
              <a:rPr lang="en-US" dirty="0"/>
              <a:t> </a:t>
            </a:r>
            <a:r>
              <a:rPr lang="en-US" dirty="0" smtClean="0"/>
              <a:t> when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association of </a:t>
            </a:r>
            <a:r>
              <a:rPr lang="en-US" dirty="0" err="1" smtClean="0"/>
              <a:t>exp</a:t>
            </a:r>
            <a:r>
              <a:rPr lang="en-US" dirty="0" smtClean="0"/>
              <a:t> with A ≥ </a:t>
            </a:r>
            <a:r>
              <a:rPr lang="el-GR" dirty="0"/>
              <a:t>ε</a:t>
            </a:r>
            <a:r>
              <a:rPr lang="en-US" dirty="0"/>
              <a:t>, and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influence of </a:t>
            </a:r>
            <a:r>
              <a:rPr lang="en-US" dirty="0" err="1" smtClean="0"/>
              <a:t>exp</a:t>
            </a:r>
            <a:r>
              <a:rPr lang="en-US" dirty="0" smtClean="0"/>
              <a:t> in system ≥ </a:t>
            </a:r>
            <a:r>
              <a:rPr lang="el-GR" dirty="0"/>
              <a:t>δ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88795" y="4109787"/>
            <a:ext cx="51754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Definition:</a:t>
            </a:r>
          </a:p>
          <a:p>
            <a:r>
              <a:rPr lang="en-US" i="1" dirty="0" smtClean="0"/>
              <a:t>a system has </a:t>
            </a:r>
            <a:r>
              <a:rPr lang="en-US" b="1" i="1" dirty="0" smtClean="0"/>
              <a:t>(</a:t>
            </a:r>
            <a:r>
              <a:rPr lang="el-GR" b="1" i="1" dirty="0"/>
              <a:t>ε</a:t>
            </a:r>
            <a:r>
              <a:rPr lang="en-US" b="1" i="1" dirty="0"/>
              <a:t>,</a:t>
            </a:r>
            <a:r>
              <a:rPr lang="el-GR" b="1" i="1" baseline="30000" dirty="0"/>
              <a:t> </a:t>
            </a:r>
            <a:r>
              <a:rPr lang="el-GR" b="1" i="1" dirty="0"/>
              <a:t>δ</a:t>
            </a:r>
            <a:r>
              <a:rPr lang="en-US" b="1" i="1" dirty="0"/>
              <a:t>)-proxy usage </a:t>
            </a:r>
            <a:r>
              <a:rPr lang="en-US" b="1" i="1" dirty="0" smtClean="0"/>
              <a:t>of A</a:t>
            </a:r>
            <a:r>
              <a:rPr lang="en-US" b="1" i="1" baseline="-25000" dirty="0" smtClean="0"/>
              <a:t>  </a:t>
            </a:r>
            <a:r>
              <a:rPr lang="en-US" dirty="0" smtClean="0"/>
              <a:t>when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it contains an </a:t>
            </a:r>
            <a:r>
              <a:rPr lang="en-US" dirty="0" err="1" smtClean="0"/>
              <a:t>exp</a:t>
            </a:r>
            <a:r>
              <a:rPr lang="en-US" dirty="0" smtClean="0"/>
              <a:t> with </a:t>
            </a:r>
            <a:r>
              <a:rPr lang="en-US" b="1" i="1" dirty="0"/>
              <a:t>(</a:t>
            </a:r>
            <a:r>
              <a:rPr lang="el-GR" b="1" i="1" dirty="0"/>
              <a:t>ε</a:t>
            </a:r>
            <a:r>
              <a:rPr lang="en-US" b="1" i="1" dirty="0"/>
              <a:t>,</a:t>
            </a:r>
            <a:r>
              <a:rPr lang="el-GR" b="1" i="1" baseline="30000" dirty="0"/>
              <a:t> </a:t>
            </a:r>
            <a:r>
              <a:rPr lang="el-GR" b="1" i="1" dirty="0"/>
              <a:t>δ</a:t>
            </a:r>
            <a:r>
              <a:rPr lang="en-US" b="1" i="1" dirty="0"/>
              <a:t>)-proxy </a:t>
            </a:r>
            <a:r>
              <a:rPr lang="en-US" b="1" i="1" dirty="0" smtClean="0"/>
              <a:t>usage of 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5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Systems Threaten </a:t>
            </a:r>
            <a:r>
              <a:rPr lang="en-US" dirty="0" smtClean="0"/>
              <a:t>Fairness/Privacy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61" y="1604399"/>
            <a:ext cx="5530645" cy="1035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Use of race (via zip-code) for credit </a:t>
            </a:r>
            <a:r>
              <a:rPr lang="en-US" sz="2400" dirty="0" smtClean="0"/>
              <a:t>decisions (redlining)</a:t>
            </a:r>
            <a:endParaRPr lang="en-US" sz="2300" dirty="0" smtClean="0"/>
          </a:p>
        </p:txBody>
      </p:sp>
      <p:sp>
        <p:nvSpPr>
          <p:cNvPr id="28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14C87362-133A-4923-9483-C19EA92A4A8F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0" y="2805870"/>
            <a:ext cx="4451033" cy="3371091"/>
          </a:xfrm>
          <a:prstGeom prst="rect">
            <a:avLst/>
          </a:prstGeom>
        </p:spPr>
      </p:pic>
      <p:sp>
        <p:nvSpPr>
          <p:cNvPr id="29" name="Content Placeholder 2"/>
          <p:cNvSpPr txBox="1">
            <a:spLocks/>
          </p:cNvSpPr>
          <p:nvPr/>
        </p:nvSpPr>
        <p:spPr>
          <a:xfrm>
            <a:off x="6175886" y="1604399"/>
            <a:ext cx="56523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Using pregnancy status (via past purchases) for marketing [Target 2012]</a:t>
            </a:r>
            <a:endParaRPr lang="en-US" sz="23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3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126" y="2776374"/>
            <a:ext cx="4093906" cy="333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 Usage | Technical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 systems</a:t>
            </a:r>
          </a:p>
          <a:p>
            <a:r>
              <a:rPr lang="en-US" dirty="0" smtClean="0"/>
              <a:t>Characterizing Proxy usage</a:t>
            </a:r>
          </a:p>
          <a:p>
            <a:r>
              <a:rPr lang="en-US" b="1" dirty="0" smtClean="0"/>
              <a:t>Detecting and repairing Proxy usage violations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0976" y="3092263"/>
            <a:ext cx="11233248" cy="222210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r>
              <a:rPr lang="en-US" sz="2800" dirty="0" smtClean="0"/>
              <a:t>Accountable Big Data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Oversight to detect violations and explain behaviors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Correction to prevent future violations</a:t>
            </a:r>
          </a:p>
          <a:p>
            <a:pPr algn="ctr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141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Witnesses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41</a:t>
            </a:fld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26162" y="2250891"/>
            <a:ext cx="4734339" cy="2813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2234908" y="2464164"/>
            <a:ext cx="1760919" cy="40862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Zip-code=</a:t>
            </a:r>
            <a:r>
              <a:rPr lang="en-US" dirty="0" smtClean="0"/>
              <a:t>=z</a:t>
            </a:r>
            <a:r>
              <a:rPr lang="en-US" baseline="-25000" dirty="0" smtClean="0"/>
              <a:t>1</a:t>
            </a:r>
            <a:r>
              <a:rPr lang="en-US" dirty="0" smtClean="0"/>
              <a:t>,z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1868196" y="2894351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066397" y="2872787"/>
            <a:ext cx="1048971" cy="5278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96569" y="4435683"/>
            <a:ext cx="938077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offer</a:t>
            </a:r>
            <a:endParaRPr lang="en-US" sz="16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115368" y="2872787"/>
            <a:ext cx="1057920" cy="51928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70979" y="4412930"/>
            <a:ext cx="945128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no</a:t>
            </a:r>
            <a:r>
              <a:rPr lang="en-US" sz="1600" dirty="0"/>
              <a:t>-</a:t>
            </a:r>
            <a:r>
              <a:rPr lang="en-US" sz="1600" dirty="0" smtClean="0"/>
              <a:t>offer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1684345" y="1563695"/>
            <a:ext cx="26093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Race, Zip-code, </a:t>
            </a:r>
            <a:r>
              <a:rPr lang="is-IS" dirty="0" smtClean="0"/>
              <a:t>Interested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983027" y="5073787"/>
            <a:ext cx="5994" cy="35490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989022" y="1933027"/>
            <a:ext cx="4310" cy="317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56184" y="5438526"/>
            <a:ext cx="177097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Decision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23414" y="2901113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56203" y="3400602"/>
            <a:ext cx="1620387" cy="3745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Interested==yes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3346550" y="3392075"/>
            <a:ext cx="1653476" cy="3745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Interested==yes</a:t>
            </a:r>
            <a:endParaRPr lang="en-US" sz="16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1230972" y="3775173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906315" y="3775173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79877" y="3904442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23411" y="3872375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3056696" y="4418982"/>
            <a:ext cx="938077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no-offer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4231106" y="4396229"/>
            <a:ext cx="945128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offer</a:t>
            </a:r>
            <a:endParaRPr lang="en-US" sz="16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3491099" y="3758472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166442" y="3758472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307262" y="3872375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4483538" y="3855674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baseline="-25000" dirty="0"/>
          </a:p>
        </p:txBody>
      </p:sp>
      <p:sp>
        <p:nvSpPr>
          <p:cNvPr id="66" name="Rectangle 65"/>
          <p:cNvSpPr/>
          <p:nvPr/>
        </p:nvSpPr>
        <p:spPr>
          <a:xfrm>
            <a:off x="3866019" y="2156984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>
                <a:solidFill>
                  <a:srgbClr val="002060"/>
                </a:solidFill>
                <a:sym typeface="Wingdings"/>
              </a:rPr>
              <a:t>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18963" y="3048239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 smtClean="0">
                <a:solidFill>
                  <a:srgbClr val="002060"/>
                </a:solidFill>
                <a:sym typeface="Wingdings"/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54522" y="3200540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 smtClean="0">
                <a:solidFill>
                  <a:srgbClr val="002060"/>
                </a:solidFill>
                <a:sym typeface="Wingdings"/>
              </a:rPr>
              <a:t>3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8619" y="4230294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 smtClean="0">
                <a:solidFill>
                  <a:srgbClr val="002060"/>
                </a:solidFill>
                <a:sym typeface="Wingdings"/>
              </a:rPr>
              <a:t>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659122" y="4244634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smtClean="0">
                <a:solidFill>
                  <a:srgbClr val="002060"/>
                </a:solidFill>
                <a:sym typeface="Wingdings"/>
              </a:rPr>
              <a:t>5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630141" y="3003288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 smtClean="0">
                <a:solidFill>
                  <a:srgbClr val="002060"/>
                </a:solidFill>
                <a:sym typeface="Wingdings"/>
              </a:rPr>
              <a:t>6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018506" y="3167125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 smtClean="0">
                <a:solidFill>
                  <a:srgbClr val="002060"/>
                </a:solidFill>
                <a:sym typeface="Wingdings"/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965715" y="4142263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>
                <a:solidFill>
                  <a:srgbClr val="002060"/>
                </a:solidFill>
                <a:sym typeface="Wingdings"/>
              </a:rPr>
              <a:t>8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19910" y="4142263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 smtClean="0">
                <a:solidFill>
                  <a:srgbClr val="002060"/>
                </a:solidFill>
                <a:sym typeface="Wingdings"/>
              </a:rPr>
              <a:t>9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912627" y="2270332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 smtClean="0">
                <a:solidFill>
                  <a:srgbClr val="002060"/>
                </a:solidFill>
                <a:sym typeface="Wingdings"/>
              </a:rPr>
              <a:t>1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96255">
            <a:off x="3913908" y="-1799829"/>
            <a:ext cx="2194216" cy="4695623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7378768" y="2626312"/>
            <a:ext cx="2839278" cy="1898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6" name="TextBox 75"/>
          <p:cNvSpPr txBox="1"/>
          <p:nvPr/>
        </p:nvSpPr>
        <p:spPr>
          <a:xfrm>
            <a:off x="8044267" y="2863440"/>
            <a:ext cx="1564130" cy="40862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Zip-code=z</a:t>
            </a:r>
            <a:r>
              <a:rPr lang="en-US" baseline="-25000" dirty="0" smtClean="0"/>
              <a:t>1</a:t>
            </a:r>
            <a:r>
              <a:rPr lang="en-US" dirty="0" smtClean="0"/>
              <a:t>,z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809551" y="3374737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8122841" y="3272063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53802" y="3904247"/>
            <a:ext cx="938077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offer</a:t>
            </a:r>
            <a:endParaRPr lang="en-US" sz="1600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8798184" y="3272063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905170" y="3870909"/>
            <a:ext cx="945128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no</a:t>
            </a:r>
            <a:r>
              <a:rPr lang="en-US" sz="1600" smtClean="0"/>
              <a:t> </a:t>
            </a:r>
            <a:r>
              <a:rPr lang="en-US" sz="1600" dirty="0" smtClean="0"/>
              <a:t>offer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7730074" y="1939115"/>
            <a:ext cx="22480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Race, Zip-code,</a:t>
            </a:r>
            <a:r>
              <a:rPr lang="is-IS" dirty="0" smtClean="0"/>
              <a:t>…</a:t>
            </a:r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8798407" y="4524686"/>
            <a:ext cx="5994" cy="35490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8850901" y="2308447"/>
            <a:ext cx="3196" cy="32709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918913" y="4879594"/>
            <a:ext cx="177097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Decision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215813" y="3374737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baseline="-25000" dirty="0"/>
          </a:p>
        </p:txBody>
      </p:sp>
      <p:sp>
        <p:nvSpPr>
          <p:cNvPr id="87" name="Rectangle 86"/>
          <p:cNvSpPr/>
          <p:nvPr/>
        </p:nvSpPr>
        <p:spPr>
          <a:xfrm>
            <a:off x="9558734" y="2622299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>
                <a:solidFill>
                  <a:srgbClr val="002060"/>
                </a:solidFill>
                <a:sym typeface="Wingdings"/>
              </a:rPr>
              <a:t>0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96255">
            <a:off x="10424914" y="-1494442"/>
            <a:ext cx="2194216" cy="4695623"/>
          </a:xfrm>
          <a:prstGeom prst="rect">
            <a:avLst/>
          </a:prstGeom>
        </p:spPr>
      </p:pic>
      <p:sp>
        <p:nvSpPr>
          <p:cNvPr id="90" name="Rectangle 89"/>
          <p:cNvSpPr/>
          <p:nvPr/>
        </p:nvSpPr>
        <p:spPr>
          <a:xfrm>
            <a:off x="479376" y="4171825"/>
            <a:ext cx="11233248" cy="222210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0838" algn="ctr"/>
            <a:r>
              <a:rPr lang="en-US" sz="2400" dirty="0" smtClean="0"/>
              <a:t>Using Witnesses</a:t>
            </a:r>
          </a:p>
          <a:p>
            <a:pPr marL="350838" algn="ctr"/>
            <a:endParaRPr lang="en-US" sz="2400" dirty="0"/>
          </a:p>
          <a:p>
            <a:pPr marL="350838" lvl="1"/>
            <a:r>
              <a:rPr lang="en-US" sz="2400" b="1" dirty="0" smtClean="0"/>
              <a:t>Localize </a:t>
            </a:r>
            <a:r>
              <a:rPr lang="en-US" sz="2400" b="1" dirty="0"/>
              <a:t>where the violation occurs in a </a:t>
            </a:r>
            <a:r>
              <a:rPr lang="en-US" sz="2400" b="1" dirty="0" smtClean="0"/>
              <a:t>system</a:t>
            </a:r>
            <a:endParaRPr lang="en-US" sz="2400" b="1" dirty="0"/>
          </a:p>
          <a:p>
            <a:pPr marL="350838" lvl="1"/>
            <a:r>
              <a:rPr lang="en-US" sz="2400" b="1" dirty="0" smtClean="0"/>
              <a:t>Localize </a:t>
            </a:r>
            <a:r>
              <a:rPr lang="en-US" sz="2400" b="1" dirty="0"/>
              <a:t>where scrutiny/human eyeballs need to be </a:t>
            </a:r>
            <a:r>
              <a:rPr lang="en-US" sz="2400" b="1" dirty="0" smtClean="0"/>
              <a:t>applied</a:t>
            </a:r>
            <a:endParaRPr lang="en-US" sz="2400" b="1" dirty="0"/>
          </a:p>
          <a:p>
            <a:pPr marL="350838" lvl="1"/>
            <a:r>
              <a:rPr lang="en-US" sz="2400" b="1" dirty="0" smtClean="0"/>
              <a:t>Localize </a:t>
            </a:r>
            <a:r>
              <a:rPr lang="en-US" sz="2400" b="1" dirty="0"/>
              <a:t>where repair should be </a:t>
            </a:r>
            <a:r>
              <a:rPr lang="en-US" sz="2400" b="1" dirty="0" smtClean="0"/>
              <a:t>applied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354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Proxy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>
            <a:noAutofit/>
          </a:bodyPr>
          <a:lstStyle/>
          <a:p>
            <a:r>
              <a:rPr lang="en-US" sz="2400" dirty="0" smtClean="0"/>
              <a:t>Does system have an (</a:t>
            </a:r>
            <a:r>
              <a:rPr lang="el-GR" sz="2400" dirty="0"/>
              <a:t>ε</a:t>
            </a:r>
            <a:r>
              <a:rPr lang="en-US" sz="2400" dirty="0"/>
              <a:t>,</a:t>
            </a:r>
            <a:r>
              <a:rPr lang="el-GR" sz="2400" baseline="30000" dirty="0"/>
              <a:t> </a:t>
            </a:r>
            <a:r>
              <a:rPr lang="el-GR" sz="2400" dirty="0"/>
              <a:t>δ</a:t>
            </a:r>
            <a:r>
              <a:rPr lang="en-US" sz="2400" dirty="0"/>
              <a:t>)-</a:t>
            </a:r>
            <a:r>
              <a:rPr lang="en-US" sz="2400" dirty="0" smtClean="0"/>
              <a:t>proxy-usage of attribute Race?</a:t>
            </a:r>
          </a:p>
          <a:p>
            <a:endParaRPr lang="en-US" sz="2400" dirty="0" smtClean="0"/>
          </a:p>
          <a:p>
            <a:r>
              <a:rPr lang="en-US" sz="2400" dirty="0" smtClean="0"/>
              <a:t>Naive algorithm O(S*N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</a:p>
          <a:p>
            <a:pPr lvl="1"/>
            <a:r>
              <a:rPr lang="en-US" dirty="0" smtClean="0"/>
              <a:t>S -- number of expressions</a:t>
            </a:r>
          </a:p>
          <a:p>
            <a:pPr lvl="1"/>
            <a:r>
              <a:rPr lang="en-US" dirty="0" smtClean="0"/>
              <a:t>N – dataset instances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42</a:t>
            </a:fld>
            <a:endParaRPr lang="en-US"/>
          </a:p>
        </p:txBody>
      </p:sp>
      <p:sp>
        <p:nvSpPr>
          <p:cNvPr id="5" name="Web Service"/>
          <p:cNvSpPr/>
          <p:nvPr/>
        </p:nvSpPr>
        <p:spPr>
          <a:xfrm>
            <a:off x="6949720" y="2736528"/>
            <a:ext cx="1538969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Association</a:t>
            </a:r>
          </a:p>
          <a:p>
            <a:pPr algn="ctr"/>
            <a:r>
              <a:rPr lang="en-US" sz="1600" dirty="0" smtClean="0"/>
              <a:t>Approximation</a:t>
            </a:r>
            <a:endParaRPr lang="en-US" sz="1600" dirty="0"/>
          </a:p>
        </p:txBody>
      </p:sp>
      <p:sp>
        <p:nvSpPr>
          <p:cNvPr id="6" name="Credit"/>
          <p:cNvSpPr/>
          <p:nvPr/>
        </p:nvSpPr>
        <p:spPr>
          <a:xfrm>
            <a:off x="5212546" y="2740009"/>
            <a:ext cx="1600168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Influence</a:t>
            </a:r>
          </a:p>
          <a:p>
            <a:pPr algn="ctr"/>
            <a:r>
              <a:rPr lang="en-US" sz="1600" dirty="0" smtClean="0"/>
              <a:t>in O(N)</a:t>
            </a:r>
            <a:endParaRPr lang="en-US" sz="1600" dirty="0"/>
          </a:p>
        </p:txBody>
      </p:sp>
      <p:sp>
        <p:nvSpPr>
          <p:cNvPr id="7" name="Law Enforcement"/>
          <p:cNvSpPr/>
          <p:nvPr/>
        </p:nvSpPr>
        <p:spPr>
          <a:xfrm>
            <a:off x="6949720" y="4174711"/>
            <a:ext cx="1538969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Amortized</a:t>
            </a:r>
          </a:p>
          <a:p>
            <a:pPr algn="ctr"/>
            <a:r>
              <a:rPr lang="en-US" sz="1600" dirty="0" smtClean="0"/>
              <a:t>Evaluation</a:t>
            </a:r>
            <a:endParaRPr lang="en-US" sz="1600" dirty="0"/>
          </a:p>
        </p:txBody>
      </p:sp>
      <p:sp>
        <p:nvSpPr>
          <p:cNvPr id="8" name="Healthcare"/>
          <p:cNvSpPr/>
          <p:nvPr/>
        </p:nvSpPr>
        <p:spPr>
          <a:xfrm>
            <a:off x="8610601" y="2736527"/>
            <a:ext cx="1636709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Influence</a:t>
            </a:r>
          </a:p>
          <a:p>
            <a:pPr algn="ctr"/>
            <a:r>
              <a:rPr lang="en-US" sz="1600" dirty="0" smtClean="0"/>
              <a:t>Approximation </a:t>
            </a:r>
            <a:endParaRPr lang="en-US" sz="1600" dirty="0"/>
          </a:p>
        </p:txBody>
      </p:sp>
      <p:sp>
        <p:nvSpPr>
          <p:cNvPr id="9" name="Education"/>
          <p:cNvSpPr/>
          <p:nvPr/>
        </p:nvSpPr>
        <p:spPr>
          <a:xfrm>
            <a:off x="5212546" y="4174711"/>
            <a:ext cx="1600168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Influence Monotonicity</a:t>
            </a:r>
            <a:endParaRPr lang="en-US" sz="1600" dirty="0"/>
          </a:p>
        </p:txBody>
      </p:sp>
      <p:sp>
        <p:nvSpPr>
          <p:cNvPr id="10" name="Etc"/>
          <p:cNvSpPr/>
          <p:nvPr/>
        </p:nvSpPr>
        <p:spPr>
          <a:xfrm>
            <a:off x="8610600" y="4174710"/>
            <a:ext cx="1636710" cy="1266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7617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Repairing Proxy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>
            <a:noAutofit/>
          </a:bodyPr>
          <a:lstStyle/>
          <a:p>
            <a:r>
              <a:rPr lang="en-US" sz="2400" dirty="0" smtClean="0"/>
              <a:t>Have (</a:t>
            </a:r>
            <a:r>
              <a:rPr lang="el-GR" sz="2400" dirty="0"/>
              <a:t>ε</a:t>
            </a:r>
            <a:r>
              <a:rPr lang="en-US" sz="2400" dirty="0"/>
              <a:t>,</a:t>
            </a:r>
            <a:r>
              <a:rPr lang="el-GR" sz="2400" baseline="30000" dirty="0"/>
              <a:t> </a:t>
            </a:r>
            <a:r>
              <a:rPr lang="el-GR" sz="2400" dirty="0"/>
              <a:t>δ</a:t>
            </a:r>
            <a:r>
              <a:rPr lang="en-US" sz="2400" dirty="0"/>
              <a:t>)-</a:t>
            </a:r>
            <a:r>
              <a:rPr lang="en-US" sz="2400" dirty="0" smtClean="0"/>
              <a:t>proxy-usage violation, an expression </a:t>
            </a:r>
            <a:r>
              <a:rPr lang="en-US" sz="2400" dirty="0" err="1" smtClean="0"/>
              <a:t>Exp</a:t>
            </a:r>
            <a:r>
              <a:rPr lang="en-US" sz="2400" baseline="-25000" dirty="0" err="1" smtClean="0"/>
              <a:t>i</a:t>
            </a:r>
            <a:endParaRPr lang="en-US" sz="2400" baseline="-25000" dirty="0" smtClean="0"/>
          </a:p>
          <a:p>
            <a:r>
              <a:rPr lang="en-US" sz="2400" dirty="0" smtClean="0"/>
              <a:t>How can we remove it?</a:t>
            </a:r>
          </a:p>
          <a:p>
            <a:endParaRPr lang="en-US" sz="2400" dirty="0"/>
          </a:p>
          <a:p>
            <a:r>
              <a:rPr lang="en-US" sz="2400" dirty="0" smtClean="0"/>
              <a:t>Naive algorithm</a:t>
            </a:r>
          </a:p>
          <a:p>
            <a:pPr lvl="1"/>
            <a:r>
              <a:rPr lang="en-US" dirty="0" smtClean="0"/>
              <a:t>Replace </a:t>
            </a:r>
            <a:r>
              <a:rPr lang="en-US" dirty="0" err="1" smtClean="0"/>
              <a:t>Exp</a:t>
            </a:r>
            <a:r>
              <a:rPr lang="en-US" baseline="-25000" dirty="0" err="1" smtClean="0"/>
              <a:t>i</a:t>
            </a:r>
            <a:r>
              <a:rPr lang="en-US" dirty="0" smtClean="0"/>
              <a:t> with a constant</a:t>
            </a:r>
          </a:p>
          <a:p>
            <a:pPr marL="685800" lvl="2" indent="0">
              <a:buNone/>
            </a:pPr>
            <a:r>
              <a:rPr lang="en-US" dirty="0" smtClean="0"/>
              <a:t>O( 1 )		// any constant</a:t>
            </a:r>
          </a:p>
          <a:p>
            <a:pPr marL="685800" lvl="2" indent="0">
              <a:buNone/>
            </a:pPr>
            <a:r>
              <a:rPr lang="en-US" dirty="0" smtClean="0"/>
              <a:t>O( N * M )	// best constant, M – the number of values </a:t>
            </a:r>
            <a:r>
              <a:rPr lang="en-US" dirty="0" err="1" smtClean="0"/>
              <a:t>Exp</a:t>
            </a:r>
            <a:r>
              <a:rPr lang="en-US" baseline="-25000" dirty="0" err="1" smtClean="0"/>
              <a:t>i</a:t>
            </a:r>
            <a:r>
              <a:rPr lang="en-US" dirty="0" smtClean="0"/>
              <a:t> can attain</a:t>
            </a: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5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44</a:t>
            </a:fld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26162" y="2250891"/>
            <a:ext cx="4734339" cy="2813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2234908" y="2464164"/>
            <a:ext cx="1760919" cy="40862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Zip-code=</a:t>
            </a:r>
            <a:r>
              <a:rPr lang="en-US" dirty="0" smtClean="0"/>
              <a:t>=z</a:t>
            </a:r>
            <a:r>
              <a:rPr lang="en-US" baseline="-25000" dirty="0" smtClean="0"/>
              <a:t>1</a:t>
            </a:r>
            <a:r>
              <a:rPr lang="en-US" dirty="0" smtClean="0"/>
              <a:t>,z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1868196" y="2894351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066397" y="2872787"/>
            <a:ext cx="1048971" cy="5278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96569" y="4435683"/>
            <a:ext cx="938077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offer</a:t>
            </a:r>
            <a:endParaRPr lang="en-US" sz="16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115368" y="2872787"/>
            <a:ext cx="1057920" cy="51928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70979" y="4412930"/>
            <a:ext cx="945128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no</a:t>
            </a:r>
            <a:r>
              <a:rPr lang="en-US" sz="1600" dirty="0"/>
              <a:t>-</a:t>
            </a:r>
            <a:r>
              <a:rPr lang="en-US" sz="1600" dirty="0" smtClean="0"/>
              <a:t>offer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1684345" y="1563695"/>
            <a:ext cx="26093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Race, Zip-code, </a:t>
            </a:r>
            <a:r>
              <a:rPr lang="is-IS" dirty="0" smtClean="0"/>
              <a:t>Interested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983027" y="5073787"/>
            <a:ext cx="5994" cy="35490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989022" y="1933027"/>
            <a:ext cx="4310" cy="317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56184" y="5438526"/>
            <a:ext cx="177097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Decision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23414" y="2901113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56203" y="3400602"/>
            <a:ext cx="1620387" cy="3745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Interested==yes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3346550" y="3392075"/>
            <a:ext cx="1653476" cy="3745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Interested==yes</a:t>
            </a:r>
            <a:endParaRPr lang="en-US" sz="16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1230972" y="3775173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906315" y="3775173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79877" y="3904442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223411" y="3872375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3056696" y="4418982"/>
            <a:ext cx="938077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no-offer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4231106" y="4396229"/>
            <a:ext cx="945128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offer</a:t>
            </a:r>
            <a:endParaRPr lang="en-US" sz="16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3491099" y="3758472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166442" y="3758472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307262" y="3872375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4483538" y="3855674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baseline="-25000" dirty="0"/>
          </a:p>
        </p:txBody>
      </p:sp>
      <p:sp>
        <p:nvSpPr>
          <p:cNvPr id="66" name="Rectangle 65"/>
          <p:cNvSpPr/>
          <p:nvPr/>
        </p:nvSpPr>
        <p:spPr>
          <a:xfrm>
            <a:off x="3866019" y="2156984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>
                <a:solidFill>
                  <a:srgbClr val="002060"/>
                </a:solidFill>
                <a:sym typeface="Wingdings"/>
              </a:rPr>
              <a:t>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18963" y="3048239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 smtClean="0">
                <a:solidFill>
                  <a:srgbClr val="002060"/>
                </a:solidFill>
                <a:sym typeface="Wingdings"/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54522" y="3200540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 smtClean="0">
                <a:solidFill>
                  <a:srgbClr val="002060"/>
                </a:solidFill>
                <a:sym typeface="Wingdings"/>
              </a:rPr>
              <a:t>3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8619" y="4230294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 smtClean="0">
                <a:solidFill>
                  <a:srgbClr val="002060"/>
                </a:solidFill>
                <a:sym typeface="Wingdings"/>
              </a:rPr>
              <a:t>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659122" y="4244634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smtClean="0">
                <a:solidFill>
                  <a:srgbClr val="002060"/>
                </a:solidFill>
                <a:sym typeface="Wingdings"/>
              </a:rPr>
              <a:t>5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630141" y="3003288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 smtClean="0">
                <a:solidFill>
                  <a:srgbClr val="002060"/>
                </a:solidFill>
                <a:sym typeface="Wingdings"/>
              </a:rPr>
              <a:t>6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018506" y="3167125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 smtClean="0">
                <a:solidFill>
                  <a:srgbClr val="002060"/>
                </a:solidFill>
                <a:sym typeface="Wingdings"/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965715" y="4142263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>
                <a:solidFill>
                  <a:srgbClr val="002060"/>
                </a:solidFill>
                <a:sym typeface="Wingdings"/>
              </a:rPr>
              <a:t>8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19910" y="4142263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 smtClean="0">
                <a:solidFill>
                  <a:srgbClr val="002060"/>
                </a:solidFill>
                <a:sym typeface="Wingdings"/>
              </a:rPr>
              <a:t>9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47637" y="2465231"/>
            <a:ext cx="1760919" cy="40862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true</a:t>
            </a:r>
            <a:endParaRPr lang="en-US" baseline="-25000" dirty="0"/>
          </a:p>
        </p:txBody>
      </p:sp>
      <p:sp>
        <p:nvSpPr>
          <p:cNvPr id="67" name="Rectangle 66"/>
          <p:cNvSpPr/>
          <p:nvPr/>
        </p:nvSpPr>
        <p:spPr>
          <a:xfrm>
            <a:off x="2912627" y="2270332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 smtClean="0">
                <a:solidFill>
                  <a:srgbClr val="002060"/>
                </a:solidFill>
                <a:sym typeface="Wingdings"/>
              </a:rPr>
              <a:t>1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96255">
            <a:off x="3913908" y="-1799829"/>
            <a:ext cx="2194216" cy="4695623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7378768" y="2626312"/>
            <a:ext cx="2839278" cy="1898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6" name="TextBox 75"/>
          <p:cNvSpPr txBox="1"/>
          <p:nvPr/>
        </p:nvSpPr>
        <p:spPr>
          <a:xfrm>
            <a:off x="8044267" y="2863440"/>
            <a:ext cx="1564130" cy="40862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Zip-code=z</a:t>
            </a:r>
            <a:r>
              <a:rPr lang="en-US" baseline="-25000" dirty="0" smtClean="0"/>
              <a:t>1</a:t>
            </a:r>
            <a:r>
              <a:rPr lang="en-US" dirty="0" smtClean="0"/>
              <a:t>,z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809551" y="3374737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8122841" y="3272063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53802" y="3904247"/>
            <a:ext cx="938077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offer</a:t>
            </a:r>
            <a:endParaRPr lang="en-US" sz="1600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8798184" y="3272063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905170" y="3870909"/>
            <a:ext cx="945128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no</a:t>
            </a:r>
            <a:r>
              <a:rPr lang="en-US" sz="1600" smtClean="0"/>
              <a:t> </a:t>
            </a:r>
            <a:r>
              <a:rPr lang="en-US" sz="1600" dirty="0" smtClean="0"/>
              <a:t>offer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7730074" y="1939115"/>
            <a:ext cx="22480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Race, Zip-code,</a:t>
            </a:r>
            <a:r>
              <a:rPr lang="is-IS" dirty="0" smtClean="0"/>
              <a:t>…</a:t>
            </a:r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8798407" y="4524686"/>
            <a:ext cx="5994" cy="35490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8850901" y="2308447"/>
            <a:ext cx="3196" cy="32709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918913" y="4879594"/>
            <a:ext cx="177097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Decision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215813" y="3374737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baseline="-25000" dirty="0"/>
          </a:p>
        </p:txBody>
      </p:sp>
      <p:sp>
        <p:nvSpPr>
          <p:cNvPr id="91" name="TextBox 90"/>
          <p:cNvSpPr txBox="1"/>
          <p:nvPr/>
        </p:nvSpPr>
        <p:spPr>
          <a:xfrm>
            <a:off x="7596738" y="2837756"/>
            <a:ext cx="2402891" cy="146423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offer</a:t>
            </a:r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</p:txBody>
      </p:sp>
      <p:sp>
        <p:nvSpPr>
          <p:cNvPr id="87" name="Rectangle 86"/>
          <p:cNvSpPr/>
          <p:nvPr/>
        </p:nvSpPr>
        <p:spPr>
          <a:xfrm>
            <a:off x="9558734" y="2622299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>
                <a:solidFill>
                  <a:srgbClr val="002060"/>
                </a:solidFill>
                <a:sym typeface="Wingdings"/>
              </a:rPr>
              <a:t>0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96255">
            <a:off x="10424914" y="-1494442"/>
            <a:ext cx="2194216" cy="469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4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9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Repairing Proxy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72600" cy="4351338"/>
          </a:xfrm>
        </p:spPr>
        <p:txBody>
          <a:bodyPr>
            <a:noAutofit/>
          </a:bodyPr>
          <a:lstStyle/>
          <a:p>
            <a:r>
              <a:rPr lang="en-US" sz="2400" dirty="0" smtClean="0"/>
              <a:t>Have (</a:t>
            </a:r>
            <a:r>
              <a:rPr lang="el-GR" sz="2400" dirty="0"/>
              <a:t>ε</a:t>
            </a:r>
            <a:r>
              <a:rPr lang="en-US" sz="2400" dirty="0"/>
              <a:t>,</a:t>
            </a:r>
            <a:r>
              <a:rPr lang="el-GR" sz="2400" baseline="30000" dirty="0"/>
              <a:t> </a:t>
            </a:r>
            <a:r>
              <a:rPr lang="el-GR" sz="2400" dirty="0"/>
              <a:t>δ</a:t>
            </a:r>
            <a:r>
              <a:rPr lang="en-US" sz="2400" dirty="0"/>
              <a:t>)-</a:t>
            </a:r>
            <a:r>
              <a:rPr lang="en-US" sz="2400" dirty="0" smtClean="0"/>
              <a:t>proxy-usage violation, an expression </a:t>
            </a:r>
            <a:r>
              <a:rPr lang="en-US" sz="2400" dirty="0" err="1" smtClean="0"/>
              <a:t>Exp</a:t>
            </a:r>
            <a:r>
              <a:rPr lang="en-US" sz="2400" baseline="-25000" dirty="0" err="1" smtClean="0"/>
              <a:t>i</a:t>
            </a:r>
            <a:endParaRPr lang="en-US" sz="2400" baseline="-25000" dirty="0" smtClean="0"/>
          </a:p>
          <a:p>
            <a:r>
              <a:rPr lang="en-US" sz="2400" dirty="0" smtClean="0"/>
              <a:t>How can we remove it?</a:t>
            </a:r>
          </a:p>
          <a:p>
            <a:endParaRPr lang="en-US" sz="2400" dirty="0"/>
          </a:p>
          <a:p>
            <a:r>
              <a:rPr lang="en-US" sz="2400" dirty="0" smtClean="0"/>
              <a:t>(Slightly less) Naive algorithm</a:t>
            </a:r>
          </a:p>
          <a:p>
            <a:pPr lvl="1"/>
            <a:r>
              <a:rPr lang="en-US" sz="2400" dirty="0" smtClean="0"/>
              <a:t>Replace an </a:t>
            </a:r>
            <a:r>
              <a:rPr lang="en-US" sz="2400" dirty="0" err="1" smtClean="0"/>
              <a:t>Exp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(nearby violation </a:t>
            </a:r>
            <a:r>
              <a:rPr lang="en-US" sz="2400" dirty="0" err="1" smtClean="0"/>
              <a:t>Exp</a:t>
            </a:r>
            <a:r>
              <a:rPr lang="en-US" sz="2400" dirty="0" smtClean="0"/>
              <a:t>) with a constant</a:t>
            </a:r>
            <a:r>
              <a:rPr lang="en-US" sz="2400" dirty="0"/>
              <a:t> </a:t>
            </a:r>
            <a:r>
              <a:rPr lang="en-US" sz="2400" dirty="0" smtClean="0"/>
              <a:t>O(s * N * M)</a:t>
            </a:r>
          </a:p>
          <a:p>
            <a:pPr lvl="1"/>
            <a:r>
              <a:rPr lang="en-US" sz="2400" dirty="0" smtClean="0"/>
              <a:t>s – the number of “nearby”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Nearby Expression Repair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46</a:t>
            </a:fld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18362" y="1562101"/>
            <a:ext cx="8441638" cy="391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3314408" y="2908664"/>
            <a:ext cx="1760919" cy="40862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Zip-code=</a:t>
            </a:r>
            <a:r>
              <a:rPr lang="en-US" dirty="0" smtClean="0"/>
              <a:t>=z</a:t>
            </a:r>
            <a:r>
              <a:rPr lang="en-US" baseline="-25000" dirty="0" smtClean="0"/>
              <a:t>1</a:t>
            </a:r>
            <a:r>
              <a:rPr lang="en-US" dirty="0" smtClean="0"/>
              <a:t>,z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2947696" y="3338851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3145897" y="3317287"/>
            <a:ext cx="1048971" cy="5278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876069" y="4880183"/>
            <a:ext cx="938077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offer</a:t>
            </a:r>
            <a:endParaRPr lang="en-US" sz="16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194868" y="3317287"/>
            <a:ext cx="1057920" cy="51928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50479" y="4857430"/>
            <a:ext cx="945128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no</a:t>
            </a:r>
            <a:r>
              <a:rPr lang="en-US" sz="1600" dirty="0"/>
              <a:t>-</a:t>
            </a:r>
            <a:r>
              <a:rPr lang="en-US" sz="1600" dirty="0" smtClean="0"/>
              <a:t>offer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4802914" y="3345613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35703" y="3845102"/>
            <a:ext cx="1620387" cy="3745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Interested==yes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4426050" y="3836575"/>
            <a:ext cx="1653476" cy="37457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Interested==yes</a:t>
            </a:r>
            <a:endParaRPr lang="en-US" sz="16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2310472" y="4219673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985815" y="4219673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059377" y="4348942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3302911" y="4316875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4136196" y="4863482"/>
            <a:ext cx="938077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no-offer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5310606" y="4840729"/>
            <a:ext cx="945128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offer</a:t>
            </a:r>
            <a:endParaRPr lang="en-US" sz="1600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4570599" y="4202972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245942" y="4202972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86762" y="4316875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5563038" y="4300174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baseline="-250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4324228" y="2202026"/>
            <a:ext cx="2111464" cy="7131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535717" y="1771304"/>
            <a:ext cx="1760919" cy="40862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...</a:t>
            </a:r>
            <a:endParaRPr lang="en-US" baseline="-25000" dirty="0"/>
          </a:p>
        </p:txBody>
      </p:sp>
      <p:sp>
        <p:nvSpPr>
          <p:cNvPr id="76" name="TextBox 75"/>
          <p:cNvSpPr txBox="1"/>
          <p:nvPr/>
        </p:nvSpPr>
        <p:spPr>
          <a:xfrm>
            <a:off x="4913406" y="2222924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sp>
        <p:nvSpPr>
          <p:cNvPr id="77" name="TextBox 76"/>
          <p:cNvSpPr txBox="1"/>
          <p:nvPr/>
        </p:nvSpPr>
        <p:spPr>
          <a:xfrm>
            <a:off x="7776542" y="2287608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baseline="-25000" dirty="0"/>
          </a:p>
        </p:txBody>
      </p:sp>
      <p:cxnSp>
        <p:nvCxnSpPr>
          <p:cNvPr id="78" name="Straight Arrow Connector 77"/>
          <p:cNvCxnSpPr>
            <a:stCxn id="75" idx="2"/>
          </p:cNvCxnSpPr>
          <p:nvPr/>
        </p:nvCxnSpPr>
        <p:spPr>
          <a:xfrm>
            <a:off x="6416177" y="2179927"/>
            <a:ext cx="2374799" cy="7352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44633" y="3972139"/>
            <a:ext cx="743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...</a:t>
            </a:r>
            <a:endParaRPr lang="en-US" sz="2400"/>
          </a:p>
        </p:txBody>
      </p:sp>
      <p:sp>
        <p:nvSpPr>
          <p:cNvPr id="79" name="TextBox 78"/>
          <p:cNvSpPr txBox="1"/>
          <p:nvPr/>
        </p:nvSpPr>
        <p:spPr>
          <a:xfrm>
            <a:off x="7937014" y="2936990"/>
            <a:ext cx="1760919" cy="40862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...</a:t>
            </a:r>
            <a:endParaRPr lang="en-US" baseline="-25000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8215499" y="3363394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8890842" y="3363394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279625" y="3984870"/>
            <a:ext cx="743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...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4922485" y="2602958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>
                <a:solidFill>
                  <a:srgbClr val="002060"/>
                </a:solidFill>
                <a:sym typeface="Wingdings"/>
              </a:rPr>
              <a:t>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13269" y="3391922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 smtClean="0">
                <a:solidFill>
                  <a:srgbClr val="002060"/>
                </a:solidFill>
                <a:sym typeface="Wingdings"/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941936" y="3400697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 smtClean="0">
                <a:solidFill>
                  <a:srgbClr val="002060"/>
                </a:solidFill>
                <a:sym typeface="Wingdings"/>
              </a:rPr>
              <a:t>5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89785" y="3538412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 smtClean="0">
                <a:solidFill>
                  <a:srgbClr val="002060"/>
                </a:solidFill>
                <a:sym typeface="Wingdings"/>
              </a:rPr>
              <a:t>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969093" y="2716306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 smtClean="0">
                <a:solidFill>
                  <a:srgbClr val="002060"/>
                </a:solidFill>
                <a:sym typeface="Wingdings"/>
              </a:rPr>
              <a:t>1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96255">
            <a:off x="4950342" y="-1380196"/>
            <a:ext cx="2194216" cy="4695623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335703" y="3824193"/>
            <a:ext cx="1760919" cy="40862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true</a:t>
            </a:r>
            <a:endParaRPr lang="en-US" baseline="-25000" dirty="0"/>
          </a:p>
        </p:txBody>
      </p:sp>
      <p:sp>
        <p:nvSpPr>
          <p:cNvPr id="38" name="Rectangle 37"/>
          <p:cNvSpPr/>
          <p:nvPr/>
        </p:nvSpPr>
        <p:spPr>
          <a:xfrm>
            <a:off x="2649377" y="3595981"/>
            <a:ext cx="596638" cy="36933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sym typeface="Wingdings"/>
              </a:rPr>
              <a:t>Exp</a:t>
            </a:r>
            <a:r>
              <a:rPr lang="en-US" baseline="-25000" dirty="0" smtClean="0">
                <a:solidFill>
                  <a:srgbClr val="002060"/>
                </a:solidFill>
                <a:sym typeface="Wingdings"/>
              </a:rPr>
              <a:t>3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25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9" grpId="0" animBg="1"/>
      <p:bldP spid="40" grpId="0" animBg="1"/>
      <p:bldP spid="49" grpId="0" animBg="1"/>
      <p:bldP spid="50" grpId="0" animBg="1"/>
      <p:bldP spid="3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Experiments</a:t>
            </a:r>
            <a:endParaRPr lang="en-US" dirty="0"/>
          </a:p>
        </p:txBody>
      </p:sp>
      <p:sp>
        <p:nvSpPr>
          <p:cNvPr id="5" name="adult"/>
          <p:cNvSpPr/>
          <p:nvPr/>
        </p:nvSpPr>
        <p:spPr>
          <a:xfrm>
            <a:off x="609600" y="1504951"/>
            <a:ext cx="2335213" cy="173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Income</a:t>
            </a:r>
            <a:endParaRPr lang="en-US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44813" y="1106805"/>
            <a:ext cx="8408988" cy="2134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None/>
            </a:pPr>
            <a:r>
              <a:rPr lang="en-US" dirty="0"/>
              <a:t>Income prediction using a benchmark census dataset</a:t>
            </a:r>
          </a:p>
          <a:p>
            <a:pPr lvl="2"/>
            <a:r>
              <a:rPr lang="en-US" dirty="0" smtClean="0"/>
              <a:t>Gender</a:t>
            </a:r>
            <a:r>
              <a:rPr lang="en-US" dirty="0"/>
              <a:t>, </a:t>
            </a:r>
            <a:r>
              <a:rPr lang="en-US" dirty="0" smtClean="0"/>
              <a:t>Education</a:t>
            </a:r>
            <a:r>
              <a:rPr lang="en-US" dirty="0"/>
              <a:t>, Capital Gains, </a:t>
            </a:r>
            <a:r>
              <a:rPr lang="en-US" dirty="0" smtClean="0"/>
              <a:t>Ethnicity, others</a:t>
            </a:r>
          </a:p>
          <a:p>
            <a:pPr lvl="2"/>
            <a:r>
              <a:rPr lang="en-US" b="1" dirty="0" smtClean="0"/>
              <a:t>Marital status		</a:t>
            </a:r>
            <a:r>
              <a:rPr lang="en-US" dirty="0" smtClean="0"/>
              <a:t>Married-civ-spouse</a:t>
            </a:r>
            <a:r>
              <a:rPr lang="en-US" dirty="0"/>
              <a:t>, Divorced, Never-married, Separated, Widowed, </a:t>
            </a:r>
            <a:r>
              <a:rPr lang="en-US" dirty="0" smtClean="0"/>
              <a:t>			Married-spouse-absent</a:t>
            </a:r>
            <a:r>
              <a:rPr lang="en-US" dirty="0"/>
              <a:t>, Married-AF-spouse</a:t>
            </a:r>
            <a:endParaRPr lang="en-US" b="1" dirty="0" smtClean="0"/>
          </a:p>
          <a:p>
            <a:pPr lvl="2"/>
            <a:r>
              <a:rPr lang="en-US" b="1" dirty="0" smtClean="0"/>
              <a:t>Age</a:t>
            </a:r>
            <a:endParaRPr lang="en-US" b="1" dirty="0"/>
          </a:p>
          <a:p>
            <a:pPr lvl="2"/>
            <a:r>
              <a:rPr lang="en-US" dirty="0"/>
              <a:t>Classification: </a:t>
            </a:r>
            <a:r>
              <a:rPr lang="en-US" dirty="0" smtClean="0"/>
              <a:t>Income	 </a:t>
            </a:r>
            <a:r>
              <a:rPr lang="en-US" dirty="0"/>
              <a:t>&lt;</a:t>
            </a:r>
            <a:r>
              <a:rPr lang="en-US" dirty="0" smtClean="0"/>
              <a:t>50k,&gt;= 50K</a:t>
            </a:r>
          </a:p>
          <a:p>
            <a:pPr lvl="2"/>
            <a:r>
              <a:rPr lang="en-US" dirty="0" smtClean="0"/>
              <a:t>~30,000 </a:t>
            </a:r>
            <a:r>
              <a:rPr lang="en-US" dirty="0"/>
              <a:t>individuals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47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73851" y="4774784"/>
            <a:ext cx="2444149" cy="40862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Age </a:t>
            </a:r>
            <a:r>
              <a:rPr lang="en-US" dirty="0"/>
              <a:t>≤</a:t>
            </a:r>
            <a:r>
              <a:rPr lang="en-US" dirty="0" smtClean="0"/>
              <a:t> 30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62645" y="5211733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042863" y="5211733"/>
            <a:ext cx="1048971" cy="5278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91834" y="5211733"/>
            <a:ext cx="1057920" cy="51928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20794" y="5239152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210336" y="4258732"/>
            <a:ext cx="1048971" cy="5278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71727" y="5699459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905936" y="5633451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4364716" y="3717866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97779" y="-152654"/>
            <a:ext cx="2194216" cy="46956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254512" y="47865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~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18899" y="4769041"/>
            <a:ext cx="14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Marital status</a:t>
            </a:r>
            <a:endParaRPr lang="en-US" dirty="0"/>
          </a:p>
        </p:txBody>
      </p:sp>
      <p:sp>
        <p:nvSpPr>
          <p:cNvPr id="22" name="adult"/>
          <p:cNvSpPr/>
          <p:nvPr/>
        </p:nvSpPr>
        <p:spPr>
          <a:xfrm>
            <a:off x="8196564" y="3400050"/>
            <a:ext cx="3550933" cy="85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 accuracy</a:t>
            </a:r>
          </a:p>
          <a:p>
            <a:pPr algn="ctr"/>
            <a:r>
              <a:rPr lang="en-US" sz="2800" dirty="0" smtClean="0"/>
              <a:t>83.6 %</a:t>
            </a:r>
          </a:p>
        </p:txBody>
      </p:sp>
      <p:sp>
        <p:nvSpPr>
          <p:cNvPr id="23" name="adult"/>
          <p:cNvSpPr/>
          <p:nvPr/>
        </p:nvSpPr>
        <p:spPr>
          <a:xfrm>
            <a:off x="8196564" y="5288290"/>
            <a:ext cx="3550933" cy="85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after minimal repair 81.7 %</a:t>
            </a:r>
          </a:p>
        </p:txBody>
      </p:sp>
      <p:sp>
        <p:nvSpPr>
          <p:cNvPr id="24" name="adult"/>
          <p:cNvSpPr/>
          <p:nvPr/>
        </p:nvSpPr>
        <p:spPr>
          <a:xfrm>
            <a:off x="8196564" y="4344170"/>
            <a:ext cx="3550933" cy="85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after maximal repair 80.7 %</a:t>
            </a:r>
          </a:p>
        </p:txBody>
      </p:sp>
    </p:spTree>
    <p:extLst>
      <p:ext uri="{BB962C8B-B14F-4D97-AF65-F5344CB8AC3E}">
        <p14:creationId xmlns:p14="http://schemas.microsoft.com/office/powerpoint/2010/main" val="176159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/>
      <p:bldP spid="4" grpId="0"/>
      <p:bldP spid="17" grpId="0"/>
      <p:bldP spid="18" grpId="0"/>
      <p:bldP spid="20" grpId="0"/>
      <p:bldP spid="21" grpId="0"/>
      <p:bldP spid="22" grpId="0" animBg="1"/>
      <p:bldP spid="23" grpId="0" animBg="1"/>
      <p:bldP spid="2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Experiments</a:t>
            </a:r>
            <a:endParaRPr lang="en-US" dirty="0"/>
          </a:p>
        </p:txBody>
      </p:sp>
      <p:sp>
        <p:nvSpPr>
          <p:cNvPr id="5" name="adult"/>
          <p:cNvSpPr/>
          <p:nvPr/>
        </p:nvSpPr>
        <p:spPr>
          <a:xfrm>
            <a:off x="609600" y="1504951"/>
            <a:ext cx="2335213" cy="173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Indonesian contraception</a:t>
            </a:r>
            <a:endParaRPr lang="en-US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44813" y="1106805"/>
            <a:ext cx="8408988" cy="2134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>
              <a:buNone/>
            </a:pPr>
            <a:r>
              <a:rPr lang="en-US" dirty="0" smtClean="0"/>
              <a:t>Contraception method of married women predicted from family information.</a:t>
            </a:r>
            <a:endParaRPr lang="en-US" dirty="0"/>
          </a:p>
          <a:p>
            <a:pPr lvl="2"/>
            <a:r>
              <a:rPr lang="en-US" dirty="0"/>
              <a:t>Wife's age, Husband's education, Number of children ever born, Wife's now working?, Husband's occupation, Standard-of-living index, Media </a:t>
            </a:r>
            <a:r>
              <a:rPr lang="en-US" dirty="0" smtClean="0"/>
              <a:t>exposure</a:t>
            </a:r>
            <a:endParaRPr lang="en-US" b="1" dirty="0" smtClean="0"/>
          </a:p>
          <a:p>
            <a:pPr lvl="2"/>
            <a:r>
              <a:rPr lang="en-US" b="1" dirty="0" smtClean="0"/>
              <a:t>Wife's </a:t>
            </a:r>
            <a:r>
              <a:rPr lang="en-US" b="1" dirty="0"/>
              <a:t>education               </a:t>
            </a:r>
            <a:r>
              <a:rPr lang="en-US" b="1" dirty="0" smtClean="0"/>
              <a:t>			1=low</a:t>
            </a:r>
            <a:r>
              <a:rPr lang="en-US" b="1" dirty="0"/>
              <a:t>, 2, 3, </a:t>
            </a:r>
            <a:r>
              <a:rPr lang="en-US" b="1" dirty="0" smtClean="0"/>
              <a:t>4=high</a:t>
            </a:r>
          </a:p>
          <a:p>
            <a:pPr lvl="2"/>
            <a:r>
              <a:rPr lang="en-US" b="1" dirty="0"/>
              <a:t>Wife's religion                			</a:t>
            </a:r>
            <a:r>
              <a:rPr lang="en-US" b="1" dirty="0" smtClean="0"/>
              <a:t>	0=Non-Islam</a:t>
            </a:r>
            <a:r>
              <a:rPr lang="en-US" b="1" dirty="0"/>
              <a:t>, 1=Islam</a:t>
            </a:r>
          </a:p>
          <a:p>
            <a:pPr lvl="2"/>
            <a:r>
              <a:rPr lang="en-US" dirty="0" smtClean="0"/>
              <a:t>Classification: Contraceptive method used	  	1=No-use 2=Long-term 3=Short-term</a:t>
            </a:r>
          </a:p>
          <a:p>
            <a:pPr lvl="2"/>
            <a:r>
              <a:rPr lang="is-IS" dirty="0" smtClean="0"/>
              <a:t>1473 </a:t>
            </a:r>
            <a:r>
              <a:rPr lang="en-US" dirty="0" smtClean="0"/>
              <a:t>individuals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48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73851" y="4774784"/>
            <a:ext cx="2444149" cy="40862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Wife’s education ≤</a:t>
            </a:r>
            <a:r>
              <a:rPr lang="en-US" dirty="0" smtClean="0"/>
              <a:t> </a:t>
            </a:r>
            <a:r>
              <a:rPr lang="en-US" dirty="0"/>
              <a:t>3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62645" y="5211733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baseline="-25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042863" y="5211733"/>
            <a:ext cx="1048971" cy="5278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91834" y="5211733"/>
            <a:ext cx="1057920" cy="51928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20794" y="5239152"/>
            <a:ext cx="570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210336" y="4258732"/>
            <a:ext cx="1048971" cy="5278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71727" y="5699459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905936" y="5633451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4364716" y="3717866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...</a:t>
            </a:r>
            <a:endParaRPr lang="en-US" sz="28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09438" y="258084"/>
            <a:ext cx="2194216" cy="46956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254512" y="47865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~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18899" y="4769041"/>
            <a:ext cx="151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Wife’s religion</a:t>
            </a:r>
            <a:endParaRPr lang="en-US" dirty="0"/>
          </a:p>
        </p:txBody>
      </p:sp>
      <p:sp>
        <p:nvSpPr>
          <p:cNvPr id="22" name="adult"/>
          <p:cNvSpPr/>
          <p:nvPr/>
        </p:nvSpPr>
        <p:spPr>
          <a:xfrm>
            <a:off x="8196564" y="3400050"/>
            <a:ext cx="3550933" cy="85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 accuracy</a:t>
            </a:r>
          </a:p>
          <a:p>
            <a:pPr algn="ctr"/>
            <a:r>
              <a:rPr lang="en-US" sz="2800" dirty="0" smtClean="0"/>
              <a:t>61.2%</a:t>
            </a:r>
          </a:p>
        </p:txBody>
      </p:sp>
      <p:sp>
        <p:nvSpPr>
          <p:cNvPr id="23" name="adult"/>
          <p:cNvSpPr/>
          <p:nvPr/>
        </p:nvSpPr>
        <p:spPr>
          <a:xfrm>
            <a:off x="8196564" y="5288290"/>
            <a:ext cx="3550933" cy="85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after minimal repair 61.2%</a:t>
            </a:r>
          </a:p>
        </p:txBody>
      </p:sp>
      <p:sp>
        <p:nvSpPr>
          <p:cNvPr id="24" name="adult"/>
          <p:cNvSpPr/>
          <p:nvPr/>
        </p:nvSpPr>
        <p:spPr>
          <a:xfrm>
            <a:off x="8196564" y="4344170"/>
            <a:ext cx="3550933" cy="85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after maximal repair 52.2%</a:t>
            </a:r>
          </a:p>
        </p:txBody>
      </p:sp>
    </p:spTree>
    <p:extLst>
      <p:ext uri="{BB962C8B-B14F-4D97-AF65-F5344CB8AC3E}">
        <p14:creationId xmlns:p14="http://schemas.microsoft.com/office/powerpoint/2010/main" val="59332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/>
      <p:bldP spid="4" grpId="0"/>
      <p:bldP spid="17" grpId="0"/>
      <p:bldP spid="18" grpId="0"/>
      <p:bldP spid="20" grpId="1"/>
      <p:bldP spid="21" grpId="0"/>
      <p:bldP spid="22" grpId="0" animBg="1"/>
      <p:bldP spid="23" grpId="0" animBg="1"/>
      <p:bldP spid="2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26600" cy="4351338"/>
          </a:xfrm>
        </p:spPr>
        <p:txBody>
          <a:bodyPr/>
          <a:lstStyle/>
          <a:p>
            <a:r>
              <a:rPr lang="en-US" sz="2800" dirty="0" smtClean="0"/>
              <a:t>Parameter setting and interpretation (</a:t>
            </a:r>
            <a:r>
              <a:rPr lang="el-GR" sz="2800" dirty="0"/>
              <a:t>ε</a:t>
            </a:r>
            <a:r>
              <a:rPr lang="en-US" sz="2800" dirty="0"/>
              <a:t>,</a:t>
            </a:r>
            <a:r>
              <a:rPr lang="el-GR" sz="2800" baseline="30000" dirty="0"/>
              <a:t> </a:t>
            </a:r>
            <a:r>
              <a:rPr lang="el-GR" sz="2800" dirty="0"/>
              <a:t>δ</a:t>
            </a:r>
            <a:r>
              <a:rPr lang="en-US" sz="2800" dirty="0"/>
              <a:t>)-proxy </a:t>
            </a:r>
            <a:r>
              <a:rPr lang="en-US" sz="2800" dirty="0" smtClean="0"/>
              <a:t>usage</a:t>
            </a:r>
          </a:p>
          <a:p>
            <a:endParaRPr lang="en-US" sz="2800" dirty="0" smtClean="0"/>
          </a:p>
          <a:p>
            <a:r>
              <a:rPr lang="en-US" sz="2800" dirty="0" smtClean="0"/>
              <a:t>Individual influence/association</a:t>
            </a:r>
          </a:p>
          <a:p>
            <a:endParaRPr lang="en-US" sz="2800" dirty="0" smtClean="0"/>
          </a:p>
          <a:p>
            <a:r>
              <a:rPr lang="en-US" sz="2800" dirty="0" smtClean="0"/>
              <a:t>Deep learning models / Neural networks</a:t>
            </a:r>
          </a:p>
          <a:p>
            <a:endParaRPr lang="en-US" sz="2800" dirty="0" smtClean="0"/>
          </a:p>
          <a:p>
            <a:r>
              <a:rPr lang="en-US" sz="2800" dirty="0" smtClean="0"/>
              <a:t>Adversarial considerations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5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Restrictions in Big Data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Do not use a protected information type (explicit or </a:t>
            </a:r>
            <a:r>
              <a:rPr lang="en-US" sz="2400" b="1" dirty="0" smtClean="0"/>
              <a:t>proxy</a:t>
            </a:r>
            <a:r>
              <a:rPr lang="en-US" sz="2400" dirty="0" smtClean="0"/>
              <a:t> use) for certain purposes with some exceptions</a:t>
            </a:r>
          </a:p>
          <a:p>
            <a:endParaRPr lang="en-US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400" dirty="0" smtClean="0"/>
              <a:t>Non-discrimination:</a:t>
            </a:r>
          </a:p>
          <a:p>
            <a:pPr lvl="1"/>
            <a:r>
              <a:rPr lang="en-US" dirty="0" smtClean="0"/>
              <a:t>Do not use race or gender for employment decisions; business necessity exceptions</a:t>
            </a:r>
          </a:p>
          <a:p>
            <a:endParaRPr lang="en-US" sz="2400" dirty="0"/>
          </a:p>
          <a:p>
            <a:r>
              <a:rPr lang="en-US" sz="2400" dirty="0" smtClean="0"/>
              <a:t>Usage Privacy: </a:t>
            </a:r>
          </a:p>
          <a:p>
            <a:pPr lvl="1"/>
            <a:r>
              <a:rPr lang="en-US" dirty="0" smtClean="0"/>
              <a:t>Do not use health information for purposes other than those of healthcare context; exceptions for law enforcement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4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50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714304" y="2736886"/>
            <a:ext cx="2368938" cy="2271859"/>
            <a:chOff x="2739943" y="1514916"/>
            <a:chExt cx="3915326" cy="3754876"/>
          </a:xfrm>
        </p:grpSpPr>
        <p:sp>
          <p:nvSpPr>
            <p:cNvPr id="7" name="Rectangle 6"/>
            <p:cNvSpPr/>
            <p:nvPr/>
          </p:nvSpPr>
          <p:spPr>
            <a:xfrm>
              <a:off x="3433847" y="1514916"/>
              <a:ext cx="2548647" cy="375487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Classifier</a:t>
              </a:r>
              <a:endParaRPr lang="en-US" sz="20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743183" y="2003899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739943" y="2467579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778853" y="2953954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906240" y="3304144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775613" y="4448749"/>
              <a:ext cx="749029" cy="19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Isosceles Triangle 3"/>
          <p:cNvSpPr/>
          <p:nvPr/>
        </p:nvSpPr>
        <p:spPr>
          <a:xfrm rot="5400000">
            <a:off x="5228934" y="2809567"/>
            <a:ext cx="737079" cy="919353"/>
          </a:xfrm>
          <a:prstGeom prst="triangle">
            <a:avLst>
              <a:gd name="adj" fmla="val 472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>
            <a:stCxn id="8" idx="0"/>
            <a:endCxn id="20" idx="3"/>
          </p:cNvCxnSpPr>
          <p:nvPr/>
        </p:nvCxnSpPr>
        <p:spPr>
          <a:xfrm>
            <a:off x="6057150" y="3248767"/>
            <a:ext cx="619034" cy="624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134145" y="3872816"/>
            <a:ext cx="1495903" cy="650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730066" y="1868683"/>
            <a:ext cx="350196" cy="292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endCxn id="8" idx="0"/>
          </p:cNvCxnSpPr>
          <p:nvPr/>
        </p:nvCxnSpPr>
        <p:spPr>
          <a:xfrm>
            <a:off x="5908817" y="2120828"/>
            <a:ext cx="148333" cy="112793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64839" y="1656613"/>
            <a:ext cx="136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07948" y="2781763"/>
            <a:ext cx="1302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Zip-code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295439" y="3637783"/>
            <a:ext cx="136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Credit offer?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993473" y="2113387"/>
            <a:ext cx="1470032" cy="396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63505" y="1928721"/>
            <a:ext cx="136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Associated</a:t>
            </a:r>
            <a:endParaRPr lang="en-US" b="1" dirty="0"/>
          </a:p>
        </p:txBody>
      </p:sp>
      <p:cxnSp>
        <p:nvCxnSpPr>
          <p:cNvPr id="23" name="Straight Arrow Connector 22"/>
          <p:cNvCxnSpPr>
            <a:endCxn id="8" idx="0"/>
          </p:cNvCxnSpPr>
          <p:nvPr/>
        </p:nvCxnSpPr>
        <p:spPr>
          <a:xfrm flipH="1">
            <a:off x="6057150" y="2885552"/>
            <a:ext cx="1406355" cy="363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78504" y="5140782"/>
            <a:ext cx="1641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Big data system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80976" y="3092263"/>
            <a:ext cx="11233248" cy="222210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r>
              <a:rPr lang="en-US" sz="2800" dirty="0" smtClean="0"/>
              <a:t>Accountable Big Data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Oversight to detect violations and explain behaviors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Correction to prevent future violations</a:t>
            </a:r>
          </a:p>
          <a:p>
            <a:pPr algn="ctr"/>
            <a:endParaRPr lang="en-US" sz="2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46824" y="-1390840"/>
            <a:ext cx="2194216" cy="469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3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Formalizing </a:t>
            </a:r>
            <a:r>
              <a:rPr lang="en-US" b="1" dirty="0" smtClean="0"/>
              <a:t>Explicit</a:t>
            </a:r>
            <a:r>
              <a:rPr lang="en-US" dirty="0" smtClean="0"/>
              <a:t> Use | Decisions </a:t>
            </a:r>
            <a:r>
              <a:rPr lang="en-US" dirty="0"/>
              <a:t>with Explanations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[</a:t>
            </a:r>
            <a:r>
              <a:rPr lang="en-US" sz="2800" dirty="0"/>
              <a:t>Datta, Sen, </a:t>
            </a:r>
            <a:r>
              <a:rPr lang="en-US" sz="2800" dirty="0" err="1"/>
              <a:t>Zick</a:t>
            </a:r>
            <a:r>
              <a:rPr lang="en-US" sz="2800" dirty="0"/>
              <a:t>  </a:t>
            </a:r>
            <a:r>
              <a:rPr lang="en-US" sz="2800" dirty="0" smtClean="0"/>
              <a:t>2016</a:t>
            </a:r>
            <a:r>
              <a:rPr lang="en-US" sz="2800" dirty="0"/>
              <a:t>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21AA-4C85-CF44-A845-5457C6AE7227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3116" y="1386352"/>
            <a:ext cx="11108986" cy="175432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pPr lvl="1" algn="ctr"/>
            <a:r>
              <a:rPr lang="en-US" sz="3200" dirty="0">
                <a:solidFill>
                  <a:schemeClr val="bg1"/>
                </a:solidFill>
              </a:rPr>
              <a:t>How much </a:t>
            </a:r>
            <a:r>
              <a:rPr lang="en-US" sz="3200" u="sng" dirty="0" smtClean="0">
                <a:solidFill>
                  <a:schemeClr val="bg1"/>
                </a:solidFill>
              </a:rPr>
              <a:t>causal influence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do various inputs (features) have on </a:t>
            </a:r>
            <a:r>
              <a:rPr lang="en-US" sz="3200" dirty="0" smtClean="0">
                <a:solidFill>
                  <a:schemeClr val="bg1"/>
                </a:solidFill>
              </a:rPr>
              <a:t>a </a:t>
            </a:r>
            <a:r>
              <a:rPr lang="en-US" sz="3200" dirty="0">
                <a:solidFill>
                  <a:schemeClr val="bg1"/>
                </a:solidFill>
              </a:rPr>
              <a:t>classifier’s decision about individuals or groups</a:t>
            </a:r>
            <a:r>
              <a:rPr lang="en-US" sz="3200" dirty="0" smtClean="0">
                <a:solidFill>
                  <a:schemeClr val="bg1"/>
                </a:solidFill>
              </a:rPr>
              <a:t>?</a:t>
            </a:r>
          </a:p>
          <a:p>
            <a:pPr lvl="1"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275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Average Joe and Josephi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" r="34397"/>
          <a:stretch/>
        </p:blipFill>
        <p:spPr bwMode="auto">
          <a:xfrm>
            <a:off x="1851070" y="2057400"/>
            <a:ext cx="2478995" cy="368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Explicit </a:t>
            </a:r>
            <a:r>
              <a:rPr lang="en-US" dirty="0" smtClean="0"/>
              <a:t>Use Challenge </a:t>
            </a:r>
            <a:r>
              <a:rPr lang="en-US" dirty="0" smtClean="0"/>
              <a:t>| Correlated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415312"/>
            <a:ext cx="7886700" cy="48521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/>
              <a:t>   Example: Credit </a:t>
            </a:r>
            <a:r>
              <a:rPr lang="en-US" sz="2400" dirty="0" smtClean="0"/>
              <a:t>offers</a:t>
            </a:r>
            <a:endParaRPr lang="en-US" sz="2400" dirty="0"/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sz="2400" dirty="0"/>
          </a:p>
          <a:p>
            <a:pPr marL="342900" lvl="1" indent="0">
              <a:buNone/>
            </a:pPr>
            <a:r>
              <a:rPr lang="en-US" sz="2400" dirty="0"/>
              <a:t>Conclusion: Measures of association not informative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97163" y="2428953"/>
            <a:ext cx="2281153" cy="252891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Classifier</a:t>
            </a:r>
          </a:p>
          <a:p>
            <a:pPr algn="ctr"/>
            <a:r>
              <a:rPr lang="en-US" sz="2400" dirty="0"/>
              <a:t>(uses only </a:t>
            </a:r>
            <a:r>
              <a:rPr lang="en-US" sz="2400" dirty="0" smtClean="0"/>
              <a:t>zip-code)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264055" y="3114068"/>
            <a:ext cx="725237" cy="1883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264056" y="4287875"/>
            <a:ext cx="725237" cy="1883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278316" y="3694342"/>
            <a:ext cx="749029" cy="19456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92560" y="2854076"/>
            <a:ext cx="15555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Zip-code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008185" y="3401022"/>
            <a:ext cx="177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Decision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2559" y="4079710"/>
            <a:ext cx="152681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Race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4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Average Joe and Josephi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44" r="34397"/>
          <a:stretch/>
        </p:blipFill>
        <p:spPr bwMode="auto">
          <a:xfrm>
            <a:off x="1851070" y="2057400"/>
            <a:ext cx="2478995" cy="368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Proxy </a:t>
            </a:r>
            <a:r>
              <a:rPr lang="en-US" dirty="0" smtClean="0"/>
              <a:t>Use Challenge </a:t>
            </a:r>
            <a:r>
              <a:rPr lang="en-US" dirty="0" smtClean="0"/>
              <a:t>| </a:t>
            </a:r>
            <a:r>
              <a:rPr lang="en-US" dirty="0" smtClean="0"/>
              <a:t>Uncorrelated </a:t>
            </a:r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415312"/>
            <a:ext cx="8934450" cy="51487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/>
              <a:t>   Example: Credit </a:t>
            </a:r>
            <a:r>
              <a:rPr lang="en-US" sz="2400" dirty="0" smtClean="0"/>
              <a:t>offers</a:t>
            </a:r>
            <a:endParaRPr lang="en-US" sz="2400" dirty="0"/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sz="2400" dirty="0"/>
          </a:p>
          <a:p>
            <a:pPr marL="342900" lvl="1" indent="0">
              <a:buNone/>
            </a:pPr>
            <a:endParaRPr lang="en-US" sz="2400" dirty="0" smtClean="0"/>
          </a:p>
          <a:p>
            <a:pPr marL="342900" lvl="1" indent="0">
              <a:buNone/>
            </a:pPr>
            <a:endParaRPr lang="en-US" sz="2400" dirty="0" smtClean="0"/>
          </a:p>
          <a:p>
            <a:pPr marL="342900" lvl="1" indent="0">
              <a:buNone/>
            </a:pPr>
            <a:r>
              <a:rPr lang="en-US" sz="2400" dirty="0" smtClean="0"/>
              <a:t>Measures </a:t>
            </a:r>
            <a:r>
              <a:rPr lang="en-US" sz="2400" dirty="0"/>
              <a:t>of association </a:t>
            </a:r>
            <a:r>
              <a:rPr lang="en-US" sz="2400" dirty="0" smtClean="0"/>
              <a:t>between input and output are not </a:t>
            </a:r>
            <a:r>
              <a:rPr lang="en-US" sz="2400" dirty="0"/>
              <a:t>informative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97163" y="2428953"/>
            <a:ext cx="2281153" cy="252891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Classifier</a:t>
            </a:r>
          </a:p>
          <a:p>
            <a:pPr algn="ctr"/>
            <a:r>
              <a:rPr lang="en-US" sz="2400" dirty="0"/>
              <a:t>(uses only </a:t>
            </a:r>
            <a:r>
              <a:rPr lang="en-US" sz="2400" dirty="0" smtClean="0"/>
              <a:t>zip-code)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264055" y="3114068"/>
            <a:ext cx="725237" cy="1883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264056" y="4287875"/>
            <a:ext cx="725237" cy="1883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278316" y="3694342"/>
            <a:ext cx="749029" cy="19456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92560" y="2854076"/>
            <a:ext cx="15555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Zip-code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008185" y="3401022"/>
            <a:ext cx="177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Decision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92559" y="4079710"/>
            <a:ext cx="152681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Race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1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2670576" y="3428418"/>
            <a:ext cx="2839278" cy="1898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7362-133A-4923-9483-C19EA92A4A8F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82119" y="1053833"/>
            <a:ext cx="2281153" cy="123787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Classifier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9" idx="3"/>
          </p:cNvCxnSpPr>
          <p:nvPr/>
        </p:nvCxnSpPr>
        <p:spPr>
          <a:xfrm flipV="1">
            <a:off x="4329774" y="1361660"/>
            <a:ext cx="749032" cy="233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1" idx="3"/>
          </p:cNvCxnSpPr>
          <p:nvPr/>
        </p:nvCxnSpPr>
        <p:spPr>
          <a:xfrm>
            <a:off x="4329774" y="1985934"/>
            <a:ext cx="749032" cy="189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10" idx="1"/>
          </p:cNvCxnSpPr>
          <p:nvPr/>
        </p:nvCxnSpPr>
        <p:spPr>
          <a:xfrm flipV="1">
            <a:off x="7363272" y="1670673"/>
            <a:ext cx="706678" cy="209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99016" y="1179330"/>
            <a:ext cx="113075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Zip-code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69950" y="1470618"/>
            <a:ext cx="12217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Decision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77472" y="1801268"/>
            <a:ext cx="11523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94578" y="3665546"/>
            <a:ext cx="1190828" cy="40862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Race?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01359" y="4176843"/>
            <a:ext cx="655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white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385772" y="4166839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black</a:t>
            </a:r>
            <a:endParaRPr lang="en-US" sz="1600" dirty="0"/>
          </a:p>
        </p:txBody>
      </p:sp>
      <p:cxnSp>
        <p:nvCxnSpPr>
          <p:cNvPr id="19" name="Straight Arrow Connector 18"/>
          <p:cNvCxnSpPr>
            <a:stCxn id="14" idx="2"/>
            <a:endCxn id="20" idx="0"/>
          </p:cNvCxnSpPr>
          <p:nvPr/>
        </p:nvCxnSpPr>
        <p:spPr>
          <a:xfrm flipH="1">
            <a:off x="3414649" y="4074169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45610" y="4706353"/>
            <a:ext cx="938077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offer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4" idx="2"/>
            <a:endCxn id="24" idx="0"/>
          </p:cNvCxnSpPr>
          <p:nvPr/>
        </p:nvCxnSpPr>
        <p:spPr>
          <a:xfrm>
            <a:off x="4089992" y="4074169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96978" y="4673015"/>
            <a:ext cx="945128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no</a:t>
            </a:r>
            <a:r>
              <a:rPr lang="en-US" sz="1600" smtClean="0"/>
              <a:t> </a:t>
            </a:r>
            <a:r>
              <a:rPr lang="en-US" sz="1600" dirty="0" smtClean="0"/>
              <a:t>offer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3021882" y="2741221"/>
            <a:ext cx="22480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Race, Zip-code,</a:t>
            </a:r>
            <a:r>
              <a:rPr lang="is-IS" dirty="0" smtClean="0"/>
              <a:t>…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6" idx="2"/>
            <a:endCxn id="35" idx="0"/>
          </p:cNvCxnSpPr>
          <p:nvPr/>
        </p:nvCxnSpPr>
        <p:spPr>
          <a:xfrm>
            <a:off x="4090215" y="5326792"/>
            <a:ext cx="5994" cy="35490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2"/>
          </p:cNvCxnSpPr>
          <p:nvPr/>
        </p:nvCxnSpPr>
        <p:spPr>
          <a:xfrm flipH="1">
            <a:off x="4142709" y="3110553"/>
            <a:ext cx="3196" cy="32709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10721" y="5681700"/>
            <a:ext cx="177097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Decision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883468" y="3428418"/>
            <a:ext cx="2839278" cy="1898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3" name="TextBox 62"/>
          <p:cNvSpPr txBox="1"/>
          <p:nvPr/>
        </p:nvSpPr>
        <p:spPr>
          <a:xfrm>
            <a:off x="7707470" y="3665546"/>
            <a:ext cx="1190828" cy="40862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Zip-code?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314251" y="4176843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z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,z</a:t>
            </a:r>
            <a:r>
              <a:rPr lang="en-US" sz="1600" baseline="-25000" dirty="0" smtClean="0"/>
              <a:t>3</a:t>
            </a:r>
            <a:endParaRPr lang="en-US" sz="1600" baseline="-25000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7627541" y="4074169"/>
            <a:ext cx="675343" cy="6321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158502" y="4706353"/>
            <a:ext cx="938077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offer</a:t>
            </a:r>
            <a:endParaRPr lang="en-US" sz="1600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302884" y="4074169"/>
            <a:ext cx="579550" cy="5988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409870" y="4673015"/>
            <a:ext cx="945128" cy="3745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no</a:t>
            </a:r>
            <a:r>
              <a:rPr lang="en-US" sz="1600" smtClean="0"/>
              <a:t> </a:t>
            </a:r>
            <a:r>
              <a:rPr lang="en-US" sz="1600" dirty="0" smtClean="0"/>
              <a:t>offer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7234774" y="2741221"/>
            <a:ext cx="22480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Race, Zip-code,</a:t>
            </a:r>
            <a:r>
              <a:rPr lang="is-IS" dirty="0" smtClean="0"/>
              <a:t>…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8303107" y="5326792"/>
            <a:ext cx="5994" cy="35490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8355601" y="3110553"/>
            <a:ext cx="3196" cy="32709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23613" y="5681700"/>
            <a:ext cx="177097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Decision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720513" y="4176843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z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,z</a:t>
            </a:r>
            <a:r>
              <a:rPr lang="en-US" sz="1600" baseline="-25000" dirty="0" smtClean="0"/>
              <a:t>4</a:t>
            </a:r>
            <a:endParaRPr lang="en-US" sz="1600" baseline="-25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81248" y="4146065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Explicit use</a:t>
            </a:r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9829732" y="4043728"/>
            <a:ext cx="202260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Proxy use</a:t>
            </a:r>
          </a:p>
          <a:p>
            <a:r>
              <a:rPr lang="en-US" sz="1400" dirty="0" smtClean="0"/>
              <a:t>(odd zip-codes are white,</a:t>
            </a:r>
          </a:p>
          <a:p>
            <a:r>
              <a:rPr lang="en-US" sz="1400" dirty="0" smtClean="0"/>
              <a:t>even are black)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631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MU">
      <a:dk1>
        <a:sysClr val="windowText" lastClr="000000"/>
      </a:dk1>
      <a:lt1>
        <a:sysClr val="window" lastClr="FFFFFF"/>
      </a:lt1>
      <a:dk2>
        <a:srgbClr val="75787B"/>
      </a:dk2>
      <a:lt2>
        <a:srgbClr val="C5C5C5"/>
      </a:lt2>
      <a:accent1>
        <a:srgbClr val="AF1E2D"/>
      </a:accent1>
      <a:accent2>
        <a:srgbClr val="ED7D31"/>
      </a:accent2>
      <a:accent3>
        <a:srgbClr val="C5C5C5"/>
      </a:accent3>
      <a:accent4>
        <a:srgbClr val="EAAF0F"/>
      </a:accent4>
      <a:accent5>
        <a:srgbClr val="00337F"/>
      </a:accent5>
      <a:accent6>
        <a:srgbClr val="008751"/>
      </a:accent6>
      <a:hlink>
        <a:srgbClr val="0563C1"/>
      </a:hlink>
      <a:folHlink>
        <a:srgbClr val="954F72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MU-template-4x3" id="{6E563709-D487-443C-ABF6-22ED6EFCC918}" vid="{A9DF6E2E-F4D2-4E0B-A32B-6E8408582A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47188</TotalTime>
  <Words>2559</Words>
  <Application>Microsoft Macintosh PowerPoint</Application>
  <PresentationFormat>Widescreen</PresentationFormat>
  <Paragraphs>984</Paragraphs>
  <Slides>50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Calibri</vt:lpstr>
      <vt:lpstr>Cambria Math</vt:lpstr>
      <vt:lpstr>ＭＳ Ｐゴシック</vt:lpstr>
      <vt:lpstr>Segoe UI</vt:lpstr>
      <vt:lpstr>Segoe UI Light</vt:lpstr>
      <vt:lpstr>Times</vt:lpstr>
      <vt:lpstr>Wingdings</vt:lpstr>
      <vt:lpstr>Wingdings 3</vt:lpstr>
      <vt:lpstr>Arial</vt:lpstr>
      <vt:lpstr>Office Theme</vt:lpstr>
      <vt:lpstr>Accountable Big Data Systems with Proxy Usage</vt:lpstr>
      <vt:lpstr>Big Data Systems are Ubiquitous</vt:lpstr>
      <vt:lpstr>Big Data Systems Threaten Fairness  Explicit Use [Datta, Tschantz, Datta 2015]</vt:lpstr>
      <vt:lpstr>Big Data Systems Threaten Fairness/Privacy  </vt:lpstr>
      <vt:lpstr>Use Restrictions in Big Data Systems</vt:lpstr>
      <vt:lpstr>Formalizing Explicit Use | Decisions with Explanations  [Datta, Sen, Zick  2016] </vt:lpstr>
      <vt:lpstr>Explicit Use Challenge | Correlated Inputs</vt:lpstr>
      <vt:lpstr>Proxy Use Challenge | Uncorrelated Inputs</vt:lpstr>
      <vt:lpstr>Decision Trees</vt:lpstr>
      <vt:lpstr>Self-fulfilling prophecy</vt:lpstr>
      <vt:lpstr>Approach | Proxy Usage</vt:lpstr>
      <vt:lpstr>Violations</vt:lpstr>
      <vt:lpstr>Black-box vs. White-box</vt:lpstr>
      <vt:lpstr>Proxy Usage | Technical execution</vt:lpstr>
      <vt:lpstr>Modeling Systems | Expression Language</vt:lpstr>
      <vt:lpstr>Modeling Systems | Example</vt:lpstr>
      <vt:lpstr>Modeling Systems | Expression Language</vt:lpstr>
      <vt:lpstr>Modeling Systems | Probabilistic Interpretation</vt:lpstr>
      <vt:lpstr>Proxy Usage | Technical execution</vt:lpstr>
      <vt:lpstr>Characterizing Proxy Usage</vt:lpstr>
      <vt:lpstr>Association</vt:lpstr>
      <vt:lpstr>Association</vt:lpstr>
      <vt:lpstr>Information Theory | The Briefest Introduction</vt:lpstr>
      <vt:lpstr>Information Theory | The Briefest Introduction</vt:lpstr>
      <vt:lpstr>Information Theory | The Briefest Introduction</vt:lpstr>
      <vt:lpstr>Information Theory | The Briefest Introduction</vt:lpstr>
      <vt:lpstr>Information Theory | The Briefest Introduction</vt:lpstr>
      <vt:lpstr>Association | Mutual Information</vt:lpstr>
      <vt:lpstr>Association | Mutual Information</vt:lpstr>
      <vt:lpstr>Characterizing Proxy Usage</vt:lpstr>
      <vt:lpstr>Use / Influence</vt:lpstr>
      <vt:lpstr>Use / Influence</vt:lpstr>
      <vt:lpstr>QII for Individual Outcomes</vt:lpstr>
      <vt:lpstr>Use / Influence</vt:lpstr>
      <vt:lpstr>Use / Influence</vt:lpstr>
      <vt:lpstr>Use / Influence</vt:lpstr>
      <vt:lpstr>Use / Influence</vt:lpstr>
      <vt:lpstr>Use / Influence</vt:lpstr>
      <vt:lpstr>Quantitative Characterizing Proxy Usage</vt:lpstr>
      <vt:lpstr>Proxy Usage | Technical execution</vt:lpstr>
      <vt:lpstr>Witnesses</vt:lpstr>
      <vt:lpstr>Detecting Proxy Usage</vt:lpstr>
      <vt:lpstr>Repairing Proxy Usage</vt:lpstr>
      <vt:lpstr>Repair</vt:lpstr>
      <vt:lpstr>Repairing Proxy Usage</vt:lpstr>
      <vt:lpstr>Nearby Expression Repair</vt:lpstr>
      <vt:lpstr>Experiments</vt:lpstr>
      <vt:lpstr>Experiments</vt:lpstr>
      <vt:lpstr>Further Problems</vt:lpstr>
      <vt:lpstr>The Big Picture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and Fairness through Accountability</dc:title>
  <dc:creator>Shayak</dc:creator>
  <cp:lastModifiedBy>Microsoft Office User</cp:lastModifiedBy>
  <cp:revision>604</cp:revision>
  <dcterms:created xsi:type="dcterms:W3CDTF">2015-11-30T15:06:36Z</dcterms:created>
  <dcterms:modified xsi:type="dcterms:W3CDTF">2016-11-09T23:20:51Z</dcterms:modified>
</cp:coreProperties>
</file>