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7" r:id="rId1"/>
  </p:sldMasterIdLst>
  <p:notesMasterIdLst>
    <p:notesMasterId r:id="rId23"/>
  </p:notesMasterIdLst>
  <p:sldIdLst>
    <p:sldId id="256" r:id="rId2"/>
    <p:sldId id="257" r:id="rId3"/>
    <p:sldId id="284" r:id="rId4"/>
    <p:sldId id="286" r:id="rId5"/>
    <p:sldId id="299" r:id="rId6"/>
    <p:sldId id="300" r:id="rId7"/>
    <p:sldId id="287" r:id="rId8"/>
    <p:sldId id="298" r:id="rId9"/>
    <p:sldId id="295" r:id="rId10"/>
    <p:sldId id="288" r:id="rId11"/>
    <p:sldId id="292" r:id="rId12"/>
    <p:sldId id="293" r:id="rId13"/>
    <p:sldId id="294" r:id="rId14"/>
    <p:sldId id="289" r:id="rId15"/>
    <p:sldId id="290" r:id="rId16"/>
    <p:sldId id="291" r:id="rId17"/>
    <p:sldId id="297" r:id="rId18"/>
    <p:sldId id="301" r:id="rId19"/>
    <p:sldId id="302" r:id="rId20"/>
    <p:sldId id="303" r:id="rId21"/>
    <p:sldId id="28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74" autoAdjust="0"/>
  </p:normalViewPr>
  <p:slideViewPr>
    <p:cSldViewPr snapToGrid="0">
      <p:cViewPr>
        <p:scale>
          <a:sx n="110" d="100"/>
          <a:sy n="110" d="100"/>
        </p:scale>
        <p:origin x="59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EA9-49F1-4E29-9D17-5E7FC4736AC3}" type="datetimeFigureOut">
              <a:rPr lang="en-US" smtClean="0"/>
              <a:t>9/18/2022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008E-92D1-4873-A1B3-4394C093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C2D-12B7-4470-927A-3EC6C326DA1A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7F94-DC9E-403E-8B2A-680C25D2B05C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8FAF-3289-4105-8D81-8DC7B6108A07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59E9-A4ED-47AF-8C9B-E90FC40E320D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D70C2-2EEB-4A57-8039-7DC062F90C8A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8F80-EEF6-49D2-A0AC-B6F0702CA9F3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AC9E-965A-4876-9A4E-9004F6B72899}" type="datetime1">
              <a:rPr lang="en-US" smtClean="0"/>
              <a:t>9/18/2022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203-35A7-42AD-BEF1-7A066A4DE2A4}" type="datetime1">
              <a:rPr lang="en-US" smtClean="0"/>
              <a:t>9/18/2022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50AC9-197A-47E1-BF77-48A333FF4411}" type="datetime1">
              <a:rPr lang="en-US" smtClean="0"/>
              <a:t>9/18/2022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5EE6C-21A5-4012-ADC8-9A07630E8CA9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F8A38-C15D-4E79-9872-E3F54D675496}" type="datetime1">
              <a:rPr lang="en-US" smtClean="0"/>
              <a:t>9/18/2022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F206AC5-E5E8-4C3E-9DDB-F3FBAA8118ED}" type="datetime1">
              <a:rPr lang="en-US" smtClean="0"/>
              <a:t>9/18/2022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sz="2000" dirty="0"/>
              <a:t>“Modeling Infrastructure and Agents”</a:t>
            </a:r>
          </a:p>
          <a:p>
            <a:pPr algn="ctr"/>
            <a:r>
              <a:rPr lang="en-US" sz="1400" dirty="0"/>
              <a:t>Sep 20, 2022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Agents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3198998"/>
            <a:ext cx="8243034" cy="665447"/>
          </a:xfrm>
        </p:spPr>
        <p:txBody>
          <a:bodyPr>
            <a:normAutofit/>
          </a:bodyPr>
          <a:lstStyle/>
          <a:p>
            <a:r>
              <a:rPr lang="en-US" dirty="0"/>
              <a:t>They make decisions to optimize their goals (economy is emergent)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1EF4-3132-1315-B419-402C51F8D0AD}"/>
              </a:ext>
            </a:extLst>
          </p:cNvPr>
          <p:cNvSpPr txBox="1">
            <a:spLocks/>
          </p:cNvSpPr>
          <p:nvPr/>
        </p:nvSpPr>
        <p:spPr>
          <a:xfrm>
            <a:off x="1915759" y="3917839"/>
            <a:ext cx="8243035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may choose to move to a destination (by vehicle, on foot, etc.)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FC39B-3181-1BD5-2BC8-7757ED2B2954}"/>
              </a:ext>
            </a:extLst>
          </p:cNvPr>
          <p:cNvSpPr txBox="1">
            <a:spLocks/>
          </p:cNvSpPr>
          <p:nvPr/>
        </p:nvSpPr>
        <p:spPr>
          <a:xfrm>
            <a:off x="1932811" y="2503859"/>
            <a:ext cx="7796540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produce/use/store certain resources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144520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E44FB8-5058-B84A-41EE-8A724D05BC51}"/>
              </a:ext>
            </a:extLst>
          </p:cNvPr>
          <p:cNvSpPr txBox="1">
            <a:spLocks/>
          </p:cNvSpPr>
          <p:nvPr/>
        </p:nvSpPr>
        <p:spPr>
          <a:xfrm>
            <a:off x="1932811" y="4446710"/>
            <a:ext cx="7796540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deficiency for a resources reaches the threshold, agent dies.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269CEF-6B7B-6B59-92BC-ED8B5C46B170}"/>
              </a:ext>
            </a:extLst>
          </p:cNvPr>
          <p:cNvSpPr txBox="1">
            <a:spLocks/>
          </p:cNvSpPr>
          <p:nvPr/>
        </p:nvSpPr>
        <p:spPr>
          <a:xfrm>
            <a:off x="1932811" y="1917029"/>
            <a:ext cx="7796540" cy="66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 a type of </a:t>
            </a:r>
            <a:r>
              <a:rPr lang="en-US" u="sng" dirty="0"/>
              <a:t>Structure</a:t>
            </a:r>
            <a:r>
              <a:rPr lang="en-US" dirty="0"/>
              <a:t> (degrades over time)</a:t>
            </a:r>
          </a:p>
        </p:txBody>
      </p:sp>
    </p:spTree>
    <p:extLst>
      <p:ext uri="{BB962C8B-B14F-4D97-AF65-F5344CB8AC3E}">
        <p14:creationId xmlns:p14="http://schemas.microsoft.com/office/powerpoint/2010/main" val="370768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Agents: a deeper look inside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014203-948B-6E19-7D01-49D4F63B6A68}"/>
              </a:ext>
            </a:extLst>
          </p:cNvPr>
          <p:cNvSpPr txBox="1">
            <a:spLocks/>
          </p:cNvSpPr>
          <p:nvPr/>
        </p:nvSpPr>
        <p:spPr>
          <a:xfrm>
            <a:off x="1932811" y="1885285"/>
            <a:ext cx="7796540" cy="3984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agents contain 4 nodes for each resource:</a:t>
            </a:r>
          </a:p>
          <a:p>
            <a:pPr lvl="1"/>
            <a:r>
              <a:rPr lang="en-US" dirty="0"/>
              <a:t>1. Produce</a:t>
            </a:r>
          </a:p>
          <a:p>
            <a:pPr lvl="1"/>
            <a:r>
              <a:rPr lang="en-US" dirty="0"/>
              <a:t>2. Use</a:t>
            </a:r>
          </a:p>
          <a:p>
            <a:pPr lvl="1"/>
            <a:r>
              <a:rPr lang="en-US" dirty="0"/>
              <a:t>3. Deficiency</a:t>
            </a:r>
          </a:p>
          <a:p>
            <a:pPr lvl="1"/>
            <a:r>
              <a:rPr lang="en-US" dirty="0"/>
              <a:t>4. Storage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066DB0F-9AE6-07DD-7BE1-3B036C3A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467" y="2962514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17567293-9377-43FB-5B52-A2F53B727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7554" y="3478451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ADD5D1F-5FC3-2081-E8CD-85AEBB24E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5654" y="3508614"/>
            <a:ext cx="400050" cy="203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D9D04A96-220E-92D5-0A18-25490B46B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354" y="4183301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B24E6D3-E0F4-86C7-8424-F9DF4FFA3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6754" y="4219814"/>
            <a:ext cx="590550" cy="254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D0A40268-9DCE-13EF-9569-1D00C1BD8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1254" y="3489564"/>
            <a:ext cx="508000" cy="254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DC25E38-90AE-E74B-D0C7-C7801F3A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829" y="4986576"/>
            <a:ext cx="762000" cy="3444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Agent 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4D7E2BAE-6389-0D98-583A-0F92C413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1330" y="4210852"/>
            <a:ext cx="679450" cy="254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Oval 10">
            <a:extLst>
              <a:ext uri="{FF2B5EF4-FFF2-40B4-BE49-F238E27FC236}">
                <a16:creationId xmlns:a16="http://schemas.microsoft.com/office/drawing/2014/main" id="{9A59F8A4-1F40-6419-DA58-BC86D214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2354" y="4167426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DD23FBDD-F9E8-0908-9D96-9808CF3D3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5054" y="3459401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AutoShape 12">
            <a:extLst>
              <a:ext uri="{FF2B5EF4-FFF2-40B4-BE49-F238E27FC236}">
                <a16:creationId xmlns:a16="http://schemas.microsoft.com/office/drawing/2014/main" id="{F67098CA-ACE6-EEFE-55C1-A9F52DA1691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287873" y="3939620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 algn="ctr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7" name="AutoShape 13">
            <a:extLst>
              <a:ext uri="{FF2B5EF4-FFF2-40B4-BE49-F238E27FC236}">
                <a16:creationId xmlns:a16="http://schemas.microsoft.com/office/drawing/2014/main" id="{6BC87B19-5185-94BD-5D67-2310AD90D7B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444911" y="3944382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8" name="AutoShape 14">
            <a:extLst>
              <a:ext uri="{FF2B5EF4-FFF2-40B4-BE49-F238E27FC236}">
                <a16:creationId xmlns:a16="http://schemas.microsoft.com/office/drawing/2014/main" id="{B87027B6-C125-4B89-19AF-A47947AA93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98154" y="3592751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9" name="AutoShape 15">
            <a:extLst>
              <a:ext uri="{FF2B5EF4-FFF2-40B4-BE49-F238E27FC236}">
                <a16:creationId xmlns:a16="http://schemas.microsoft.com/office/drawing/2014/main" id="{39B2E462-57FD-BB7A-2EF8-09053C8CD957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004504" y="4316651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" name="AutoShape 16">
            <a:extLst>
              <a:ext uri="{FF2B5EF4-FFF2-40B4-BE49-F238E27FC236}">
                <a16:creationId xmlns:a16="http://schemas.microsoft.com/office/drawing/2014/main" id="{7CC8604E-9B7B-0673-32D5-8A4F527B067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8835436" y="3752295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 algn="ctr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6008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8" grpId="0" animBg="1"/>
      <p:bldP spid="9" grpId="0"/>
      <p:bldP spid="10" grpId="0"/>
      <p:bldP spid="11" grpId="0"/>
      <p:bldP spid="12" grpId="0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Agents: graph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12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E71BE7E2-2C6F-063F-5562-BCD44C6C5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275" y="2857053"/>
            <a:ext cx="1992313" cy="1992313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BFFBDF7B-5B21-1EF2-0074-9980A1E42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875" y="3403153"/>
            <a:ext cx="401638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228FA51C-9FF5-87DC-F2F1-BE7FE0A05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363" y="3372991"/>
            <a:ext cx="481012" cy="239712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F91FC755-4650-79A8-76B4-9649E8677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975" y="4114353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9D6B87D2-8AA8-38EF-5CCA-B58FEFF8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5163" y="4077841"/>
            <a:ext cx="635000" cy="277812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141EF940-879C-3F1C-B1EE-9D280A828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063" y="3384103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2A2F9B3C-0CAA-3537-3D13-E26AE74B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863" y="3353941"/>
            <a:ext cx="660400" cy="265112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2778DF6D-F716-E782-6EAC-5B7658DBB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7638" y="4881116"/>
            <a:ext cx="7620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Agent 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AF02A954-F3C9-8ACC-B8BA-0F91A512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6163" y="4061966"/>
            <a:ext cx="679450" cy="298450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26">
            <a:extLst>
              <a:ext uri="{FF2B5EF4-FFF2-40B4-BE49-F238E27FC236}">
                <a16:creationId xmlns:a16="http://schemas.microsoft.com/office/drawing/2014/main" id="{56C84AE1-4785-B48F-1475-A8F344715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513" y="4112766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51" name="AutoShape 27">
            <a:extLst>
              <a:ext uri="{FF2B5EF4-FFF2-40B4-BE49-F238E27FC236}">
                <a16:creationId xmlns:a16="http://schemas.microsoft.com/office/drawing/2014/main" id="{0DD2F133-BB61-1ABA-6370-A739F1D4353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771682" y="3834159"/>
            <a:ext cx="458788" cy="3175"/>
          </a:xfrm>
          <a:prstGeom prst="curvedConnector3">
            <a:avLst>
              <a:gd name="adj1" fmla="val 48616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52" name="AutoShape 28">
            <a:extLst>
              <a:ext uri="{FF2B5EF4-FFF2-40B4-BE49-F238E27FC236}">
                <a16:creationId xmlns:a16="http://schemas.microsoft.com/office/drawing/2014/main" id="{C35C2E62-A863-F43D-C723-7F68A29A550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928719" y="3838922"/>
            <a:ext cx="417513" cy="3175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53" name="AutoShape 29">
            <a:extLst>
              <a:ext uri="{FF2B5EF4-FFF2-40B4-BE49-F238E27FC236}">
                <a16:creationId xmlns:a16="http://schemas.microsoft.com/office/drawing/2014/main" id="{9C2EED76-2F11-3EB4-C640-E25E819E256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81963" y="3487291"/>
            <a:ext cx="266700" cy="4762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54" name="AutoShape 30">
            <a:extLst>
              <a:ext uri="{FF2B5EF4-FFF2-40B4-BE49-F238E27FC236}">
                <a16:creationId xmlns:a16="http://schemas.microsoft.com/office/drawing/2014/main" id="{17E63BB5-FF8B-495B-AF86-21EA7117B753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4488313" y="4211191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55" name="AutoShape 31">
            <a:extLst>
              <a:ext uri="{FF2B5EF4-FFF2-40B4-BE49-F238E27FC236}">
                <a16:creationId xmlns:a16="http://schemas.microsoft.com/office/drawing/2014/main" id="{EF587C54-C9AB-6F11-65C2-477AD104BDA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4318450" y="3647628"/>
            <a:ext cx="512763" cy="404813"/>
          </a:xfrm>
          <a:prstGeom prst="curvedConnector3">
            <a:avLst>
              <a:gd name="adj1" fmla="val 5019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30" name="Text Box 32">
            <a:extLst>
              <a:ext uri="{FF2B5EF4-FFF2-40B4-BE49-F238E27FC236}">
                <a16:creationId xmlns:a16="http://schemas.microsoft.com/office/drawing/2014/main" id="{9B242CE5-E1B4-4EFF-D1C1-E5E22477E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6838" y="3384103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Oval 33">
            <a:extLst>
              <a:ext uri="{FF2B5EF4-FFF2-40B4-BE49-F238E27FC236}">
                <a16:creationId xmlns:a16="http://schemas.microsoft.com/office/drawing/2014/main" id="{36EC9B3F-0B98-19FC-22D2-81D5569D9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050" y="2857053"/>
            <a:ext cx="1992313" cy="1992313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34">
            <a:extLst>
              <a:ext uri="{FF2B5EF4-FFF2-40B4-BE49-F238E27FC236}">
                <a16:creationId xmlns:a16="http://schemas.microsoft.com/office/drawing/2014/main" id="{2A1EE707-E347-1478-002C-E0778D8E5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650" y="3403153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59" name="AutoShape 35">
            <a:extLst>
              <a:ext uri="{FF2B5EF4-FFF2-40B4-BE49-F238E27FC236}">
                <a16:creationId xmlns:a16="http://schemas.microsoft.com/office/drawing/2014/main" id="{89256749-7D66-1F96-C483-E3410A191402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6059144" y="2562572"/>
            <a:ext cx="711200" cy="2376488"/>
          </a:xfrm>
          <a:prstGeom prst="curvedConnector3">
            <a:avLst>
              <a:gd name="adj1" fmla="val 148718"/>
            </a:avLst>
          </a:prstGeom>
          <a:noFill/>
          <a:ln w="38100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33" name="Oval 36">
            <a:extLst>
              <a:ext uri="{FF2B5EF4-FFF2-40B4-BE49-F238E27FC236}">
                <a16:creationId xmlns:a16="http://schemas.microsoft.com/office/drawing/2014/main" id="{E0F37782-B8CD-EDAD-72C6-DF9F5DB7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550" y="3372991"/>
            <a:ext cx="482600" cy="239712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Text Box 37">
            <a:extLst>
              <a:ext uri="{FF2B5EF4-FFF2-40B4-BE49-F238E27FC236}">
                <a16:creationId xmlns:a16="http://schemas.microsoft.com/office/drawing/2014/main" id="{CEBCE084-A1EC-9329-CDA8-2F473D236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750" y="4114353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Oval 38">
            <a:extLst>
              <a:ext uri="{FF2B5EF4-FFF2-40B4-BE49-F238E27FC236}">
                <a16:creationId xmlns:a16="http://schemas.microsoft.com/office/drawing/2014/main" id="{6AAB831D-0A76-8B13-0336-F7F90291E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350" y="4077841"/>
            <a:ext cx="635000" cy="277812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9">
            <a:extLst>
              <a:ext uri="{FF2B5EF4-FFF2-40B4-BE49-F238E27FC236}">
                <a16:creationId xmlns:a16="http://schemas.microsoft.com/office/drawing/2014/main" id="{90BD9268-E456-C0AE-44E6-524F0B340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9050" y="3353941"/>
            <a:ext cx="660400" cy="265112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D797D58B-A2F9-4F13-3141-487A841D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9413" y="4881116"/>
            <a:ext cx="762000" cy="34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Agent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Oval 41">
            <a:extLst>
              <a:ext uri="{FF2B5EF4-FFF2-40B4-BE49-F238E27FC236}">
                <a16:creationId xmlns:a16="http://schemas.microsoft.com/office/drawing/2014/main" id="{A262653E-67C1-72D4-F3C0-EF85CAB73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938" y="4061966"/>
            <a:ext cx="679450" cy="298450"/>
          </a:xfrm>
          <a:prstGeom prst="ellipse">
            <a:avLst/>
          </a:prstGeom>
          <a:noFill/>
          <a:ln w="25400" algn="ctr">
            <a:solidFill>
              <a:schemeClr val="tx1">
                <a:lumMod val="9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 Box 42">
            <a:extLst>
              <a:ext uri="{FF2B5EF4-FFF2-40B4-BE49-F238E27FC236}">
                <a16:creationId xmlns:a16="http://schemas.microsoft.com/office/drawing/2014/main" id="{55C94AC6-A38C-F445-E82E-BBFFB9CB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4288" y="4112766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67" name="AutoShape 43">
            <a:extLst>
              <a:ext uri="{FF2B5EF4-FFF2-40B4-BE49-F238E27FC236}">
                <a16:creationId xmlns:a16="http://schemas.microsoft.com/office/drawing/2014/main" id="{5139EE91-B7F4-5D66-54E5-4761D86D8BC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7541869" y="3834159"/>
            <a:ext cx="458788" cy="3175"/>
          </a:xfrm>
          <a:prstGeom prst="curvedConnector3">
            <a:avLst>
              <a:gd name="adj1" fmla="val 48616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68" name="AutoShape 44">
            <a:extLst>
              <a:ext uri="{FF2B5EF4-FFF2-40B4-BE49-F238E27FC236}">
                <a16:creationId xmlns:a16="http://schemas.microsoft.com/office/drawing/2014/main" id="{2501C30F-1FCB-6E29-FDEB-0D503292A0E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99700" y="3839716"/>
            <a:ext cx="417513" cy="1587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69" name="AutoShape 45">
            <a:extLst>
              <a:ext uri="{FF2B5EF4-FFF2-40B4-BE49-F238E27FC236}">
                <a16:creationId xmlns:a16="http://schemas.microsoft.com/office/drawing/2014/main" id="{B3171DB4-E1D1-01D6-F1CD-D42EF2F616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52150" y="3487291"/>
            <a:ext cx="266700" cy="4762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70" name="AutoShape 46">
            <a:extLst>
              <a:ext uri="{FF2B5EF4-FFF2-40B4-BE49-F238E27FC236}">
                <a16:creationId xmlns:a16="http://schemas.microsoft.com/office/drawing/2014/main" id="{25568C8C-49A5-78C0-B413-31B882FBEAC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260088" y="4211191"/>
            <a:ext cx="182562" cy="6350"/>
          </a:xfrm>
          <a:prstGeom prst="curvedConnector3">
            <a:avLst>
              <a:gd name="adj1" fmla="val 5000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71" name="AutoShape 47">
            <a:extLst>
              <a:ext uri="{FF2B5EF4-FFF2-40B4-BE49-F238E27FC236}">
                <a16:creationId xmlns:a16="http://schemas.microsoft.com/office/drawing/2014/main" id="{46FDF6E7-17B6-9368-ADF4-0EFD12285C4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7090225" y="3647628"/>
            <a:ext cx="512763" cy="404813"/>
          </a:xfrm>
          <a:prstGeom prst="curvedConnector3">
            <a:avLst>
              <a:gd name="adj1" fmla="val 50190"/>
            </a:avLst>
          </a:prstGeom>
          <a:noFill/>
          <a:ln w="38100" algn="ctr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72" name="AutoShape 48">
            <a:extLst>
              <a:ext uri="{FF2B5EF4-FFF2-40B4-BE49-F238E27FC236}">
                <a16:creationId xmlns:a16="http://schemas.microsoft.com/office/drawing/2014/main" id="{DB8050C4-99F3-CF8F-FFB6-A3D1D5047D1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47225" y="3607941"/>
            <a:ext cx="0" cy="1441450"/>
          </a:xfrm>
          <a:prstGeom prst="curvedConnector3">
            <a:avLst>
              <a:gd name="adj1" fmla="val 27946782"/>
            </a:avLst>
          </a:prstGeom>
          <a:noFill/>
          <a:ln w="38100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73" name="AutoShape 49">
            <a:extLst>
              <a:ext uri="{FF2B5EF4-FFF2-40B4-BE49-F238E27FC236}">
                <a16:creationId xmlns:a16="http://schemas.microsoft.com/office/drawing/2014/main" id="{1F5B8E99-E761-0CAB-120C-B0E2C4E6F27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32863" y="3487291"/>
            <a:ext cx="1233487" cy="7302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92D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74" name="AutoShape 50">
            <a:extLst>
              <a:ext uri="{FF2B5EF4-FFF2-40B4-BE49-F238E27FC236}">
                <a16:creationId xmlns:a16="http://schemas.microsoft.com/office/drawing/2014/main" id="{717D3D53-C6E8-300F-AD6C-9CCB3BF8BE2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946432" y="1533872"/>
            <a:ext cx="19050" cy="3633787"/>
          </a:xfrm>
          <a:prstGeom prst="curvedConnector3">
            <a:avLst>
              <a:gd name="adj1" fmla="val -3055606"/>
            </a:avLst>
          </a:prstGeom>
          <a:noFill/>
          <a:ln w="38100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075" name="AutoShape 51">
            <a:extLst>
              <a:ext uri="{FF2B5EF4-FFF2-40B4-BE49-F238E27FC236}">
                <a16:creationId xmlns:a16="http://schemas.microsoft.com/office/drawing/2014/main" id="{2DB5C47C-7E70-50DD-12E5-05E1BCD65B8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V="1">
            <a:off x="5150300" y="2603053"/>
            <a:ext cx="985838" cy="2541588"/>
          </a:xfrm>
          <a:prstGeom prst="curvedConnector5">
            <a:avLst>
              <a:gd name="adj1" fmla="val -25843"/>
              <a:gd name="adj2" fmla="val 59454"/>
              <a:gd name="adj3" fmla="val 142519"/>
            </a:avLst>
          </a:prstGeom>
          <a:noFill/>
          <a:ln w="38100" algn="ctr">
            <a:solidFill>
              <a:srgbClr val="FFC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F2702B-F22D-2F66-7A75-57B840967988}"/>
                  </a:ext>
                </a:extLst>
              </p:cNvPr>
              <p:cNvSpPr txBox="1"/>
              <p:nvPr/>
            </p:nvSpPr>
            <p:spPr>
              <a:xfrm>
                <a:off x="4520831" y="5680612"/>
                <a:ext cx="2871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𝑒𝑑𝑔𝑒𝑠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2F2702B-F22D-2F66-7A75-57B840967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831" y="5680612"/>
                <a:ext cx="2871962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0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 animBg="1"/>
      <p:bldP spid="37" grpId="0"/>
      <p:bldP spid="38" grpId="0" animBg="1"/>
      <p:bldP spid="39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Agents: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13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014203-948B-6E19-7D01-49D4F63B6A68}"/>
              </a:ext>
            </a:extLst>
          </p:cNvPr>
          <p:cNvSpPr txBox="1">
            <a:spLocks/>
          </p:cNvSpPr>
          <p:nvPr/>
        </p:nvSpPr>
        <p:spPr>
          <a:xfrm>
            <a:off x="1932811" y="1885285"/>
            <a:ext cx="7796540" cy="70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graph, each edge represents a possible transaction.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61CD6-E54A-B1FD-994D-C95FBC35108A}"/>
              </a:ext>
            </a:extLst>
          </p:cNvPr>
          <p:cNvSpPr txBox="1">
            <a:spLocks/>
          </p:cNvSpPr>
          <p:nvPr/>
        </p:nvSpPr>
        <p:spPr>
          <a:xfrm>
            <a:off x="1932811" y="3220839"/>
            <a:ext cx="7796540" cy="70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goal of the agents is to find the best ones and accomplish them.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EFB4C6-EA52-7374-28C0-862469E3A6BF}"/>
              </a:ext>
            </a:extLst>
          </p:cNvPr>
          <p:cNvSpPr txBox="1">
            <a:spLocks/>
          </p:cNvSpPr>
          <p:nvPr/>
        </p:nvSpPr>
        <p:spPr>
          <a:xfrm>
            <a:off x="1932811" y="2634398"/>
            <a:ext cx="7958330" cy="706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starting node has a source, and the ending node will have a demand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0BE803A-54FA-4009-E755-EF5801A7FA48}"/>
              </a:ext>
            </a:extLst>
          </p:cNvPr>
          <p:cNvSpPr/>
          <p:nvPr/>
        </p:nvSpPr>
        <p:spPr>
          <a:xfrm>
            <a:off x="3335356" y="5065442"/>
            <a:ext cx="4991450" cy="318781"/>
          </a:xfrm>
          <a:prstGeom prst="rightArrow">
            <a:avLst>
              <a:gd name="adj1" fmla="val 50000"/>
              <a:gd name="adj2" fmla="val 105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9DD409-C75E-E442-B2F9-7907D24C1EA3}"/>
              </a:ext>
            </a:extLst>
          </p:cNvPr>
          <p:cNvSpPr/>
          <p:nvPr/>
        </p:nvSpPr>
        <p:spPr>
          <a:xfrm>
            <a:off x="2144119" y="4629213"/>
            <a:ext cx="1191237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883069-4C3E-CF48-C86B-27D5FF974979}"/>
              </a:ext>
            </a:extLst>
          </p:cNvPr>
          <p:cNvSpPr txBox="1"/>
          <p:nvPr/>
        </p:nvSpPr>
        <p:spPr>
          <a:xfrm>
            <a:off x="1969621" y="5908915"/>
            <a:ext cx="154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starting node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CBDC2A-5771-992E-3D95-7639DE34BEAC}"/>
              </a:ext>
            </a:extLst>
          </p:cNvPr>
          <p:cNvSpPr/>
          <p:nvPr/>
        </p:nvSpPr>
        <p:spPr>
          <a:xfrm>
            <a:off x="8326806" y="4629213"/>
            <a:ext cx="1191237" cy="1191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2E736E-32AC-8FA0-FB7E-0DC738725E49}"/>
              </a:ext>
            </a:extLst>
          </p:cNvPr>
          <p:cNvSpPr txBox="1"/>
          <p:nvPr/>
        </p:nvSpPr>
        <p:spPr>
          <a:xfrm>
            <a:off x="8152308" y="5908915"/>
            <a:ext cx="1540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ending node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6C095-0B74-5227-775B-3651C6DA5D16}"/>
              </a:ext>
            </a:extLst>
          </p:cNvPr>
          <p:cNvSpPr txBox="1"/>
          <p:nvPr/>
        </p:nvSpPr>
        <p:spPr>
          <a:xfrm>
            <a:off x="2307571" y="5056943"/>
            <a:ext cx="87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CF1CC-7070-DB21-BC31-776245CEDDDF}"/>
              </a:ext>
            </a:extLst>
          </p:cNvPr>
          <p:cNvSpPr txBox="1"/>
          <p:nvPr/>
        </p:nvSpPr>
        <p:spPr>
          <a:xfrm>
            <a:off x="8375409" y="5056943"/>
            <a:ext cx="1094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demand</a:t>
            </a:r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18A1F0F7-ACB3-733F-ABAC-85148D19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3">
            <a:extLst>
              <a:ext uri="{FF2B5EF4-FFF2-40B4-BE49-F238E27FC236}">
                <a16:creationId xmlns:a16="http://schemas.microsoft.com/office/drawing/2014/main" id="{B3DA30DF-556B-E714-296C-563874FFE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EEAD91D-BBB4-8E08-EBB2-71CAB528C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9" name="Oval 5">
            <a:extLst>
              <a:ext uri="{FF2B5EF4-FFF2-40B4-BE49-F238E27FC236}">
                <a16:creationId xmlns:a16="http://schemas.microsoft.com/office/drawing/2014/main" id="{711BD17A-6EE0-F11A-EE8F-DD7B2593E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6">
            <a:extLst>
              <a:ext uri="{FF2B5EF4-FFF2-40B4-BE49-F238E27FC236}">
                <a16:creationId xmlns:a16="http://schemas.microsoft.com/office/drawing/2014/main" id="{A0ED8692-1471-9A45-A3CB-32784025A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7">
            <a:extLst>
              <a:ext uri="{FF2B5EF4-FFF2-40B4-BE49-F238E27FC236}">
                <a16:creationId xmlns:a16="http://schemas.microsoft.com/office/drawing/2014/main" id="{DD19452A-0B0C-86AF-D8A0-70157855E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 Box 8">
            <a:extLst>
              <a:ext uri="{FF2B5EF4-FFF2-40B4-BE49-F238E27FC236}">
                <a16:creationId xmlns:a16="http://schemas.microsoft.com/office/drawing/2014/main" id="{4AB89A25-4A59-412A-D224-46F684E58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E2DE1445-24BB-C902-046D-C9BD2E70D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EFBE45A9-E844-7F19-669F-57A4BB3F9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" name="AutoShape 11">
            <a:extLst>
              <a:ext uri="{FF2B5EF4-FFF2-40B4-BE49-F238E27FC236}">
                <a16:creationId xmlns:a16="http://schemas.microsoft.com/office/drawing/2014/main" id="{8E66B93F-99BA-AE68-454C-E18C07E9710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6" name="AutoShape 12">
            <a:extLst>
              <a:ext uri="{FF2B5EF4-FFF2-40B4-BE49-F238E27FC236}">
                <a16:creationId xmlns:a16="http://schemas.microsoft.com/office/drawing/2014/main" id="{0C364045-E849-B442-534A-403FFCA1EE9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7" name="AutoShape 13">
            <a:extLst>
              <a:ext uri="{FF2B5EF4-FFF2-40B4-BE49-F238E27FC236}">
                <a16:creationId xmlns:a16="http://schemas.microsoft.com/office/drawing/2014/main" id="{1832AE7A-54CB-E660-294E-82E29550498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8" name="AutoShape 14">
            <a:extLst>
              <a:ext uri="{FF2B5EF4-FFF2-40B4-BE49-F238E27FC236}">
                <a16:creationId xmlns:a16="http://schemas.microsoft.com/office/drawing/2014/main" id="{F6BAC3E9-D459-9783-812F-6C0813B5457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9" name="AutoShape 15">
            <a:extLst>
              <a:ext uri="{FF2B5EF4-FFF2-40B4-BE49-F238E27FC236}">
                <a16:creationId xmlns:a16="http://schemas.microsoft.com/office/drawing/2014/main" id="{2D6C1163-377A-5B2B-0450-7239AEF8CF9D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4568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Agents: “produce” and “use”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D01304-341A-1AF3-25EF-ED7E18E7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364" y="3165690"/>
            <a:ext cx="7958330" cy="789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Produce</a:t>
            </a:r>
            <a:r>
              <a:rPr lang="en-US" dirty="0"/>
              <a:t>: production rate. At each step, extra production will be wasted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72C0C04E-7DCE-6521-A3A1-1454AED96E20}"/>
              </a:ext>
            </a:extLst>
          </p:cNvPr>
          <p:cNvSpPr txBox="1">
            <a:spLocks/>
          </p:cNvSpPr>
          <p:nvPr/>
        </p:nvSpPr>
        <p:spPr>
          <a:xfrm>
            <a:off x="1733364" y="4437304"/>
            <a:ext cx="8301182" cy="97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Use</a:t>
            </a:r>
            <a:r>
              <a:rPr lang="en-US" dirty="0"/>
              <a:t>: use rate. If this need is not met, it will be accumulated as </a:t>
            </a:r>
            <a:r>
              <a:rPr lang="en-US" dirty="0" err="1"/>
              <a:t>deficiency_current</a:t>
            </a:r>
            <a:r>
              <a:rPr lang="en-US" dirty="0"/>
              <a:t>. If this value exceeds </a:t>
            </a:r>
            <a:r>
              <a:rPr lang="en-US" dirty="0" err="1"/>
              <a:t>deficiency_max</a:t>
            </a:r>
            <a:r>
              <a:rPr lang="en-US" dirty="0"/>
              <a:t>, the agent dies.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A7AD4-735C-1EDE-7685-7822706E0263}"/>
              </a:ext>
            </a:extLst>
          </p:cNvPr>
          <p:cNvSpPr txBox="1"/>
          <p:nvPr/>
        </p:nvSpPr>
        <p:spPr>
          <a:xfrm>
            <a:off x="1356645" y="1963032"/>
            <a:ext cx="671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resource, an agent:</a:t>
            </a:r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7A5569E3-334D-DF73-D39F-4182DB9E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">
            <a:extLst>
              <a:ext uri="{FF2B5EF4-FFF2-40B4-BE49-F238E27FC236}">
                <a16:creationId xmlns:a16="http://schemas.microsoft.com/office/drawing/2014/main" id="{65B9FDAC-D5BB-6C58-F7AB-B72F17F5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9822114D-E99C-F95D-BB38-AAD665070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7" name="Oval 5">
            <a:extLst>
              <a:ext uri="{FF2B5EF4-FFF2-40B4-BE49-F238E27FC236}">
                <a16:creationId xmlns:a16="http://schemas.microsoft.com/office/drawing/2014/main" id="{E08089C2-D43D-3212-1A7B-A8FCE77A6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B1D85F91-F17F-DB2A-4B97-546FC118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3B6BB51-8DCA-2506-3A60-311C0F04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8">
            <a:extLst>
              <a:ext uri="{FF2B5EF4-FFF2-40B4-BE49-F238E27FC236}">
                <a16:creationId xmlns:a16="http://schemas.microsoft.com/office/drawing/2014/main" id="{FDFE2939-2188-DF30-9CFA-6E0EF49C1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608F408F-7CB7-D3A6-D1C9-5A9F12B1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10">
            <a:extLst>
              <a:ext uri="{FF2B5EF4-FFF2-40B4-BE49-F238E27FC236}">
                <a16:creationId xmlns:a16="http://schemas.microsoft.com/office/drawing/2014/main" id="{5B8153B5-EFF4-DC7D-7FD9-6B2EBE06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3" name="AutoShape 11">
            <a:extLst>
              <a:ext uri="{FF2B5EF4-FFF2-40B4-BE49-F238E27FC236}">
                <a16:creationId xmlns:a16="http://schemas.microsoft.com/office/drawing/2014/main" id="{F922CB75-FEB5-80AD-B745-60AA0F0432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4" name="AutoShape 12">
            <a:extLst>
              <a:ext uri="{FF2B5EF4-FFF2-40B4-BE49-F238E27FC236}">
                <a16:creationId xmlns:a16="http://schemas.microsoft.com/office/drawing/2014/main" id="{23F72EC3-9FFD-26AB-C9AD-408EB110554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5" name="AutoShape 13">
            <a:extLst>
              <a:ext uri="{FF2B5EF4-FFF2-40B4-BE49-F238E27FC236}">
                <a16:creationId xmlns:a16="http://schemas.microsoft.com/office/drawing/2014/main" id="{D5490D32-504E-4571-3874-640AE4DE5F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6" name="AutoShape 14">
            <a:extLst>
              <a:ext uri="{FF2B5EF4-FFF2-40B4-BE49-F238E27FC236}">
                <a16:creationId xmlns:a16="http://schemas.microsoft.com/office/drawing/2014/main" id="{CEADE8B3-01B7-2633-4094-7494B49D9A98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47" name="AutoShape 15">
            <a:extLst>
              <a:ext uri="{FF2B5EF4-FFF2-40B4-BE49-F238E27FC236}">
                <a16:creationId xmlns:a16="http://schemas.microsoft.com/office/drawing/2014/main" id="{458BE8BA-DC93-929C-29C7-7361FC0FE90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934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Agents: “deficiency”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15</a:t>
            </a:fld>
            <a:endParaRPr lang="en-US" dirty="0"/>
          </a:p>
        </p:txBody>
      </p:sp>
      <p:sp>
        <p:nvSpPr>
          <p:cNvPr id="30" name="Content Placeholder 8">
            <a:extLst>
              <a:ext uri="{FF2B5EF4-FFF2-40B4-BE49-F238E27FC236}">
                <a16:creationId xmlns:a16="http://schemas.microsoft.com/office/drawing/2014/main" id="{AE5D6EAE-67E7-A1B7-3685-6349AD589F77}"/>
              </a:ext>
            </a:extLst>
          </p:cNvPr>
          <p:cNvSpPr txBox="1">
            <a:spLocks/>
          </p:cNvSpPr>
          <p:nvPr/>
        </p:nvSpPr>
        <p:spPr>
          <a:xfrm>
            <a:off x="1733364" y="2410111"/>
            <a:ext cx="7796540" cy="270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Deficiency</a:t>
            </a:r>
            <a:r>
              <a:rPr lang="en-US" dirty="0"/>
              <a:t>: at each step, if “use” is not satisfied, accumulates as deficiency. If it reaches “</a:t>
            </a:r>
            <a:r>
              <a:rPr lang="en-US" dirty="0" err="1"/>
              <a:t>deficiency_max</a:t>
            </a:r>
            <a:r>
              <a:rPr lang="en-US" dirty="0"/>
              <a:t>”, agent dies.</a:t>
            </a:r>
          </a:p>
          <a:p>
            <a:pPr marL="457200" lvl="1" indent="0">
              <a:buNone/>
            </a:pPr>
            <a:r>
              <a:rPr lang="en-US" dirty="0"/>
              <a:t>properties: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deficiency_current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600" dirty="0" err="1"/>
              <a:t>deficiency_max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A7AD4-735C-1EDE-7685-7822706E0263}"/>
              </a:ext>
            </a:extLst>
          </p:cNvPr>
          <p:cNvSpPr txBox="1"/>
          <p:nvPr/>
        </p:nvSpPr>
        <p:spPr>
          <a:xfrm>
            <a:off x="1356645" y="1963032"/>
            <a:ext cx="671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resource, an agent has: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D296932-70BE-F9E7-48D9-EE707C7B19D8}"/>
              </a:ext>
            </a:extLst>
          </p:cNvPr>
          <p:cNvSpPr txBox="1">
            <a:spLocks/>
          </p:cNvSpPr>
          <p:nvPr/>
        </p:nvSpPr>
        <p:spPr>
          <a:xfrm>
            <a:off x="1733363" y="5421057"/>
            <a:ext cx="8725273" cy="90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Only acts as an ending point, with demand value of “</a:t>
            </a:r>
            <a:r>
              <a:rPr lang="en-US" sz="2000" dirty="0" err="1"/>
              <a:t>deficiency_current</a:t>
            </a:r>
            <a:r>
              <a:rPr lang="en-US" sz="2000" dirty="0"/>
              <a:t>”</a:t>
            </a:r>
            <a:endParaRPr lang="en-US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3D24250-FAFA-ABF4-1EC5-DF65F3630394}"/>
              </a:ext>
            </a:extLst>
          </p:cNvPr>
          <p:cNvSpPr txBox="1">
            <a:spLocks/>
          </p:cNvSpPr>
          <p:nvPr/>
        </p:nvSpPr>
        <p:spPr>
          <a:xfrm>
            <a:off x="1733364" y="4908644"/>
            <a:ext cx="7796540" cy="79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it reaches “</a:t>
            </a:r>
            <a:r>
              <a:rPr lang="en-US" dirty="0" err="1"/>
              <a:t>deficiency_max</a:t>
            </a:r>
            <a:r>
              <a:rPr lang="en-US" dirty="0"/>
              <a:t>”, the agent dies.</a:t>
            </a:r>
          </a:p>
        </p:txBody>
      </p:sp>
      <p:sp>
        <p:nvSpPr>
          <p:cNvPr id="8" name="Oval 2">
            <a:extLst>
              <a:ext uri="{FF2B5EF4-FFF2-40B4-BE49-F238E27FC236}">
                <a16:creationId xmlns:a16="http://schemas.microsoft.com/office/drawing/2014/main" id="{7643D19E-3246-8374-0C5B-7C1D385DB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Oval 3">
            <a:extLst>
              <a:ext uri="{FF2B5EF4-FFF2-40B4-BE49-F238E27FC236}">
                <a16:creationId xmlns:a16="http://schemas.microsoft.com/office/drawing/2014/main" id="{7D8632D3-AEBF-C899-6536-6DEF3306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65A0DCA-9D35-1D18-5ED4-6D254A57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4034C028-EBBB-D468-97E9-9182FBAA2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D83BE1CE-5ED7-B184-44B6-52E76AA1F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B57AE2E7-D3B5-46C9-D91F-44098720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BC960858-D951-DB08-3957-4E6CED318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DF87EEB8-28EE-1322-C0D2-6CBFB82CA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10">
            <a:extLst>
              <a:ext uri="{FF2B5EF4-FFF2-40B4-BE49-F238E27FC236}">
                <a16:creationId xmlns:a16="http://schemas.microsoft.com/office/drawing/2014/main" id="{B5EC86B3-D3BC-089B-3645-22204182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59" name="AutoShape 11">
            <a:extLst>
              <a:ext uri="{FF2B5EF4-FFF2-40B4-BE49-F238E27FC236}">
                <a16:creationId xmlns:a16="http://schemas.microsoft.com/office/drawing/2014/main" id="{D6CC0290-4CCE-580C-F1E9-B95F1BAEC05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0" name="AutoShape 12">
            <a:extLst>
              <a:ext uri="{FF2B5EF4-FFF2-40B4-BE49-F238E27FC236}">
                <a16:creationId xmlns:a16="http://schemas.microsoft.com/office/drawing/2014/main" id="{345AA3FB-ABD2-70DD-6B74-7CE50A0E723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1" name="AutoShape 13">
            <a:extLst>
              <a:ext uri="{FF2B5EF4-FFF2-40B4-BE49-F238E27FC236}">
                <a16:creationId xmlns:a16="http://schemas.microsoft.com/office/drawing/2014/main" id="{8454C976-C107-0B16-C306-AAF2DEFFA3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2" name="AutoShape 14">
            <a:extLst>
              <a:ext uri="{FF2B5EF4-FFF2-40B4-BE49-F238E27FC236}">
                <a16:creationId xmlns:a16="http://schemas.microsoft.com/office/drawing/2014/main" id="{8EAE206D-EF81-4CC7-2C0C-7FEE8CAF1F02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2063" name="AutoShape 15">
            <a:extLst>
              <a:ext uri="{FF2B5EF4-FFF2-40B4-BE49-F238E27FC236}">
                <a16:creationId xmlns:a16="http://schemas.microsoft.com/office/drawing/2014/main" id="{4665D11B-25D1-2294-6D81-31DB29A3D78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1813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5. Agents: “storage”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16</a:t>
            </a:fld>
            <a:endParaRPr lang="en-US" dirty="0"/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69599ACF-8173-B14C-2A4C-9EE6415DA24B}"/>
              </a:ext>
            </a:extLst>
          </p:cNvPr>
          <p:cNvSpPr txBox="1">
            <a:spLocks/>
          </p:cNvSpPr>
          <p:nvPr/>
        </p:nvSpPr>
        <p:spPr>
          <a:xfrm>
            <a:off x="1733364" y="2433498"/>
            <a:ext cx="8090144" cy="2088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Storage</a:t>
            </a:r>
            <a:r>
              <a:rPr lang="en-US" dirty="0"/>
              <a:t>: storage unit</a:t>
            </a:r>
          </a:p>
          <a:p>
            <a:pPr marL="457200" lvl="1" indent="0">
              <a:buNone/>
            </a:pPr>
            <a:r>
              <a:rPr lang="en-US" dirty="0"/>
              <a:t>properties: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600" dirty="0"/>
              <a:t>- </a:t>
            </a:r>
            <a:r>
              <a:rPr lang="en-US" sz="1600" dirty="0" err="1"/>
              <a:t>storage_current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- </a:t>
            </a:r>
            <a:r>
              <a:rPr lang="en-US" sz="1600" dirty="0" err="1"/>
              <a:t>storage_max</a:t>
            </a:r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1A7AD4-735C-1EDE-7685-7822706E0263}"/>
              </a:ext>
            </a:extLst>
          </p:cNvPr>
          <p:cNvSpPr txBox="1"/>
          <p:nvPr/>
        </p:nvSpPr>
        <p:spPr>
          <a:xfrm>
            <a:off x="1356645" y="1963032"/>
            <a:ext cx="6712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resource, an agent has: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C6FA8-EC43-067D-D1E5-22C909A4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434" y="390386"/>
            <a:ext cx="1992312" cy="1992312"/>
          </a:xfrm>
          <a:prstGeom prst="ellipse">
            <a:avLst/>
          </a:prstGeom>
          <a:noFill/>
          <a:ln w="25400" cap="rnd" algn="ctr">
            <a:solidFill>
              <a:srgbClr val="A6A6A6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289675AA-D1E9-0A1C-0E35-6554D50AA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0521" y="906323"/>
            <a:ext cx="482600" cy="2397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2B61190-5C27-2161-D8F9-068F28B1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8621" y="936486"/>
            <a:ext cx="400050" cy="20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effectLst/>
                <a:latin typeface="CMU Serif" panose="02000603000000000000" pitchFamily="2" charset="0"/>
              </a:rPr>
              <a:t>Use</a:t>
            </a: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Oval 5">
            <a:extLst>
              <a:ext uri="{FF2B5EF4-FFF2-40B4-BE49-F238E27FC236}">
                <a16:creationId xmlns:a16="http://schemas.microsoft.com/office/drawing/2014/main" id="{B38543AC-E7B7-2380-2038-816A02906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321" y="1611173"/>
            <a:ext cx="635000" cy="2778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A1BF05B4-BFDF-B7C1-9D81-DE309BFC2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59721" y="1647686"/>
            <a:ext cx="5905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Produce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A591252E-F700-79A5-1D2F-59BE2FF26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221" y="917436"/>
            <a:ext cx="5080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26D9CDD-7B7F-75C6-7217-312C76D5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1671" y="1646098"/>
            <a:ext cx="67945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C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Deficiency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Oval 9">
            <a:extLst>
              <a:ext uri="{FF2B5EF4-FFF2-40B4-BE49-F238E27FC236}">
                <a16:creationId xmlns:a16="http://schemas.microsoft.com/office/drawing/2014/main" id="{811193A7-3E13-2B73-ED04-279FD81F4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5321" y="1595298"/>
            <a:ext cx="679450" cy="2984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0">
            <a:extLst>
              <a:ext uri="{FF2B5EF4-FFF2-40B4-BE49-F238E27FC236}">
                <a16:creationId xmlns:a16="http://schemas.microsoft.com/office/drawing/2014/main" id="{189864C6-50AB-1D44-F872-CAA3B892E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021" y="887273"/>
            <a:ext cx="660400" cy="26511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" name="AutoShape 11">
            <a:extLst>
              <a:ext uri="{FF2B5EF4-FFF2-40B4-BE49-F238E27FC236}">
                <a16:creationId xmlns:a16="http://schemas.microsoft.com/office/drawing/2014/main" id="{F066903F-C363-3178-9F74-B5FE4DE9F7C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10220840" y="1367492"/>
            <a:ext cx="458787" cy="3175"/>
          </a:xfrm>
          <a:prstGeom prst="curvedConnector3">
            <a:avLst>
              <a:gd name="adj1" fmla="val 48616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D3093ED2-36AD-9F02-B4F4-BB9EA7C28B8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9377878" y="1372254"/>
            <a:ext cx="417512" cy="3175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253E827C-4471-2E9F-DF2E-3C1A082D12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31121" y="1020623"/>
            <a:ext cx="266700" cy="47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6605BA9C-EC4D-4C31-486F-C6E6A732E8A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9937471" y="1744523"/>
            <a:ext cx="184150" cy="6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81DD4DF5-DC35-78D9-7F16-BE1E35562EA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9768403" y="1180167"/>
            <a:ext cx="512762" cy="406400"/>
          </a:xfrm>
          <a:prstGeom prst="curvedConnector3">
            <a:avLst>
              <a:gd name="adj1" fmla="val 50190"/>
            </a:avLst>
          </a:prstGeom>
          <a:noFill/>
          <a:ln w="3810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cxn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15983EE-6C29-9764-C162-D0BC49914FFB}"/>
              </a:ext>
            </a:extLst>
          </p:cNvPr>
          <p:cNvSpPr txBox="1">
            <a:spLocks/>
          </p:cNvSpPr>
          <p:nvPr/>
        </p:nvSpPr>
        <p:spPr>
          <a:xfrm>
            <a:off x="1733364" y="4573155"/>
            <a:ext cx="8725273" cy="1819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Acts both as a starting point and ending point, with values of: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(when is end point)     </a:t>
            </a:r>
            <a:r>
              <a:rPr lang="en-US" sz="1600" dirty="0"/>
              <a:t>demand = </a:t>
            </a:r>
            <a:r>
              <a:rPr lang="en-US" sz="1600" dirty="0" err="1"/>
              <a:t>storage_max</a:t>
            </a:r>
            <a:r>
              <a:rPr lang="en-US" sz="1600" dirty="0"/>
              <a:t> - </a:t>
            </a:r>
            <a:r>
              <a:rPr lang="en-US" sz="1600" dirty="0" err="1"/>
              <a:t>storage_current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800" dirty="0"/>
              <a:t>(when is start point)    </a:t>
            </a:r>
            <a:r>
              <a:rPr lang="en-US" sz="1600" dirty="0"/>
              <a:t>source = </a:t>
            </a:r>
            <a:r>
              <a:rPr lang="en-US" sz="1600" dirty="0" err="1"/>
              <a:t>storage_current</a:t>
            </a:r>
            <a:endParaRPr lang="en-US" sz="1600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F8036B72-9435-0C8E-1B26-AB1098C466E0}"/>
              </a:ext>
            </a:extLst>
          </p:cNvPr>
          <p:cNvSpPr/>
          <p:nvPr/>
        </p:nvSpPr>
        <p:spPr>
          <a:xfrm>
            <a:off x="2464526" y="5303520"/>
            <a:ext cx="147282" cy="1027612"/>
          </a:xfrm>
          <a:prstGeom prst="leftBrace">
            <a:avLst>
              <a:gd name="adj1" fmla="val 64360"/>
              <a:gd name="adj2" fmla="val 50000"/>
            </a:avLst>
          </a:prstGeom>
          <a:ln w="19050"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 Implementation: “class hierarchies”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17</a:t>
            </a:fld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BC0E74-97D2-079A-92B3-FB3EE1FF0FCA}"/>
              </a:ext>
            </a:extLst>
          </p:cNvPr>
          <p:cNvSpPr/>
          <p:nvPr/>
        </p:nvSpPr>
        <p:spPr>
          <a:xfrm>
            <a:off x="3415844" y="1811195"/>
            <a:ext cx="2409245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6A5895-0070-5007-D205-669FA96D5256}"/>
              </a:ext>
            </a:extLst>
          </p:cNvPr>
          <p:cNvSpPr/>
          <p:nvPr/>
        </p:nvSpPr>
        <p:spPr>
          <a:xfrm>
            <a:off x="8582107" y="1811195"/>
            <a:ext cx="1970603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1B790A-0BCA-5A81-E6FC-416C84B7E8E2}"/>
              </a:ext>
            </a:extLst>
          </p:cNvPr>
          <p:cNvSpPr/>
          <p:nvPr/>
        </p:nvSpPr>
        <p:spPr>
          <a:xfrm>
            <a:off x="7950928" y="2789087"/>
            <a:ext cx="3243757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Entity, 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6EEF144-EFF5-02C9-3A55-25869AFDC473}"/>
              </a:ext>
            </a:extLst>
          </p:cNvPr>
          <p:cNvSpPr/>
          <p:nvPr/>
        </p:nvSpPr>
        <p:spPr>
          <a:xfrm>
            <a:off x="1183013" y="2789087"/>
            <a:ext cx="3316875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Infrastructure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716BB4F-5C37-B0E1-8036-E82BF928AB70}"/>
              </a:ext>
            </a:extLst>
          </p:cNvPr>
          <p:cNvSpPr/>
          <p:nvPr/>
        </p:nvSpPr>
        <p:spPr>
          <a:xfrm>
            <a:off x="5022007" y="5797589"/>
            <a:ext cx="2409245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022FDC-5643-08A3-363D-A26AC56063D1}"/>
              </a:ext>
            </a:extLst>
          </p:cNvPr>
          <p:cNvSpPr/>
          <p:nvPr/>
        </p:nvSpPr>
        <p:spPr>
          <a:xfrm>
            <a:off x="4824205" y="2788877"/>
            <a:ext cx="2804850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Equipment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E6E4A88-2E2B-18FB-9C66-C7502C55F6E5}"/>
              </a:ext>
            </a:extLst>
          </p:cNvPr>
          <p:cNvSpPr/>
          <p:nvPr/>
        </p:nvSpPr>
        <p:spPr>
          <a:xfrm>
            <a:off x="1185457" y="3784397"/>
            <a:ext cx="3316875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Road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Infrastructure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36196E-14C4-CC80-0995-B2041C5596CA}"/>
              </a:ext>
            </a:extLst>
          </p:cNvPr>
          <p:cNvSpPr/>
          <p:nvPr/>
        </p:nvSpPr>
        <p:spPr>
          <a:xfrm>
            <a:off x="1185457" y="4408830"/>
            <a:ext cx="3316875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Airport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Infrastructure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E5C46D4-CD63-2CC4-CC8D-D8802BA28808}"/>
              </a:ext>
            </a:extLst>
          </p:cNvPr>
          <p:cNvSpPr/>
          <p:nvPr/>
        </p:nvSpPr>
        <p:spPr>
          <a:xfrm>
            <a:off x="4934672" y="3784397"/>
            <a:ext cx="2559227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Truck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D87159-B0F0-52B9-DE53-24977D757F5E}"/>
              </a:ext>
            </a:extLst>
          </p:cNvPr>
          <p:cNvSpPr/>
          <p:nvPr/>
        </p:nvSpPr>
        <p:spPr>
          <a:xfrm>
            <a:off x="4847587" y="4408830"/>
            <a:ext cx="2733398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Airplane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Structure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0A8ADB1-D333-E149-4040-1BB5B1DE0E37}"/>
              </a:ext>
            </a:extLst>
          </p:cNvPr>
          <p:cNvSpPr/>
          <p:nvPr/>
        </p:nvSpPr>
        <p:spPr>
          <a:xfrm>
            <a:off x="8366469" y="3784397"/>
            <a:ext cx="2401880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Farmer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49944E-0173-91B5-BC2B-BA3C950F061E}"/>
              </a:ext>
            </a:extLst>
          </p:cNvPr>
          <p:cNvSpPr/>
          <p:nvPr/>
        </p:nvSpPr>
        <p:spPr>
          <a:xfrm>
            <a:off x="8368555" y="4408830"/>
            <a:ext cx="2401880" cy="53273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Merchant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Agent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287CEE-8EBD-A8DE-ACBA-2FFC3061A0C8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4620467" y="2343932"/>
            <a:ext cx="1606163" cy="44494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9119FAE-420F-0874-5714-780CA535325F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2841451" y="2343932"/>
            <a:ext cx="1779016" cy="44515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E29DBCB-11EE-120D-8483-91B484DD9A09}"/>
              </a:ext>
            </a:extLst>
          </p:cNvPr>
          <p:cNvCxnSpPr>
            <a:cxnSpLocks/>
            <a:stCxn id="26" idx="2"/>
            <a:endCxn id="52" idx="0"/>
          </p:cNvCxnSpPr>
          <p:nvPr/>
        </p:nvCxnSpPr>
        <p:spPr>
          <a:xfrm>
            <a:off x="2841451" y="3321824"/>
            <a:ext cx="0" cy="3096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0DD75B-8F06-C12B-0BD9-50BA567F3B0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843893" y="5451569"/>
            <a:ext cx="2178114" cy="61238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FF33550-5D24-2E56-C3DC-4D3FEC454826}"/>
              </a:ext>
            </a:extLst>
          </p:cNvPr>
          <p:cNvSpPr txBox="1"/>
          <p:nvPr/>
        </p:nvSpPr>
        <p:spPr>
          <a:xfrm>
            <a:off x="1984469" y="5019239"/>
            <a:ext cx="1718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14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61DE5C-F53F-FE8B-AFA5-7BA6BFAF1043}"/>
              </a:ext>
            </a:extLst>
          </p:cNvPr>
          <p:cNvSpPr/>
          <p:nvPr/>
        </p:nvSpPr>
        <p:spPr>
          <a:xfrm>
            <a:off x="1079862" y="3631474"/>
            <a:ext cx="3523178" cy="1819885"/>
          </a:xfrm>
          <a:prstGeom prst="rect">
            <a:avLst/>
          </a:prstGeom>
          <a:noFill/>
          <a:ln w="28575">
            <a:solidFill>
              <a:schemeClr val="tx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C7C36C-CF68-32B2-7F5B-89F8F5A383DC}"/>
              </a:ext>
            </a:extLst>
          </p:cNvPr>
          <p:cNvSpPr txBox="1"/>
          <p:nvPr/>
        </p:nvSpPr>
        <p:spPr>
          <a:xfrm>
            <a:off x="5367205" y="5019239"/>
            <a:ext cx="1718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D6B0D8-437E-0F9B-E959-371EDFDD8A68}"/>
              </a:ext>
            </a:extLst>
          </p:cNvPr>
          <p:cNvSpPr/>
          <p:nvPr/>
        </p:nvSpPr>
        <p:spPr>
          <a:xfrm>
            <a:off x="4746001" y="3631474"/>
            <a:ext cx="2961258" cy="1819885"/>
          </a:xfrm>
          <a:prstGeom prst="rect">
            <a:avLst/>
          </a:prstGeom>
          <a:noFill/>
          <a:ln w="28575">
            <a:solidFill>
              <a:schemeClr val="tx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4A7E2D-CB4E-8441-64E0-3289F24418CB}"/>
              </a:ext>
            </a:extLst>
          </p:cNvPr>
          <p:cNvCxnSpPr>
            <a:cxnSpLocks/>
            <a:stCxn id="28" idx="2"/>
            <a:endCxn id="59" idx="0"/>
          </p:cNvCxnSpPr>
          <p:nvPr/>
        </p:nvCxnSpPr>
        <p:spPr>
          <a:xfrm>
            <a:off x="6226630" y="3321614"/>
            <a:ext cx="0" cy="30986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2208FCE-FC9E-F372-8CB8-707328C4DE3A}"/>
              </a:ext>
            </a:extLst>
          </p:cNvPr>
          <p:cNvSpPr txBox="1"/>
          <p:nvPr/>
        </p:nvSpPr>
        <p:spPr>
          <a:xfrm>
            <a:off x="8692762" y="5019239"/>
            <a:ext cx="17188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...</a:t>
            </a:r>
            <a:endParaRPr lang="en-US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02CF23-B78C-B538-47A7-639E33E7D800}"/>
              </a:ext>
            </a:extLst>
          </p:cNvPr>
          <p:cNvSpPr/>
          <p:nvPr/>
        </p:nvSpPr>
        <p:spPr>
          <a:xfrm>
            <a:off x="8220889" y="3631474"/>
            <a:ext cx="2708540" cy="1819885"/>
          </a:xfrm>
          <a:prstGeom prst="rect">
            <a:avLst/>
          </a:prstGeom>
          <a:noFill/>
          <a:ln w="28575">
            <a:solidFill>
              <a:schemeClr val="tx2">
                <a:lumMod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A600544-81C1-2BD5-34FD-A3793302783A}"/>
              </a:ext>
            </a:extLst>
          </p:cNvPr>
          <p:cNvCxnSpPr>
            <a:cxnSpLocks/>
            <a:stCxn id="25" idx="2"/>
            <a:endCxn id="63" idx="0"/>
          </p:cNvCxnSpPr>
          <p:nvPr/>
        </p:nvCxnSpPr>
        <p:spPr>
          <a:xfrm>
            <a:off x="9572807" y="3321824"/>
            <a:ext cx="2352" cy="30965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040A69-A1D9-D89C-06A9-C7F58D623617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4620467" y="2343932"/>
            <a:ext cx="4952340" cy="44515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F5217A-8E00-E669-7D37-FCE372EB64A6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9567409" y="2343932"/>
            <a:ext cx="5398" cy="445155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498D8ED-2988-0EA7-31CE-3F58A51B6C89}"/>
              </a:ext>
            </a:extLst>
          </p:cNvPr>
          <p:cNvCxnSpPr>
            <a:cxnSpLocks/>
            <a:stCxn id="59" idx="2"/>
            <a:endCxn id="27" idx="0"/>
          </p:cNvCxnSpPr>
          <p:nvPr/>
        </p:nvCxnSpPr>
        <p:spPr>
          <a:xfrm>
            <a:off x="6226630" y="5451359"/>
            <a:ext cx="0" cy="346230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3729E29-7901-DD98-B894-6093AE216F0C}"/>
              </a:ext>
            </a:extLst>
          </p:cNvPr>
          <p:cNvCxnSpPr>
            <a:cxnSpLocks/>
            <a:stCxn id="63" idx="2"/>
            <a:endCxn id="27" idx="3"/>
          </p:cNvCxnSpPr>
          <p:nvPr/>
        </p:nvCxnSpPr>
        <p:spPr>
          <a:xfrm flipH="1">
            <a:off x="7431252" y="5451359"/>
            <a:ext cx="2143907" cy="612599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97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4" grpId="0" animBg="1"/>
      <p:bldP spid="35" grpId="0" animBg="1"/>
      <p:bldP spid="36" grpId="0" animBg="1"/>
      <p:bldP spid="49" grpId="0"/>
      <p:bldP spid="52" grpId="0" animBg="1"/>
      <p:bldP spid="58" grpId="0"/>
      <p:bldP spid="59" grpId="0" animBg="1"/>
      <p:bldP spid="62" grpId="0"/>
      <p:bldP spid="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 Implementation: subproblem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18</a:t>
            </a:fld>
            <a:endParaRPr lang="en-US" dirty="0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B15983EE-6C29-9764-C162-D0BC49914FFB}"/>
              </a:ext>
            </a:extLst>
          </p:cNvPr>
          <p:cNvSpPr txBox="1">
            <a:spLocks/>
          </p:cNvSpPr>
          <p:nvPr/>
        </p:nvSpPr>
        <p:spPr>
          <a:xfrm>
            <a:off x="1733364" y="2039680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environment with agents only. (no settlement, no equipment, no infrastructure)</a:t>
            </a:r>
          </a:p>
        </p:txBody>
      </p: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2C09DBA8-7AC3-7DC8-33F2-485DCA96B760}"/>
              </a:ext>
            </a:extLst>
          </p:cNvPr>
          <p:cNvSpPr txBox="1">
            <a:spLocks/>
          </p:cNvSpPr>
          <p:nvPr/>
        </p:nvSpPr>
        <p:spPr>
          <a:xfrm>
            <a:off x="1733364" y="2858406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Everyone is in contact with everyone else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D89A3C90-C9FA-122A-751E-7A500FA1B406}"/>
              </a:ext>
            </a:extLst>
          </p:cNvPr>
          <p:cNvSpPr txBox="1">
            <a:spLocks/>
          </p:cNvSpPr>
          <p:nvPr/>
        </p:nvSpPr>
        <p:spPr>
          <a:xfrm>
            <a:off x="1733363" y="3606466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Resources are transferred instantaneously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C05AA111-4F80-190F-522C-64AC501C2A05}"/>
              </a:ext>
            </a:extLst>
          </p:cNvPr>
          <p:cNvSpPr txBox="1">
            <a:spLocks/>
          </p:cNvSpPr>
          <p:nvPr/>
        </p:nvSpPr>
        <p:spPr>
          <a:xfrm>
            <a:off x="1733363" y="4354526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is only one type of resource</a:t>
            </a:r>
          </a:p>
        </p:txBody>
      </p:sp>
      <p:sp>
        <p:nvSpPr>
          <p:cNvPr id="22" name="Content Placeholder 8">
            <a:extLst>
              <a:ext uri="{FF2B5EF4-FFF2-40B4-BE49-F238E27FC236}">
                <a16:creationId xmlns:a16="http://schemas.microsoft.com/office/drawing/2014/main" id="{FA406890-CC2C-A444-1367-7F5F9087727F}"/>
              </a:ext>
            </a:extLst>
          </p:cNvPr>
          <p:cNvSpPr txBox="1">
            <a:spLocks/>
          </p:cNvSpPr>
          <p:nvPr/>
        </p:nvSpPr>
        <p:spPr>
          <a:xfrm>
            <a:off x="1733362" y="5173252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best transaction is found based on score: distance / demand</a:t>
            </a:r>
          </a:p>
        </p:txBody>
      </p:sp>
    </p:spTree>
    <p:extLst>
      <p:ext uri="{BB962C8B-B14F-4D97-AF65-F5344CB8AC3E}">
        <p14:creationId xmlns:p14="http://schemas.microsoft.com/office/powerpoint/2010/main" val="35293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6. Implementation: subproblem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DE688E-5ADF-5FB8-8E31-32C4B49DF473}"/>
              </a:ext>
            </a:extLst>
          </p:cNvPr>
          <p:cNvSpPr txBox="1"/>
          <p:nvPr/>
        </p:nvSpPr>
        <p:spPr>
          <a:xfrm>
            <a:off x="2524343" y="1664718"/>
            <a:ext cx="646858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&gt;&gt;&gt; step:  1</a:t>
            </a:r>
          </a:p>
          <a:p>
            <a:r>
              <a:rPr lang="en-US" sz="1400" dirty="0"/>
              <a:t># transaction from "farmer_1___produce" to "farmer_1___deficiency": 5</a:t>
            </a:r>
          </a:p>
          <a:p>
            <a:r>
              <a:rPr lang="en-US" sz="1400" dirty="0"/>
              <a:t># transaction from "farmer_1___produce" to "farmer_1___storage": 5</a:t>
            </a:r>
          </a:p>
          <a:p>
            <a:r>
              <a:rPr lang="en-US" sz="1400" dirty="0"/>
              <a:t># transaction from "farmer_2___produce" to "farmer_2___storage": 10</a:t>
            </a:r>
          </a:p>
          <a:p>
            <a:r>
              <a:rPr lang="en-US" sz="1400" dirty="0"/>
              <a:t># transaction from "farmer_2___storage" to "farmer_2___use": 5</a:t>
            </a:r>
          </a:p>
          <a:p>
            <a:r>
              <a:rPr lang="en-US" sz="1400" dirty="0"/>
              <a:t># transaction from "farmer_2___storage" to "farmer_1___use": 5</a:t>
            </a:r>
          </a:p>
          <a:p>
            <a:r>
              <a:rPr lang="en-US" sz="1400" dirty="0"/>
              <a:t>&gt;&gt;&gt; step:  2</a:t>
            </a:r>
          </a:p>
          <a:p>
            <a:r>
              <a:rPr lang="en-US" sz="1400" dirty="0"/>
              <a:t># transaction from "farmer_1___produce" to "farmer_1___deficiency": 3</a:t>
            </a:r>
          </a:p>
          <a:p>
            <a:r>
              <a:rPr lang="en-US" sz="1400" dirty="0"/>
              <a:t># transaction from "farmer_1___produce" to "farmer_1___storage": 7</a:t>
            </a:r>
          </a:p>
          <a:p>
            <a:r>
              <a:rPr lang="en-US" sz="1400" dirty="0"/>
              <a:t># transaction from "farmer_1___storage" to "farmer_1___use": 5</a:t>
            </a:r>
          </a:p>
          <a:p>
            <a:r>
              <a:rPr lang="en-US" sz="1400" dirty="0"/>
              <a:t># transaction from "farmer_2___produce" to "farmer_2___storage": 10</a:t>
            </a:r>
          </a:p>
          <a:p>
            <a:r>
              <a:rPr lang="en-US" sz="1400" dirty="0"/>
              <a:t># transaction from "farmer_2___storage" to "farmer_2___use": 5</a:t>
            </a:r>
          </a:p>
          <a:p>
            <a:r>
              <a:rPr lang="en-US" sz="1400" dirty="0"/>
              <a:t># transaction from "farmer_2___storage" to "farmer_1___use": 3</a:t>
            </a:r>
          </a:p>
          <a:p>
            <a:r>
              <a:rPr lang="en-US" sz="1400" dirty="0"/>
              <a:t># transaction from "farmer_2___storage" to "homeless_1___deficiency": 1</a:t>
            </a:r>
          </a:p>
          <a:p>
            <a:r>
              <a:rPr lang="en-US" sz="1400" dirty="0"/>
              <a:t># transaction from "farmer_2___storage" to "homeless_1___use": 1</a:t>
            </a:r>
          </a:p>
          <a:p>
            <a:r>
              <a:rPr lang="en-US" sz="1400" dirty="0"/>
              <a:t>&gt;&gt;&gt; step:  3</a:t>
            </a:r>
          </a:p>
          <a:p>
            <a:r>
              <a:rPr lang="en-US" sz="1400" dirty="0"/>
              <a:t># transaction from "farmer_1___produce" to "farmer_1___storage": 10</a:t>
            </a:r>
          </a:p>
          <a:p>
            <a:r>
              <a:rPr lang="en-US" sz="1400" dirty="0"/>
              <a:t># transaction from "farmer_1___storage" to "farmer_1___use": 7</a:t>
            </a:r>
          </a:p>
          <a:p>
            <a:r>
              <a:rPr lang="en-US" sz="1400" dirty="0"/>
              <a:t># transaction from "farmer_2___produce" to "farmer_2___storage": 10</a:t>
            </a:r>
          </a:p>
          <a:p>
            <a:r>
              <a:rPr lang="en-US" sz="1400" dirty="0"/>
              <a:t># transaction from "farmer_2___storage" to "farmer_2___use": 5</a:t>
            </a:r>
          </a:p>
          <a:p>
            <a:r>
              <a:rPr lang="en-US" sz="1400" dirty="0"/>
              <a:t># transaction from "farmer_2___storage" to "homeless_1___use": 1</a:t>
            </a:r>
          </a:p>
          <a:p>
            <a:r>
              <a:rPr lang="en-US" sz="1400" dirty="0"/>
              <a:t># transaction from "farmer_2___storage" to "farmer_1___use": 1</a:t>
            </a:r>
          </a:p>
        </p:txBody>
      </p:sp>
    </p:spTree>
    <p:extLst>
      <p:ext uri="{BB962C8B-B14F-4D97-AF65-F5344CB8AC3E}">
        <p14:creationId xmlns:p14="http://schemas.microsoft.com/office/powerpoint/2010/main" val="74916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“definition”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368" y="2171210"/>
            <a:ext cx="7796540" cy="625062"/>
          </a:xfrm>
        </p:spPr>
        <p:txBody>
          <a:bodyPr/>
          <a:lstStyle/>
          <a:p>
            <a:r>
              <a:rPr lang="en-US" dirty="0"/>
              <a:t>May have initial cost of built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0B3FCF-27A7-3902-AC5D-78C22289A926}"/>
              </a:ext>
            </a:extLst>
          </p:cNvPr>
          <p:cNvSpPr txBox="1">
            <a:spLocks/>
          </p:cNvSpPr>
          <p:nvPr/>
        </p:nvSpPr>
        <p:spPr>
          <a:xfrm>
            <a:off x="1960388" y="3521026"/>
            <a:ext cx="7958330" cy="68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Based on probability of working at each step, it may stop working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C42742-024D-5D8D-27D2-14BF5D4C8A78}"/>
              </a:ext>
            </a:extLst>
          </p:cNvPr>
          <p:cNvSpPr txBox="1">
            <a:spLocks/>
          </p:cNvSpPr>
          <p:nvPr/>
        </p:nvSpPr>
        <p:spPr>
          <a:xfrm>
            <a:off x="1960388" y="2846118"/>
            <a:ext cx="7796540" cy="625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Probability of working decreases over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836A30-91A1-D6F6-0A8B-5E6EA6B7E854}"/>
              </a:ext>
            </a:extLst>
          </p:cNvPr>
          <p:cNvSpPr txBox="1">
            <a:spLocks/>
          </p:cNvSpPr>
          <p:nvPr/>
        </p:nvSpPr>
        <p:spPr>
          <a:xfrm>
            <a:off x="1986466" y="4242867"/>
            <a:ext cx="7796540" cy="687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can be renovated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92D855-ECAE-BA9B-3511-6B54F0FE78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39" y="5388505"/>
            <a:ext cx="1262083" cy="1186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163FA4-99CC-A5EB-603B-832C6751F0E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02" y="5327551"/>
            <a:ext cx="1447737" cy="12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7. Steps to take: </a:t>
            </a:r>
            <a:r>
              <a:rPr lang="en-US"/>
              <a:t>“introducing trade </a:t>
            </a:r>
            <a:r>
              <a:rPr lang="en-US" dirty="0"/>
              <a:t>offs”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58565830-9DC3-A761-A812-EE014C8B75D9}"/>
              </a:ext>
            </a:extLst>
          </p:cNvPr>
          <p:cNvSpPr txBox="1">
            <a:spLocks/>
          </p:cNvSpPr>
          <p:nvPr/>
        </p:nvSpPr>
        <p:spPr>
          <a:xfrm>
            <a:off x="1733363" y="2087274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may exist shared storages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566C9BCE-8A6A-D060-AE98-2816EF5EC57D}"/>
              </a:ext>
            </a:extLst>
          </p:cNvPr>
          <p:cNvSpPr txBox="1">
            <a:spLocks/>
          </p:cNvSpPr>
          <p:nvPr/>
        </p:nvSpPr>
        <p:spPr>
          <a:xfrm>
            <a:off x="1733363" y="2764668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Meaning of market needs to be defined at some point</a:t>
            </a:r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B297FDE3-F9AA-35AA-648C-3A0C0D3982B5}"/>
              </a:ext>
            </a:extLst>
          </p:cNvPr>
          <p:cNvSpPr txBox="1">
            <a:spLocks/>
          </p:cNvSpPr>
          <p:nvPr/>
        </p:nvSpPr>
        <p:spPr>
          <a:xfrm>
            <a:off x="1733363" y="3442062"/>
            <a:ext cx="8725273" cy="67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 may implement it using exchange rate table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FA76ADB-67AF-15CD-D6DD-A095C0FD1DA5}"/>
              </a:ext>
            </a:extLst>
          </p:cNvPr>
          <p:cNvSpPr txBox="1">
            <a:spLocks/>
          </p:cNvSpPr>
          <p:nvPr/>
        </p:nvSpPr>
        <p:spPr>
          <a:xfrm>
            <a:off x="1733363" y="4119455"/>
            <a:ext cx="8725273" cy="1613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Exchange rates:</a:t>
            </a:r>
          </a:p>
          <a:p>
            <a:pPr marL="0" indent="0">
              <a:buNone/>
            </a:pPr>
            <a:r>
              <a:rPr lang="en-US" sz="1600" dirty="0"/>
              <a:t>    - Volume</a:t>
            </a:r>
          </a:p>
          <a:p>
            <a:pPr marL="0" indent="0">
              <a:buNone/>
            </a:pPr>
            <a:r>
              <a:rPr lang="en-US" sz="1600" dirty="0"/>
              <a:t>    - Value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399E9B-AAF9-8D8C-8904-0D0B55F00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84002"/>
              </p:ext>
            </p:extLst>
          </p:nvPr>
        </p:nvGraphicFramePr>
        <p:xfrm>
          <a:off x="7680096" y="3711553"/>
          <a:ext cx="2778540" cy="14769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94635">
                  <a:extLst>
                    <a:ext uri="{9D8B030D-6E8A-4147-A177-3AD203B41FA5}">
                      <a16:colId xmlns:a16="http://schemas.microsoft.com/office/drawing/2014/main" val="482720349"/>
                    </a:ext>
                  </a:extLst>
                </a:gridCol>
                <a:gridCol w="694635">
                  <a:extLst>
                    <a:ext uri="{9D8B030D-6E8A-4147-A177-3AD203B41FA5}">
                      <a16:colId xmlns:a16="http://schemas.microsoft.com/office/drawing/2014/main" val="2906074865"/>
                    </a:ext>
                  </a:extLst>
                </a:gridCol>
                <a:gridCol w="694635">
                  <a:extLst>
                    <a:ext uri="{9D8B030D-6E8A-4147-A177-3AD203B41FA5}">
                      <a16:colId xmlns:a16="http://schemas.microsoft.com/office/drawing/2014/main" val="1306360113"/>
                    </a:ext>
                  </a:extLst>
                </a:gridCol>
                <a:gridCol w="694635">
                  <a:extLst>
                    <a:ext uri="{9D8B030D-6E8A-4147-A177-3AD203B41FA5}">
                      <a16:colId xmlns:a16="http://schemas.microsoft.com/office/drawing/2014/main" val="2245143190"/>
                    </a:ext>
                  </a:extLst>
                </a:gridCol>
              </a:tblGrid>
              <a:tr h="369239"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energy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296644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257463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790123"/>
                  </a:ext>
                </a:extLst>
              </a:tr>
              <a:tr h="3692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0406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E1ED85-AFF8-2C6B-DA11-E4B6929CFF72}"/>
              </a:ext>
            </a:extLst>
          </p:cNvPr>
          <p:cNvSpPr txBox="1"/>
          <p:nvPr/>
        </p:nvSpPr>
        <p:spPr>
          <a:xfrm>
            <a:off x="7828977" y="3333923"/>
            <a:ext cx="2480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Sample Exchange Rate</a:t>
            </a:r>
          </a:p>
        </p:txBody>
      </p:sp>
    </p:spTree>
    <p:extLst>
      <p:ext uri="{BB962C8B-B14F-4D97-AF65-F5344CB8AC3E}">
        <p14:creationId xmlns:p14="http://schemas.microsoft.com/office/powerpoint/2010/main" val="414786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0338" y="3737725"/>
            <a:ext cx="6114643" cy="2268559"/>
          </a:xfrm>
        </p:spPr>
        <p:txBody>
          <a:bodyPr/>
          <a:lstStyle/>
          <a:p>
            <a:pPr algn="ctr"/>
            <a:r>
              <a:rPr lang="en-US" dirty="0"/>
              <a:t>Thank you for your patience</a:t>
            </a:r>
          </a:p>
        </p:txBody>
      </p:sp>
    </p:spTree>
    <p:extLst>
      <p:ext uri="{BB962C8B-B14F-4D97-AF65-F5344CB8AC3E}">
        <p14:creationId xmlns:p14="http://schemas.microsoft.com/office/powerpoint/2010/main" val="266314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“unified approach?”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2CAD-57DF-F8A1-9FBC-5EAD6045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1917029"/>
            <a:ext cx="7796540" cy="665447"/>
          </a:xfrm>
        </p:spPr>
        <p:txBody>
          <a:bodyPr/>
          <a:lstStyle/>
          <a:p>
            <a:r>
              <a:rPr lang="en-US" dirty="0"/>
              <a:t>We have different ways of talking about degradation…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DC1224-8986-3169-B470-C847991DE27A}"/>
              </a:ext>
            </a:extLst>
          </p:cNvPr>
          <p:cNvSpPr txBox="1">
            <a:spLocks/>
          </p:cNvSpPr>
          <p:nvPr/>
        </p:nvSpPr>
        <p:spPr>
          <a:xfrm>
            <a:off x="1932810" y="3796563"/>
            <a:ext cx="9039990" cy="1289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thorny question is:</a:t>
            </a:r>
          </a:p>
          <a:p>
            <a:pPr marL="0" indent="0">
              <a:buNone/>
            </a:pPr>
            <a:r>
              <a:rPr lang="en-US" dirty="0"/>
              <a:t>“Is there a unified way of describing degradation for both humans and buildings?”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6AD5363-4B24-F90E-9CA3-97252AAD0B23}"/>
              </a:ext>
            </a:extLst>
          </p:cNvPr>
          <p:cNvSpPr txBox="1">
            <a:spLocks/>
          </p:cNvSpPr>
          <p:nvPr/>
        </p:nvSpPr>
        <p:spPr>
          <a:xfrm>
            <a:off x="1932810" y="2582476"/>
            <a:ext cx="8883235" cy="66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case of buildings, we may deal with overall </a:t>
            </a:r>
            <a:r>
              <a:rPr lang="en-US" u="sng" dirty="0"/>
              <a:t>safety factor</a:t>
            </a:r>
            <a:r>
              <a:rPr lang="en-US" dirty="0"/>
              <a:t> as function of time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59FBA0-5739-9FBB-1DFF-54B60877DF20}"/>
              </a:ext>
            </a:extLst>
          </p:cNvPr>
          <p:cNvSpPr txBox="1">
            <a:spLocks/>
          </p:cNvSpPr>
          <p:nvPr/>
        </p:nvSpPr>
        <p:spPr>
          <a:xfrm>
            <a:off x="1932811" y="3189520"/>
            <a:ext cx="8238800" cy="66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case of humans, we may deal with lifetables and </a:t>
            </a:r>
            <a:r>
              <a:rPr lang="en-US" u="sng" dirty="0"/>
              <a:t>distributions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E3B633-0E78-FFD0-FAC0-20A7EED1959E}"/>
              </a:ext>
            </a:extLst>
          </p:cNvPr>
          <p:cNvSpPr txBox="1">
            <a:spLocks/>
          </p:cNvSpPr>
          <p:nvPr/>
        </p:nvSpPr>
        <p:spPr>
          <a:xfrm>
            <a:off x="1932809" y="4968999"/>
            <a:ext cx="8238800" cy="66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I don’t reach any conclusion…</a:t>
            </a:r>
          </a:p>
        </p:txBody>
      </p:sp>
    </p:spTree>
    <p:extLst>
      <p:ext uri="{BB962C8B-B14F-4D97-AF65-F5344CB8AC3E}">
        <p14:creationId xmlns:p14="http://schemas.microsoft.com/office/powerpoint/2010/main" val="305281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E9A6A-7A3B-6B87-09DA-76ABD2886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660815"/>
            <a:ext cx="5852172" cy="43891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8272A3-DF60-07CC-9528-1827110F583F}"/>
              </a:ext>
            </a:extLst>
          </p:cNvPr>
          <p:cNvSpPr txBox="1"/>
          <p:nvPr/>
        </p:nvSpPr>
        <p:spPr>
          <a:xfrm>
            <a:off x="3047302" y="6247593"/>
            <a:ext cx="6432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Probability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coeff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dt_years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degree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892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672817-251F-1FE2-512D-3D6BA94E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252" y="1978566"/>
            <a:ext cx="6199495" cy="407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90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1. Structure: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AEB6FC-3947-DB60-9B5E-FA03A6726604}"/>
                  </a:ext>
                </a:extLst>
              </p:cNvPr>
              <p:cNvSpPr txBox="1"/>
              <p:nvPr/>
            </p:nvSpPr>
            <p:spPr>
              <a:xfrm>
                <a:off x="3932768" y="5919318"/>
                <a:ext cx="4640822" cy="5245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AEB6FC-3947-DB60-9B5E-FA03A672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2768" y="5919318"/>
                <a:ext cx="4640822" cy="524503"/>
              </a:xfrm>
              <a:prstGeom prst="rect">
                <a:avLst/>
              </a:prstGeom>
              <a:blipFill>
                <a:blip r:embed="rId2"/>
                <a:stretch>
                  <a:fillRect b="-25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341995-2CC8-800D-ACE8-0B234E1C9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407" y="1885285"/>
            <a:ext cx="4955183" cy="371638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5B7543-D06D-E9C0-CD0D-E5E01FA59FA8}"/>
              </a:ext>
            </a:extLst>
          </p:cNvPr>
          <p:cNvSpPr/>
          <p:nvPr/>
        </p:nvSpPr>
        <p:spPr>
          <a:xfrm>
            <a:off x="7410991" y="3734769"/>
            <a:ext cx="78377" cy="7837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CD3EC9-7CED-34DA-CFD1-84391C0AEEC6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4241074" y="3773957"/>
            <a:ext cx="3169917" cy="1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5A2707-CF6A-011B-5510-D7E7B752F730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7450179" y="3813146"/>
            <a:ext cx="1" cy="1377163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22E0C9-4B56-7963-A856-C8CAE4B5D099}"/>
              </a:ext>
            </a:extLst>
          </p:cNvPr>
          <p:cNvCxnSpPr>
            <a:cxnSpLocks/>
          </p:cNvCxnSpPr>
          <p:nvPr/>
        </p:nvCxnSpPr>
        <p:spPr>
          <a:xfrm flipH="1">
            <a:off x="4197865" y="3773957"/>
            <a:ext cx="783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D959EE-2C71-8DE7-45C8-D116CB0CFDED}"/>
              </a:ext>
            </a:extLst>
          </p:cNvPr>
          <p:cNvCxnSpPr>
            <a:cxnSpLocks/>
          </p:cNvCxnSpPr>
          <p:nvPr/>
        </p:nvCxnSpPr>
        <p:spPr>
          <a:xfrm rot="5400000" flipH="1">
            <a:off x="7410990" y="5192786"/>
            <a:ext cx="783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F212E6-9B50-429B-7581-DDABFBEAB865}"/>
                  </a:ext>
                </a:extLst>
              </p:cNvPr>
              <p:cNvSpPr txBox="1"/>
              <p:nvPr/>
            </p:nvSpPr>
            <p:spPr>
              <a:xfrm>
                <a:off x="3975286" y="3679270"/>
                <a:ext cx="269304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F212E6-9B50-429B-7581-DDABFBEAB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286" y="3679270"/>
                <a:ext cx="269304" cy="169277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001B81-6F01-3F7E-F194-0863C9237D37}"/>
                  </a:ext>
                </a:extLst>
              </p:cNvPr>
              <p:cNvSpPr txBox="1"/>
              <p:nvPr/>
            </p:nvSpPr>
            <p:spPr>
              <a:xfrm>
                <a:off x="7335622" y="5224301"/>
                <a:ext cx="269304" cy="169277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6001B81-6F01-3F7E-F194-0863C923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22" y="5224301"/>
                <a:ext cx="269304" cy="169277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FDA36C-1A11-6DE4-E2A4-165D5324D12B}"/>
                  </a:ext>
                </a:extLst>
              </p:cNvPr>
              <p:cNvSpPr txBox="1"/>
              <p:nvPr/>
            </p:nvSpPr>
            <p:spPr>
              <a:xfrm>
                <a:off x="6139335" y="2881722"/>
                <a:ext cx="46079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1FDA36C-1A11-6DE4-E2A4-165D5324D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35" y="2881722"/>
                <a:ext cx="460795" cy="161583"/>
              </a:xfrm>
              <a:prstGeom prst="rect">
                <a:avLst/>
              </a:prstGeom>
              <a:blipFill>
                <a:blip r:embed="rId6"/>
                <a:stretch>
                  <a:fillRect l="-6579" t="-7692" r="-657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13AA61-74B7-4621-E811-A7CB427B9936}"/>
                  </a:ext>
                </a:extLst>
              </p:cNvPr>
              <p:cNvSpPr txBox="1"/>
              <p:nvPr/>
            </p:nvSpPr>
            <p:spPr>
              <a:xfrm>
                <a:off x="6405145" y="2539903"/>
                <a:ext cx="46079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313AA61-74B7-4621-E811-A7CB427B9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145" y="2539903"/>
                <a:ext cx="460795" cy="161583"/>
              </a:xfrm>
              <a:prstGeom prst="rect">
                <a:avLst/>
              </a:prstGeom>
              <a:blipFill>
                <a:blip r:embed="rId7"/>
                <a:stretch>
                  <a:fillRect l="-8000" t="-7692" r="-8000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B1EE0-1C43-8CB0-8E44-2EC910DB0ECE}"/>
                  </a:ext>
                </a:extLst>
              </p:cNvPr>
              <p:cNvSpPr txBox="1"/>
              <p:nvPr/>
            </p:nvSpPr>
            <p:spPr>
              <a:xfrm>
                <a:off x="7258970" y="2454354"/>
                <a:ext cx="46079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05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2B1EE0-1C43-8CB0-8E44-2EC910DB0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970" y="2454354"/>
                <a:ext cx="460795" cy="161583"/>
              </a:xfrm>
              <a:prstGeom prst="rect">
                <a:avLst/>
              </a:prstGeom>
              <a:blipFill>
                <a:blip r:embed="rId8"/>
                <a:stretch>
                  <a:fillRect t="-7692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23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2. Infrastructure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1917029"/>
            <a:ext cx="7796540" cy="665447"/>
          </a:xfrm>
        </p:spPr>
        <p:txBody>
          <a:bodyPr/>
          <a:lstStyle/>
          <a:p>
            <a:r>
              <a:rPr lang="en-US" dirty="0"/>
              <a:t>Is a type of </a:t>
            </a:r>
            <a:r>
              <a:rPr lang="en-US" u="sng" dirty="0"/>
              <a:t>Structure</a:t>
            </a:r>
            <a:r>
              <a:rPr lang="en-US" dirty="0"/>
              <a:t> (degrades over time)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1EF4-3132-1315-B419-402C51F8D0AD}"/>
              </a:ext>
            </a:extLst>
          </p:cNvPr>
          <p:cNvSpPr txBox="1">
            <a:spLocks/>
          </p:cNvSpPr>
          <p:nvPr/>
        </p:nvSpPr>
        <p:spPr>
          <a:xfrm>
            <a:off x="1932810" y="2684232"/>
            <a:ext cx="8243035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have </a:t>
            </a:r>
            <a:r>
              <a:rPr lang="en-US" u="sng" dirty="0"/>
              <a:t>start</a:t>
            </a:r>
            <a:r>
              <a:rPr lang="en-US" dirty="0"/>
              <a:t> and </a:t>
            </a:r>
            <a:r>
              <a:rPr lang="en-US" u="sng" dirty="0"/>
              <a:t>end</a:t>
            </a:r>
            <a:r>
              <a:rPr lang="en-US" dirty="0"/>
              <a:t> points, and connect </a:t>
            </a:r>
            <a:r>
              <a:rPr lang="en-US" u="sng" dirty="0"/>
              <a:t>settlements</a:t>
            </a:r>
            <a:r>
              <a:rPr lang="en-US" dirty="0"/>
              <a:t> (e.g. cities)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FC39B-3181-1BD5-2BC8-7757ED2B2954}"/>
              </a:ext>
            </a:extLst>
          </p:cNvPr>
          <p:cNvSpPr txBox="1">
            <a:spLocks/>
          </p:cNvSpPr>
          <p:nvPr/>
        </p:nvSpPr>
        <p:spPr>
          <a:xfrm>
            <a:off x="1932811" y="3308656"/>
            <a:ext cx="7796540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are in charge of handling certain recourses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E6BCE-9709-369E-3F0A-D7CD2391B5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277" y="5193065"/>
            <a:ext cx="1442683" cy="12848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99E67C-D75A-E5B4-DC1C-0443091B71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095" y="5193065"/>
            <a:ext cx="1438310" cy="128489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E44FB8-5058-B84A-41EE-8A724D05BC51}"/>
              </a:ext>
            </a:extLst>
          </p:cNvPr>
          <p:cNvSpPr txBox="1">
            <a:spLocks/>
          </p:cNvSpPr>
          <p:nvPr/>
        </p:nvSpPr>
        <p:spPr>
          <a:xfrm>
            <a:off x="1932811" y="3998341"/>
            <a:ext cx="8637328" cy="1043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Definition of other equipment is needed for certain types of infrastructure to be able to transfer resources (e.g. vehicle for roads)</a:t>
            </a:r>
          </a:p>
        </p:txBody>
      </p:sp>
    </p:spTree>
    <p:extLst>
      <p:ext uri="{BB962C8B-B14F-4D97-AF65-F5344CB8AC3E}">
        <p14:creationId xmlns:p14="http://schemas.microsoft.com/office/powerpoint/2010/main" val="14812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3. Equipment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1917029"/>
            <a:ext cx="7796540" cy="665447"/>
          </a:xfrm>
        </p:spPr>
        <p:txBody>
          <a:bodyPr/>
          <a:lstStyle/>
          <a:p>
            <a:r>
              <a:rPr lang="en-US" dirty="0"/>
              <a:t>Is a type of </a:t>
            </a:r>
            <a:r>
              <a:rPr lang="en-US" u="sng" dirty="0"/>
              <a:t>Structure</a:t>
            </a:r>
            <a:r>
              <a:rPr lang="en-US" dirty="0"/>
              <a:t> (degrades over time)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1EF4-3132-1315-B419-402C51F8D0AD}"/>
              </a:ext>
            </a:extLst>
          </p:cNvPr>
          <p:cNvSpPr txBox="1">
            <a:spLocks/>
          </p:cNvSpPr>
          <p:nvPr/>
        </p:nvSpPr>
        <p:spPr>
          <a:xfrm>
            <a:off x="1932810" y="2684232"/>
            <a:ext cx="8243035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May need human operators to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FC39B-3181-1BD5-2BC8-7757ED2B2954}"/>
              </a:ext>
            </a:extLst>
          </p:cNvPr>
          <p:cNvSpPr txBox="1">
            <a:spLocks/>
          </p:cNvSpPr>
          <p:nvPr/>
        </p:nvSpPr>
        <p:spPr>
          <a:xfrm>
            <a:off x="1932811" y="3308655"/>
            <a:ext cx="7796540" cy="1043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are in charge of transferring certain recourses on certain infrastructures (e.g. a truck on road)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00947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E44FB8-5058-B84A-41EE-8A724D05BC51}"/>
              </a:ext>
            </a:extLst>
          </p:cNvPr>
          <p:cNvSpPr txBox="1">
            <a:spLocks/>
          </p:cNvSpPr>
          <p:nvPr/>
        </p:nvSpPr>
        <p:spPr>
          <a:xfrm>
            <a:off x="1932810" y="4102844"/>
            <a:ext cx="8133978" cy="10434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use certain resources to operate</a:t>
            </a:r>
          </a:p>
        </p:txBody>
      </p:sp>
    </p:spTree>
    <p:extLst>
      <p:ext uri="{BB962C8B-B14F-4D97-AF65-F5344CB8AC3E}">
        <p14:creationId xmlns:p14="http://schemas.microsoft.com/office/powerpoint/2010/main" val="40487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4. Settlement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8B542-F931-5D5B-A16B-4C7C5025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FD0E-6F30-2425-0A71-8BA8C4E0A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811" y="1933807"/>
            <a:ext cx="7796540" cy="665447"/>
          </a:xfrm>
        </p:spPr>
        <p:txBody>
          <a:bodyPr/>
          <a:lstStyle/>
          <a:p>
            <a:r>
              <a:rPr lang="en-US" dirty="0"/>
              <a:t>Is the place that can contain agents (e.g. cities)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DD1EF4-3132-1315-B419-402C51F8D0AD}"/>
              </a:ext>
            </a:extLst>
          </p:cNvPr>
          <p:cNvSpPr txBox="1">
            <a:spLocks/>
          </p:cNvSpPr>
          <p:nvPr/>
        </p:nvSpPr>
        <p:spPr>
          <a:xfrm>
            <a:off x="1932810" y="3414075"/>
            <a:ext cx="8939322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Agents within the settlement, can interact with each other freely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2FC39B-3181-1BD5-2BC8-7757ED2B2954}"/>
              </a:ext>
            </a:extLst>
          </p:cNvPr>
          <p:cNvSpPr txBox="1">
            <a:spLocks/>
          </p:cNvSpPr>
          <p:nvPr/>
        </p:nvSpPr>
        <p:spPr>
          <a:xfrm>
            <a:off x="1932810" y="4038499"/>
            <a:ext cx="8939322" cy="73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They are the </a:t>
            </a:r>
            <a:r>
              <a:rPr lang="en-US" u="sng" dirty="0"/>
              <a:t>start</a:t>
            </a:r>
            <a:r>
              <a:rPr lang="en-US" dirty="0"/>
              <a:t> and </a:t>
            </a:r>
            <a:r>
              <a:rPr lang="en-US" u="sng" dirty="0"/>
              <a:t>end</a:t>
            </a:r>
            <a:r>
              <a:rPr lang="en-US" dirty="0"/>
              <a:t> points of infrastructures (e.g. pipelines, roads, etc.)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9A15946-8718-A452-6DAB-D0A09C568FB3}"/>
              </a:ext>
            </a:extLst>
          </p:cNvPr>
          <p:cNvSpPr txBox="1">
            <a:spLocks/>
          </p:cNvSpPr>
          <p:nvPr/>
        </p:nvSpPr>
        <p:spPr>
          <a:xfrm>
            <a:off x="1932811" y="4017725"/>
            <a:ext cx="7796540" cy="555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7F7825-8066-F409-30D1-F18320D41049}"/>
              </a:ext>
            </a:extLst>
          </p:cNvPr>
          <p:cNvSpPr txBox="1">
            <a:spLocks/>
          </p:cNvSpPr>
          <p:nvPr/>
        </p:nvSpPr>
        <p:spPr>
          <a:xfrm>
            <a:off x="1941200" y="2649715"/>
            <a:ext cx="7796540" cy="665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Has a radius, and agents within that radius are inside the city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5432F2-96E6-7C53-BE48-D99E6951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98" y="4843952"/>
            <a:ext cx="4724403" cy="157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67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5822</TotalTime>
  <Words>1344</Words>
  <Application>Microsoft Office PowerPoint</Application>
  <PresentationFormat>Widescreen</PresentationFormat>
  <Paragraphs>202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Cambria Math</vt:lpstr>
      <vt:lpstr>CMU Serif</vt:lpstr>
      <vt:lpstr>Consolas</vt:lpstr>
      <vt:lpstr>MS Shell Dlg 2</vt:lpstr>
      <vt:lpstr>Wingdings</vt:lpstr>
      <vt:lpstr>Wingdings 3</vt:lpstr>
      <vt:lpstr>Madison</vt:lpstr>
      <vt:lpstr>Presentation 02</vt:lpstr>
      <vt:lpstr>1. Structure: “definition”</vt:lpstr>
      <vt:lpstr>1. Structure: “unified approach?”</vt:lpstr>
      <vt:lpstr>1. Structure: example 1</vt:lpstr>
      <vt:lpstr>1. Structure: example 1</vt:lpstr>
      <vt:lpstr>1. Structure: example 2</vt:lpstr>
      <vt:lpstr>2. Infrastructure</vt:lpstr>
      <vt:lpstr>3. Equipment</vt:lpstr>
      <vt:lpstr>4. Settlement</vt:lpstr>
      <vt:lpstr>5. Agents</vt:lpstr>
      <vt:lpstr>5. Agents: a deeper look inside</vt:lpstr>
      <vt:lpstr>5. Agents: graph representation</vt:lpstr>
      <vt:lpstr>5. Agents: edges</vt:lpstr>
      <vt:lpstr>5. Agents: “produce” and “use”</vt:lpstr>
      <vt:lpstr>5. Agents: “deficiency”</vt:lpstr>
      <vt:lpstr>5. Agents: “storage”</vt:lpstr>
      <vt:lpstr>6. Implementation: “class hierarchies”</vt:lpstr>
      <vt:lpstr>6. Implementation: subproblem</vt:lpstr>
      <vt:lpstr>6. Implementation: subproblem</vt:lpstr>
      <vt:lpstr>7. Steps to take: “introducing trade offs”</vt:lpstr>
      <vt:lpstr>Thank you for your patience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550</cp:revision>
  <dcterms:created xsi:type="dcterms:W3CDTF">2022-08-30T09:12:46Z</dcterms:created>
  <dcterms:modified xsi:type="dcterms:W3CDTF">2022-09-20T12:20:44Z</dcterms:modified>
</cp:coreProperties>
</file>