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71" r:id="rId13"/>
    <p:sldId id="263" r:id="rId14"/>
    <p:sldId id="273" r:id="rId15"/>
    <p:sldId id="272" r:id="rId16"/>
    <p:sldId id="278" r:id="rId17"/>
    <p:sldId id="275" r:id="rId18"/>
    <p:sldId id="276" r:id="rId19"/>
    <p:sldId id="279" r:id="rId20"/>
    <p:sldId id="280" r:id="rId21"/>
    <p:sldId id="281" r:id="rId22"/>
    <p:sldId id="27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1008E-92D1-4873-A1B3-4394C093D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C2D-12B7-4470-927A-3EC6C326DA1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F94-DC9E-403E-8B2A-680C25D2B05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8FAF-3289-4105-8D81-8DC7B6108A0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9E9-A4ED-47AF-8C9B-E90FC40E320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0C2-2EEB-4A57-8039-7DC062F90C8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8F80-EEF6-49D2-A0AC-B6F0702CA9F3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AC9E-965A-4876-9A4E-9004F6B72899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203-35A7-42AD-BEF1-7A066A4DE2A4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C9-197A-47E1-BF77-48A333FF4411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EE6C-21A5-4012-ADC8-9A07630E8CA9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A38-C15D-4E79-9872-E3F54D675496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06AC5-E5E8-4C3E-9DDB-F3FBAA8118E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sz="2000" dirty="0"/>
              <a:t>“Modeling Environment”</a:t>
            </a:r>
          </a:p>
          <a:p>
            <a:pPr algn="ctr"/>
            <a:r>
              <a:rPr lang="en-US" sz="1400" dirty="0"/>
              <a:t>Sep 06, 2022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“(Normal) Graph”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A262D66-141A-0C2A-0546-81F765C7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889" y="3938341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DF82333-C128-B958-74DF-F890ADA3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52" y="3938340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C22E35A-0CD2-62F3-01F6-D8651AFB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971" y="3606553"/>
            <a:ext cx="223837" cy="2238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592924A-6DD5-EE45-59D7-79236661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33" y="3609728"/>
            <a:ext cx="223838" cy="2222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56" name="AutoShape 8">
            <a:extLst>
              <a:ext uri="{FF2B5EF4-FFF2-40B4-BE49-F238E27FC236}">
                <a16:creationId xmlns:a16="http://schemas.microsoft.com/office/drawing/2014/main" id="{A054B463-1B9D-0C47-658B-FC1087468A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2333" y="3717678"/>
            <a:ext cx="346551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336D0C-059A-E141-79CA-BB067EFA0B41}"/>
              </a:ext>
            </a:extLst>
          </p:cNvPr>
          <p:cNvSpPr txBox="1"/>
          <p:nvPr/>
        </p:nvSpPr>
        <p:spPr>
          <a:xfrm>
            <a:off x="3706572" y="5770734"/>
            <a:ext cx="42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(normal) graph is a directed multi-graph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79164-7364-30DE-CB80-D86A4052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8">
            <a:extLst>
              <a:ext uri="{FF2B5EF4-FFF2-40B4-BE49-F238E27FC236}">
                <a16:creationId xmlns:a16="http://schemas.microsoft.com/office/drawing/2014/main" id="{2BA954E5-CA2A-0F40-D81C-392B35D1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35" y="2330370"/>
            <a:ext cx="1882775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4">
            <a:extLst>
              <a:ext uri="{FF2B5EF4-FFF2-40B4-BE49-F238E27FC236}">
                <a16:creationId xmlns:a16="http://schemas.microsoft.com/office/drawing/2014/main" id="{A0B54A8E-0E37-A7D5-FFDD-53611E86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30370"/>
            <a:ext cx="1884363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1" name="AutoShape 47">
            <a:extLst>
              <a:ext uri="{FF2B5EF4-FFF2-40B4-BE49-F238E27FC236}">
                <a16:creationId xmlns:a16="http://schemas.microsoft.com/office/drawing/2014/main" id="{4220DB43-4874-395C-D60F-6D2B3C41A6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8510" y="3268582"/>
            <a:ext cx="1808163" cy="0"/>
          </a:xfrm>
          <a:prstGeom prst="straightConnector1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0" name="AutoShape 2">
            <a:extLst>
              <a:ext uri="{FF2B5EF4-FFF2-40B4-BE49-F238E27FC236}">
                <a16:creationId xmlns:a16="http://schemas.microsoft.com/office/drawing/2014/main" id="{AA02B3EB-A02E-F103-E6C1-8161801636C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289363" y="1504078"/>
            <a:ext cx="479425" cy="3998913"/>
          </a:xfrm>
          <a:prstGeom prst="curvedConnector3">
            <a:avLst>
              <a:gd name="adj1" fmla="val 56435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1" name="AutoShape 3">
            <a:extLst>
              <a:ext uri="{FF2B5EF4-FFF2-40B4-BE49-F238E27FC236}">
                <a16:creationId xmlns:a16="http://schemas.microsoft.com/office/drawing/2014/main" id="{041A837D-5E1F-2AB7-F93C-278CA6B45D6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442557" y="1657272"/>
            <a:ext cx="954087" cy="3217863"/>
          </a:xfrm>
          <a:prstGeom prst="curvedConnector4">
            <a:avLst>
              <a:gd name="adj1" fmla="val -24477"/>
              <a:gd name="adj2" fmla="val 6338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2" name="AutoShape 4">
            <a:extLst>
              <a:ext uri="{FF2B5EF4-FFF2-40B4-BE49-F238E27FC236}">
                <a16:creationId xmlns:a16="http://schemas.microsoft.com/office/drawing/2014/main" id="{9884BB4C-7016-6A6B-FE33-E78C9B77DC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065650" y="945279"/>
            <a:ext cx="439737" cy="4013200"/>
          </a:xfrm>
          <a:prstGeom prst="curvedConnector3">
            <a:avLst>
              <a:gd name="adj1" fmla="val 207241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5" name="AutoShape 41">
            <a:extLst>
              <a:ext uri="{FF2B5EF4-FFF2-40B4-BE49-F238E27FC236}">
                <a16:creationId xmlns:a16="http://schemas.microsoft.com/office/drawing/2014/main" id="{C1E3A872-63E2-DAA1-9057-948EB9C540D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60892" y="3237625"/>
            <a:ext cx="1028700" cy="42863"/>
          </a:xfrm>
          <a:prstGeom prst="curvedConnector5">
            <a:avLst>
              <a:gd name="adj1" fmla="val -20991"/>
              <a:gd name="adj2" fmla="val 671722"/>
              <a:gd name="adj3" fmla="val 122727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6" name="AutoShape 42">
            <a:extLst>
              <a:ext uri="{FF2B5EF4-FFF2-40B4-BE49-F238E27FC236}">
                <a16:creationId xmlns:a16="http://schemas.microsoft.com/office/drawing/2014/main" id="{FCA22F66-4E5C-3D4C-21B9-0DF313CAB44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3683104" y="2666126"/>
            <a:ext cx="361950" cy="633412"/>
          </a:xfrm>
          <a:prstGeom prst="curvedConnector2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7" name="AutoShape 43">
            <a:extLst>
              <a:ext uri="{FF2B5EF4-FFF2-40B4-BE49-F238E27FC236}">
                <a16:creationId xmlns:a16="http://schemas.microsoft.com/office/drawing/2014/main" id="{499E3E18-73C0-F107-7687-33FD207E582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627542" y="3172538"/>
            <a:ext cx="534988" cy="631825"/>
          </a:xfrm>
          <a:prstGeom prst="curvedConnector4">
            <a:avLst>
              <a:gd name="adj1" fmla="val -43620"/>
              <a:gd name="adj2" fmla="val 52417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8" name="AutoShape 44">
            <a:extLst>
              <a:ext uri="{FF2B5EF4-FFF2-40B4-BE49-F238E27FC236}">
                <a16:creationId xmlns:a16="http://schemas.microsoft.com/office/drawing/2014/main" id="{4FD9D1D0-2D35-FC97-F3BD-ADE6FF1E32D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7751073" y="2625644"/>
            <a:ext cx="439738" cy="677863"/>
          </a:xfrm>
          <a:prstGeom prst="curvedConnector3">
            <a:avLst>
              <a:gd name="adj1" fmla="val 153194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9" name="AutoShape 45">
            <a:extLst>
              <a:ext uri="{FF2B5EF4-FFF2-40B4-BE49-F238E27FC236}">
                <a16:creationId xmlns:a16="http://schemas.microsoft.com/office/drawing/2014/main" id="{F48E33CF-8215-2D4D-23F2-975E83686ED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096229" y="3220164"/>
            <a:ext cx="1028700" cy="42862"/>
          </a:xfrm>
          <a:prstGeom prst="curvedConnector5">
            <a:avLst>
              <a:gd name="adj1" fmla="val -22727"/>
              <a:gd name="adj2" fmla="val 771722"/>
              <a:gd name="adj3" fmla="val 120991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70" name="AutoShape 46">
            <a:extLst>
              <a:ext uri="{FF2B5EF4-FFF2-40B4-BE49-F238E27FC236}">
                <a16:creationId xmlns:a16="http://schemas.microsoft.com/office/drawing/2014/main" id="{B474CF11-DD1E-EFB6-4BD1-9B2CB8F905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697891" y="3174126"/>
            <a:ext cx="515938" cy="647700"/>
          </a:xfrm>
          <a:prstGeom prst="curvedConnector4">
            <a:avLst>
              <a:gd name="adj1" fmla="val -45343"/>
              <a:gd name="adj2" fmla="val 52356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CA4D0DCB-CA00-C081-FB92-05BDA14E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48" y="252087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“Detailed Graph”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498429A-12BC-1B58-D99F-6A301ADF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35" y="2330370"/>
            <a:ext cx="1882775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27D24799-12F5-A722-5C50-841F42FE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9" y="2853304"/>
            <a:ext cx="681038" cy="20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65C161C-20B8-1DB8-40FB-014A8E98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323" y="3454320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A8391E08-8BE4-CB35-FE57-7404914A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30370"/>
            <a:ext cx="1884363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FFA2F8EC-527B-1EC6-AD9B-4BF17B56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60" y="3293689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870FEA64-53DB-35FC-B74B-3B25348C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385" y="2862182"/>
            <a:ext cx="681038" cy="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28AC847-7D5F-66E8-A23B-45AE79D3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45" y="3436564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629A3A9E-D47E-C8D0-0582-26E4A23E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639" y="3258177"/>
            <a:ext cx="508000" cy="1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9533A5B3-631F-8001-9B46-95FC53E6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935" y="4287757"/>
            <a:ext cx="7620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city_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139E5EB0-7E93-8DDA-EC34-367D6880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23" y="2739945"/>
            <a:ext cx="120650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A9E68E8D-075A-23E2-6EC6-A2A14BAB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10" y="3179682"/>
            <a:ext cx="122238" cy="1222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37FED62E-F380-DF20-DA14-547E431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23" y="3640057"/>
            <a:ext cx="120650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F4E5BF87-D1BD-69A1-5328-29D3EB0C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485" y="2739945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10455DC5-E4A6-A9EF-4789-F4B94ECB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185" y="3159045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F9CDC00A-A4B1-5995-5BD1-CC6053AA9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201" y="3436564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C77EA195-B661-A1BC-6093-89580346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22" y="4289608"/>
            <a:ext cx="7620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053" name="AutoShape 5">
            <a:extLst>
              <a:ext uri="{FF2B5EF4-FFF2-40B4-BE49-F238E27FC236}">
                <a16:creationId xmlns:a16="http://schemas.microsoft.com/office/drawing/2014/main" id="{29203897-D9B6-94A7-F934-8A0A9B5B5B0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43350" y="1651412"/>
            <a:ext cx="954088" cy="3219450"/>
          </a:xfrm>
          <a:prstGeom prst="curvedConnector4">
            <a:avLst>
              <a:gd name="adj1" fmla="val -24477"/>
              <a:gd name="adj2" fmla="val 50477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4" name="AutoShape 6">
            <a:extLst>
              <a:ext uri="{FF2B5EF4-FFF2-40B4-BE49-F238E27FC236}">
                <a16:creationId xmlns:a16="http://schemas.microsoft.com/office/drawing/2014/main" id="{C232BF25-EBB2-D27E-BBFE-28B9325519D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44219" y="1488693"/>
            <a:ext cx="515938" cy="3983037"/>
          </a:xfrm>
          <a:prstGeom prst="curvedConnector4">
            <a:avLst>
              <a:gd name="adj1" fmla="val -75292"/>
              <a:gd name="adj2" fmla="val 50384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5" name="AutoShape 7">
            <a:extLst>
              <a:ext uri="{FF2B5EF4-FFF2-40B4-BE49-F238E27FC236}">
                <a16:creationId xmlns:a16="http://schemas.microsoft.com/office/drawing/2014/main" id="{F723A572-B30B-D61D-26E5-57B85C5636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93119" y="2709481"/>
            <a:ext cx="4010025" cy="493712"/>
          </a:xfrm>
          <a:prstGeom prst="curvedConnector4">
            <a:avLst>
              <a:gd name="adj1" fmla="val 49083"/>
              <a:gd name="adj2" fmla="val 143815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Oval 31">
            <a:extLst>
              <a:ext uri="{FF2B5EF4-FFF2-40B4-BE49-F238E27FC236}">
                <a16:creationId xmlns:a16="http://schemas.microsoft.com/office/drawing/2014/main" id="{24027721-C659-2172-7E6E-56DE9D95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485" y="3640057"/>
            <a:ext cx="1222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DA9E63-684A-1826-6991-6B4D3C7257D0}"/>
              </a:ext>
            </a:extLst>
          </p:cNvPr>
          <p:cNvCxnSpPr>
            <a:cxnSpLocks/>
          </p:cNvCxnSpPr>
          <p:nvPr/>
        </p:nvCxnSpPr>
        <p:spPr>
          <a:xfrm>
            <a:off x="1313626" y="5197989"/>
            <a:ext cx="50144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3124E3-A39F-2E1B-ACF0-719EE7B11594}"/>
              </a:ext>
            </a:extLst>
          </p:cNvPr>
          <p:cNvCxnSpPr>
            <a:cxnSpLocks/>
          </p:cNvCxnSpPr>
          <p:nvPr/>
        </p:nvCxnSpPr>
        <p:spPr>
          <a:xfrm>
            <a:off x="4471036" y="5205009"/>
            <a:ext cx="501445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E6A65E-1232-61D6-8EF2-3D7F954CECC2}"/>
              </a:ext>
            </a:extLst>
          </p:cNvPr>
          <p:cNvCxnSpPr>
            <a:cxnSpLocks/>
          </p:cNvCxnSpPr>
          <p:nvPr/>
        </p:nvCxnSpPr>
        <p:spPr>
          <a:xfrm>
            <a:off x="8093106" y="5197989"/>
            <a:ext cx="50144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3665E0-9001-AB15-6AC9-0AFDBBE5F5FD}"/>
              </a:ext>
            </a:extLst>
          </p:cNvPr>
          <p:cNvSpPr txBox="1"/>
          <p:nvPr/>
        </p:nvSpPr>
        <p:spPr>
          <a:xfrm>
            <a:off x="1833102" y="5059489"/>
            <a:ext cx="225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within the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39B2A-6D9A-C258-993D-51DDA1E2EC13}"/>
              </a:ext>
            </a:extLst>
          </p:cNvPr>
          <p:cNvSpPr txBox="1"/>
          <p:nvPr/>
        </p:nvSpPr>
        <p:spPr>
          <a:xfrm>
            <a:off x="5017512" y="5061947"/>
            <a:ext cx="250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from city_1 to city_2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A8A43D-28F2-824D-4D3F-1C30842CC6C5}"/>
              </a:ext>
            </a:extLst>
          </p:cNvPr>
          <p:cNvSpPr txBox="1"/>
          <p:nvPr/>
        </p:nvSpPr>
        <p:spPr>
          <a:xfrm>
            <a:off x="8703701" y="5059489"/>
            <a:ext cx="250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from city_2 to city_1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5AB5-2F54-2B54-1EEE-FC02881BB503}"/>
              </a:ext>
            </a:extLst>
          </p:cNvPr>
          <p:cNvSpPr txBox="1"/>
          <p:nvPr/>
        </p:nvSpPr>
        <p:spPr>
          <a:xfrm>
            <a:off x="2923121" y="579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detailed graph is a directed graph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3795BD8-91B5-1187-0206-47F35411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“Detailed Graph”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5AB5-2F54-2B54-1EEE-FC02881BB503}"/>
              </a:ext>
            </a:extLst>
          </p:cNvPr>
          <p:cNvSpPr txBox="1"/>
          <p:nvPr/>
        </p:nvSpPr>
        <p:spPr>
          <a:xfrm>
            <a:off x="2923121" y="579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generated programmatically from example (still boring)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CF1F2A4-24A3-9DCF-A8B3-F381CB212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61" t="3374" r="3319" b="2645"/>
          <a:stretch/>
        </p:blipFill>
        <p:spPr>
          <a:xfrm>
            <a:off x="2143072" y="1820093"/>
            <a:ext cx="7437120" cy="3840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DCE08-EFE1-50D6-3360-71462DC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“Economy”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958330" cy="3997828"/>
          </a:xfrm>
        </p:spPr>
        <p:txBody>
          <a:bodyPr/>
          <a:lstStyle/>
          <a:p>
            <a:r>
              <a:rPr lang="en-US" dirty="0"/>
              <a:t>Definition: “the way resources get distributed”</a:t>
            </a:r>
          </a:p>
          <a:p>
            <a:r>
              <a:rPr lang="en-US" dirty="0"/>
              <a:t>class Economy: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sz="2000" dirty="0"/>
              <a:t>accepts the detailed graph of model, and runs it</a:t>
            </a:r>
          </a:p>
          <a:p>
            <a:pPr marL="0" indent="0">
              <a:buNone/>
            </a:pPr>
            <a:r>
              <a:rPr lang="en-US" dirty="0"/>
              <a:t>	- works hand in hand with model class</a:t>
            </a:r>
          </a:p>
          <a:p>
            <a:pPr marL="0" indent="0">
              <a:buNone/>
            </a:pPr>
            <a:r>
              <a:rPr lang="en-US" dirty="0"/>
              <a:t>	- decides about resource distribution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E4CD-1A4E-0CD7-F965-512759CE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Edge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27829"/>
            <a:ext cx="7958330" cy="2848358"/>
          </a:xfrm>
        </p:spPr>
        <p:txBody>
          <a:bodyPr/>
          <a:lstStyle/>
          <a:p>
            <a:r>
              <a:rPr lang="en-US" dirty="0"/>
              <a:t>There are three types of edges in the detailed graph:</a:t>
            </a:r>
          </a:p>
          <a:p>
            <a:pPr lvl="1"/>
            <a:r>
              <a:rPr lang="en-US" dirty="0"/>
              <a:t>Edge Type 1: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Edge Type 2: 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Edge Type 3: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5A49-62DA-DA95-F18C-2D9A7D4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E3CC1-8FDB-D50D-339B-AB5E306F8FA1}"/>
              </a:ext>
            </a:extLst>
          </p:cNvPr>
          <p:cNvSpPr txBox="1">
            <a:spLocks/>
          </p:cNvSpPr>
          <p:nvPr/>
        </p:nvSpPr>
        <p:spPr>
          <a:xfrm>
            <a:off x="2350130" y="4366041"/>
            <a:ext cx="7958330" cy="168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This type of edge was ignored all together in the model:</a:t>
            </a:r>
          </a:p>
          <a:p>
            <a:pPr lvl="1"/>
            <a:r>
              <a:rPr lang="en-US" dirty="0"/>
              <a:t>Edge Type 4: 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3266285"/>
            <a:ext cx="9187543" cy="770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The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are </a:t>
            </a:r>
            <a:r>
              <a:rPr lang="en-US" u="sng" dirty="0"/>
              <a:t>neglected.</a:t>
            </a:r>
            <a:r>
              <a:rPr lang="en-US" dirty="0"/>
              <a:t> (only edge type 1: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C9A791-8AED-0A07-4528-54421534C142}"/>
              </a:ext>
            </a:extLst>
          </p:cNvPr>
          <p:cNvSpPr txBox="1">
            <a:spLocks/>
          </p:cNvSpPr>
          <p:nvPr/>
        </p:nvSpPr>
        <p:spPr>
          <a:xfrm>
            <a:off x="1262743" y="4516574"/>
            <a:ext cx="9187543" cy="186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3. The edges starting from a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node with source = 0,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ending in a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node with demand = 0, or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if (</a:t>
            </a:r>
            <a:r>
              <a:rPr lang="en-US" dirty="0" err="1"/>
              <a:t>edge.discharge_current</a:t>
            </a:r>
            <a:r>
              <a:rPr lang="en-US" dirty="0"/>
              <a:t> &gt; </a:t>
            </a:r>
            <a:r>
              <a:rPr lang="en-US" dirty="0" err="1"/>
              <a:t>edge.discharge_max</a:t>
            </a:r>
            <a:r>
              <a:rPr lang="en-US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are </a:t>
            </a:r>
            <a:r>
              <a:rPr lang="en-US" u="sng" dirty="0"/>
              <a:t>neglected.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1/2: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5DE784-8E1D-64DF-50F5-695032A52A23}"/>
              </a:ext>
            </a:extLst>
          </p:cNvPr>
          <p:cNvSpPr txBox="1">
            <a:spLocks/>
          </p:cNvSpPr>
          <p:nvPr/>
        </p:nvSpPr>
        <p:spPr>
          <a:xfrm>
            <a:off x="1262742" y="3838975"/>
            <a:ext cx="8708571" cy="70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2. The edges that are not active or have inactive nodes are </a:t>
            </a:r>
            <a:r>
              <a:rPr lang="en-US" u="sng" dirty="0"/>
              <a:t>neglected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97D39F-50D4-06EA-B401-CBB4FC698154}"/>
              </a:ext>
            </a:extLst>
          </p:cNvPr>
          <p:cNvSpPr txBox="1">
            <a:spLocks/>
          </p:cNvSpPr>
          <p:nvPr/>
        </p:nvSpPr>
        <p:spPr>
          <a:xfrm>
            <a:off x="905691" y="2293095"/>
            <a:ext cx="9544595" cy="93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“It is better to use the resource than to store it.” Therefore, during this phase, the goal is calculating the result by neglecting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3AA3F-E081-EAD7-F96A-3997092BF610}"/>
              </a:ext>
            </a:extLst>
          </p:cNvPr>
          <p:cNvCxnSpPr/>
          <p:nvPr/>
        </p:nvCxnSpPr>
        <p:spPr>
          <a:xfrm>
            <a:off x="1410789" y="3917356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494A9-D50F-B9E6-BC65-85FFF9E380F1}"/>
              </a:ext>
            </a:extLst>
          </p:cNvPr>
          <p:cNvCxnSpPr/>
          <p:nvPr/>
        </p:nvCxnSpPr>
        <p:spPr>
          <a:xfrm>
            <a:off x="1410789" y="4493301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1C5B95-9DDB-30E6-066D-00EC4B8A6EF8}"/>
              </a:ext>
            </a:extLst>
          </p:cNvPr>
          <p:cNvCxnSpPr/>
          <p:nvPr/>
        </p:nvCxnSpPr>
        <p:spPr>
          <a:xfrm>
            <a:off x="1410789" y="339701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D006F-6820-E314-7806-B838D4EBA66B}"/>
              </a:ext>
            </a:extLst>
          </p:cNvPr>
          <p:cNvCxnSpPr/>
          <p:nvPr/>
        </p:nvCxnSpPr>
        <p:spPr>
          <a:xfrm>
            <a:off x="1410789" y="646461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BD653C-7FBD-B868-3505-C9AD0F78B9B2}"/>
              </a:ext>
            </a:extLst>
          </p:cNvPr>
          <p:cNvSpPr txBox="1">
            <a:spLocks/>
          </p:cNvSpPr>
          <p:nvPr/>
        </p:nvSpPr>
        <p:spPr>
          <a:xfrm>
            <a:off x="1262743" y="4643682"/>
            <a:ext cx="9187543" cy="701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6. Back to step 3, and repeat until no transaction was possible.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0817E3-B201-32D5-498B-64B1A4D13D2B}"/>
              </a:ext>
            </a:extLst>
          </p:cNvPr>
          <p:cNvSpPr txBox="1">
            <a:spLocks/>
          </p:cNvSpPr>
          <p:nvPr/>
        </p:nvSpPr>
        <p:spPr>
          <a:xfrm>
            <a:off x="1262743" y="2695501"/>
            <a:ext cx="9187543" cy="111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4. For each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node, the best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is selected based on score: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sz="1600" dirty="0"/>
              <a:t>score(edge) = distance(edge) * </a:t>
            </a:r>
            <a:r>
              <a:rPr lang="en-US" sz="1600" dirty="0" err="1"/>
              <a:t>price_factor</a:t>
            </a:r>
            <a:r>
              <a:rPr lang="en-US" sz="1600" dirty="0"/>
              <a:t>(edge)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B2AC4D-2087-80A8-E42B-E61833C1A413}"/>
              </a:ext>
            </a:extLst>
          </p:cNvPr>
          <p:cNvSpPr txBox="1">
            <a:spLocks/>
          </p:cNvSpPr>
          <p:nvPr/>
        </p:nvSpPr>
        <p:spPr>
          <a:xfrm>
            <a:off x="1262743" y="3953680"/>
            <a:ext cx="9187543" cy="47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5. The transaction is made between them and the graph information is updated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1/2: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83D47-E54E-FDD5-B396-D0EF58B95DB4}"/>
              </a:ext>
            </a:extLst>
          </p:cNvPr>
          <p:cNvCxnSpPr/>
          <p:nvPr/>
        </p:nvCxnSpPr>
        <p:spPr>
          <a:xfrm>
            <a:off x="1410789" y="2674604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D295FB-1B0E-AA8C-6EEA-CBEAD54BBF36}"/>
              </a:ext>
            </a:extLst>
          </p:cNvPr>
          <p:cNvCxnSpPr/>
          <p:nvPr/>
        </p:nvCxnSpPr>
        <p:spPr>
          <a:xfrm>
            <a:off x="1410789" y="381976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558485-5A37-BA1E-248F-FA33594B22A4}"/>
              </a:ext>
            </a:extLst>
          </p:cNvPr>
          <p:cNvCxnSpPr/>
          <p:nvPr/>
        </p:nvCxnSpPr>
        <p:spPr>
          <a:xfrm>
            <a:off x="1410789" y="460789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5AFD1-C96E-7992-9435-4E326A8E941D}"/>
              </a:ext>
            </a:extLst>
          </p:cNvPr>
          <p:cNvCxnSpPr/>
          <p:nvPr/>
        </p:nvCxnSpPr>
        <p:spPr>
          <a:xfrm>
            <a:off x="1410789" y="5380520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9577-9CB3-C7DB-7EFC-A0DED64373DD}"/>
              </a:ext>
            </a:extLst>
          </p:cNvPr>
          <p:cNvSpPr txBox="1">
            <a:spLocks/>
          </p:cNvSpPr>
          <p:nvPr/>
        </p:nvSpPr>
        <p:spPr>
          <a:xfrm>
            <a:off x="1262742" y="5456258"/>
            <a:ext cx="9985266" cy="9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7. Update graph, the unmet demands volume will be </a:t>
            </a:r>
            <a:r>
              <a:rPr lang="en-US" dirty="0" err="1"/>
              <a:t>deficiency_current</a:t>
            </a:r>
            <a:r>
              <a:rPr lang="en-US" dirty="0"/>
              <a:t>, and if it exceeds </a:t>
            </a:r>
            <a:r>
              <a:rPr lang="en-US" dirty="0" err="1"/>
              <a:t>deficiency_max</a:t>
            </a:r>
            <a:r>
              <a:rPr lang="en-US" dirty="0"/>
              <a:t>, the entity is not active anymore. The extra source volume will also go to waste.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B33073-2F54-1D4F-7C07-4446056587C8}"/>
              </a:ext>
            </a:extLst>
          </p:cNvPr>
          <p:cNvCxnSpPr/>
          <p:nvPr/>
        </p:nvCxnSpPr>
        <p:spPr>
          <a:xfrm>
            <a:off x="1410789" y="6481620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3094026"/>
            <a:ext cx="9187543" cy="770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The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are also </a:t>
            </a:r>
            <a:r>
              <a:rPr lang="en-US" u="sng" dirty="0"/>
              <a:t>involved</a:t>
            </a:r>
            <a:r>
              <a:rPr lang="en-US" dirty="0"/>
              <a:t> (all edge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5DE784-8E1D-64DF-50F5-695032A52A23}"/>
              </a:ext>
            </a:extLst>
          </p:cNvPr>
          <p:cNvSpPr txBox="1">
            <a:spLocks/>
          </p:cNvSpPr>
          <p:nvPr/>
        </p:nvSpPr>
        <p:spPr>
          <a:xfrm>
            <a:off x="1262742" y="3706872"/>
            <a:ext cx="8708571" cy="70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2. The edges that are not active or have inactive nodes are </a:t>
            </a:r>
            <a:r>
              <a:rPr lang="en-US" u="sng" dirty="0"/>
              <a:t>neglected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9F7C1-0D09-BFFB-955E-36B745E2E86C}"/>
              </a:ext>
            </a:extLst>
          </p:cNvPr>
          <p:cNvSpPr txBox="1">
            <a:spLocks/>
          </p:cNvSpPr>
          <p:nvPr/>
        </p:nvSpPr>
        <p:spPr>
          <a:xfrm>
            <a:off x="1262741" y="4383068"/>
            <a:ext cx="9187543" cy="16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3. The edges starting from a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will have: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700" dirty="0"/>
              <a:t>	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”.source</a:t>
            </a:r>
            <a:r>
              <a:rPr lang="en-US" sz="1700" dirty="0"/>
              <a:t> = 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”.storage_current</a:t>
            </a:r>
            <a:endParaRPr lang="en-US" sz="17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The edges ending to a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will have: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700" dirty="0"/>
              <a:t>	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”.demand</a:t>
            </a:r>
            <a:r>
              <a:rPr lang="en-US" sz="1700" dirty="0"/>
              <a:t> = “</a:t>
            </a:r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/>
              <a:t>”.</a:t>
            </a:r>
            <a:r>
              <a:rPr lang="en-US" sz="1700" dirty="0" err="1"/>
              <a:t>storage_max</a:t>
            </a:r>
            <a:r>
              <a:rPr lang="en-US" sz="1700" dirty="0"/>
              <a:t> - 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”.storage_current</a:t>
            </a:r>
            <a:endParaRPr lang="en-US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714572-5A64-DBCC-5C0B-B2748ABE8DF2}"/>
              </a:ext>
            </a:extLst>
          </p:cNvPr>
          <p:cNvCxnSpPr/>
          <p:nvPr/>
        </p:nvCxnSpPr>
        <p:spPr>
          <a:xfrm>
            <a:off x="1410788" y="320401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0CA02F-BC89-C025-4864-E36E56934327}"/>
              </a:ext>
            </a:extLst>
          </p:cNvPr>
          <p:cNvCxnSpPr/>
          <p:nvPr/>
        </p:nvCxnSpPr>
        <p:spPr>
          <a:xfrm>
            <a:off x="1410788" y="379184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D74257-9119-4176-5E9E-754138B77F7B}"/>
              </a:ext>
            </a:extLst>
          </p:cNvPr>
          <p:cNvCxnSpPr/>
          <p:nvPr/>
        </p:nvCxnSpPr>
        <p:spPr>
          <a:xfrm>
            <a:off x="1410788" y="433952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D5713-F38D-B761-3F04-1693E5D378F3}"/>
              </a:ext>
            </a:extLst>
          </p:cNvPr>
          <p:cNvCxnSpPr/>
          <p:nvPr/>
        </p:nvCxnSpPr>
        <p:spPr>
          <a:xfrm>
            <a:off x="1410788" y="6129134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8D014C-412E-E07E-36E7-5EE5CB2007C6}"/>
              </a:ext>
            </a:extLst>
          </p:cNvPr>
          <p:cNvSpPr txBox="1">
            <a:spLocks/>
          </p:cNvSpPr>
          <p:nvPr/>
        </p:nvSpPr>
        <p:spPr>
          <a:xfrm>
            <a:off x="905689" y="2093828"/>
            <a:ext cx="9544595" cy="93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During this phase, the goal is adding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to the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0248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39" y="3986307"/>
            <a:ext cx="9187543" cy="1435798"/>
          </a:xfrm>
        </p:spPr>
        <p:txBody>
          <a:bodyPr>
            <a:normAutofit/>
          </a:bodyPr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5. For each node with a positive demand, the best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is selected based on score: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sz="1600" dirty="0"/>
              <a:t>score(edge) = distance(edge) * price_factor(edge)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18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B3FC3B-39AF-8CD5-0CA8-15515321BD31}"/>
              </a:ext>
            </a:extLst>
          </p:cNvPr>
          <p:cNvSpPr txBox="1">
            <a:spLocks/>
          </p:cNvSpPr>
          <p:nvPr/>
        </p:nvSpPr>
        <p:spPr>
          <a:xfrm>
            <a:off x="1262738" y="5406638"/>
            <a:ext cx="9187543" cy="47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6. The transaction is made between them and the graph information is updated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A3836D-5A5F-1C4C-DE16-06484C9AB2A5}"/>
              </a:ext>
            </a:extLst>
          </p:cNvPr>
          <p:cNvSpPr txBox="1">
            <a:spLocks/>
          </p:cNvSpPr>
          <p:nvPr/>
        </p:nvSpPr>
        <p:spPr>
          <a:xfrm>
            <a:off x="1262739" y="5892616"/>
            <a:ext cx="9187543" cy="68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7. Back to step 3, and repeat until no transaction was possible.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0B4D0-87AA-AD72-0867-F2BEBC4010C7}"/>
              </a:ext>
            </a:extLst>
          </p:cNvPr>
          <p:cNvSpPr txBox="1">
            <a:spLocks/>
          </p:cNvSpPr>
          <p:nvPr/>
        </p:nvSpPr>
        <p:spPr>
          <a:xfrm>
            <a:off x="1262738" y="2107122"/>
            <a:ext cx="9187543" cy="187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4. The edges starting from a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storage”</a:t>
            </a:r>
            <a:r>
              <a:rPr lang="en-US" dirty="0"/>
              <a:t> node with source = 0,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ending in a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storage”</a:t>
            </a:r>
            <a:r>
              <a:rPr lang="en-US" dirty="0"/>
              <a:t> node with demand = 0, or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if (</a:t>
            </a:r>
            <a:r>
              <a:rPr lang="en-US" dirty="0" err="1"/>
              <a:t>edge.discharge_current</a:t>
            </a:r>
            <a:r>
              <a:rPr lang="en-US" dirty="0"/>
              <a:t> &gt; </a:t>
            </a:r>
            <a:r>
              <a:rPr lang="en-US" dirty="0" err="1"/>
              <a:t>edge.discharge_max</a:t>
            </a:r>
            <a:r>
              <a:rPr lang="en-US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are </a:t>
            </a:r>
            <a:r>
              <a:rPr lang="en-US" u="sng" dirty="0"/>
              <a:t>neglected.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6603F3-9DFF-2E9C-612C-3A5BC0AE5A7A}"/>
              </a:ext>
            </a:extLst>
          </p:cNvPr>
          <p:cNvCxnSpPr/>
          <p:nvPr/>
        </p:nvCxnSpPr>
        <p:spPr>
          <a:xfrm>
            <a:off x="1410789" y="2115478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C147B-662B-7AF1-9F77-F62A0FA79B95}"/>
              </a:ext>
            </a:extLst>
          </p:cNvPr>
          <p:cNvCxnSpPr/>
          <p:nvPr/>
        </p:nvCxnSpPr>
        <p:spPr>
          <a:xfrm>
            <a:off x="1410789" y="404726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925ED7-4B2B-9B01-BE02-AE8F32327BF1}"/>
              </a:ext>
            </a:extLst>
          </p:cNvPr>
          <p:cNvCxnSpPr/>
          <p:nvPr/>
        </p:nvCxnSpPr>
        <p:spPr>
          <a:xfrm>
            <a:off x="1410789" y="5338232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1400B9-A097-96E2-A1C0-9741ACD4E12F}"/>
              </a:ext>
            </a:extLst>
          </p:cNvPr>
          <p:cNvCxnSpPr/>
          <p:nvPr/>
        </p:nvCxnSpPr>
        <p:spPr>
          <a:xfrm>
            <a:off x="1410789" y="5964325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DE28F-9FD8-0176-6133-A2DE6E25685B}"/>
              </a:ext>
            </a:extLst>
          </p:cNvPr>
          <p:cNvCxnSpPr/>
          <p:nvPr/>
        </p:nvCxnSpPr>
        <p:spPr>
          <a:xfrm>
            <a:off x="1410789" y="6576385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0B4D0-87AA-AD72-0867-F2BEBC4010C7}"/>
              </a:ext>
            </a:extLst>
          </p:cNvPr>
          <p:cNvSpPr txBox="1">
            <a:spLocks/>
          </p:cNvSpPr>
          <p:nvPr/>
        </p:nvSpPr>
        <p:spPr>
          <a:xfrm>
            <a:off x="1262738" y="2222534"/>
            <a:ext cx="9187543" cy="123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8. Update graph, the unmet demands volume will be </a:t>
            </a:r>
            <a:r>
              <a:rPr lang="en-US" dirty="0" err="1"/>
              <a:t>deficiency_current</a:t>
            </a:r>
            <a:r>
              <a:rPr lang="en-US" dirty="0"/>
              <a:t>, and if it exceeds </a:t>
            </a:r>
            <a:r>
              <a:rPr lang="en-US" dirty="0" err="1"/>
              <a:t>deficiency_max</a:t>
            </a:r>
            <a:r>
              <a:rPr lang="en-US" dirty="0"/>
              <a:t>, the entity is not active anymore. The extra source volume will also go to waste.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6603F3-9DFF-2E9C-612C-3A5BC0AE5A7A}"/>
              </a:ext>
            </a:extLst>
          </p:cNvPr>
          <p:cNvCxnSpPr/>
          <p:nvPr/>
        </p:nvCxnSpPr>
        <p:spPr>
          <a:xfrm>
            <a:off x="1410789" y="223088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C147B-662B-7AF1-9F77-F62A0FA79B95}"/>
              </a:ext>
            </a:extLst>
          </p:cNvPr>
          <p:cNvCxnSpPr/>
          <p:nvPr/>
        </p:nvCxnSpPr>
        <p:spPr>
          <a:xfrm>
            <a:off x="1410789" y="348797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Fathomable</a:t>
            </a:r>
          </a:p>
          <a:p>
            <a:r>
              <a:rPr lang="en-US" dirty="0"/>
              <a:t>Fast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I Took for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5"/>
            <a:ext cx="7796540" cy="4171131"/>
          </a:xfrm>
        </p:spPr>
        <p:txBody>
          <a:bodyPr>
            <a:normAutofit/>
          </a:bodyPr>
          <a:lstStyle/>
          <a:p>
            <a:r>
              <a:rPr lang="en-US" dirty="0"/>
              <a:t>I’ve immigrated my implementation to </a:t>
            </a:r>
            <a:r>
              <a:rPr lang="en-US" dirty="0" err="1"/>
              <a:t>networkx</a:t>
            </a:r>
            <a:r>
              <a:rPr lang="en-US" dirty="0"/>
              <a:t>, but the Economy class is remaining.</a:t>
            </a:r>
          </a:p>
          <a:p>
            <a:r>
              <a:rPr lang="en-US" dirty="0"/>
              <a:t>Simple graphics using </a:t>
            </a:r>
            <a:r>
              <a:rPr lang="en-US" dirty="0" err="1"/>
              <a:t>networkx</a:t>
            </a:r>
            <a:r>
              <a:rPr lang="en-US" dirty="0"/>
              <a:t> implemented.</a:t>
            </a:r>
          </a:p>
          <a:p>
            <a:r>
              <a:rPr lang="en-US" dirty="0"/>
              <a:t>JSON conversion/reading for model is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I Will Took for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5"/>
            <a:ext cx="7796540" cy="4171131"/>
          </a:xfrm>
        </p:spPr>
        <p:txBody>
          <a:bodyPr>
            <a:normAutofit/>
          </a:bodyPr>
          <a:lstStyle/>
          <a:p>
            <a:r>
              <a:rPr lang="en-US" dirty="0"/>
              <a:t>Finishing Economy class and connecting to Model class in order to run it</a:t>
            </a:r>
          </a:p>
          <a:p>
            <a:r>
              <a:rPr lang="en-US" dirty="0"/>
              <a:t>Enhancing graphics</a:t>
            </a:r>
          </a:p>
          <a:p>
            <a:r>
              <a:rPr lang="en-US" dirty="0"/>
              <a:t>Using JSON capability to implement save/load for model</a:t>
            </a:r>
          </a:p>
          <a:p>
            <a:r>
              <a:rPr lang="en-US" dirty="0"/>
              <a:t>Implementing the link breakage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 on My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4135620"/>
          </a:xfrm>
        </p:spPr>
        <p:txBody>
          <a:bodyPr>
            <a:normAutofit/>
          </a:bodyPr>
          <a:lstStyle/>
          <a:p>
            <a:r>
              <a:rPr lang="en-US" dirty="0"/>
              <a:t>Neglecting edge type 4 (from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”)</a:t>
            </a:r>
          </a:p>
          <a:p>
            <a:r>
              <a:rPr lang="en-US" dirty="0"/>
              <a:t>The way of choosing the best fit for transaction during economic calculations seems spooky.</a:t>
            </a:r>
          </a:p>
          <a:p>
            <a:r>
              <a:rPr lang="en-US" dirty="0"/>
              <a:t>Probably, I relied too much on implementing from scratch.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1" y="2690161"/>
            <a:ext cx="6114643" cy="2268559"/>
          </a:xfrm>
        </p:spPr>
        <p:txBody>
          <a:bodyPr/>
          <a:lstStyle/>
          <a:p>
            <a:pPr algn="ctr"/>
            <a:r>
              <a:rPr lang="en-US" dirty="0"/>
              <a:t>Thank you for you patience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95E-BD07-3FA1-2CC8-2E553BF4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58720"/>
            <a:ext cx="5357600" cy="1160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I Approach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F690301D-09A6-85AD-9CB3-52DD2A86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2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D609D68-9C22-4FB6-E897-5971490C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705" y="3706501"/>
            <a:ext cx="1235075" cy="700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Environment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028" name="AutoShape 4">
            <a:extLst>
              <a:ext uri="{FF2B5EF4-FFF2-40B4-BE49-F238E27FC236}">
                <a16:creationId xmlns:a16="http://schemas.microsoft.com/office/drawing/2014/main" id="{41716E63-FAB7-B992-E762-FA0AD3D4822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6269739" y="2494756"/>
            <a:ext cx="179387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F2DDC8A0-BB6D-1280-7032-B7613479D5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23639" y="3563143"/>
            <a:ext cx="179388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Oval 6">
            <a:extLst>
              <a:ext uri="{FF2B5EF4-FFF2-40B4-BE49-F238E27FC236}">
                <a16:creationId xmlns:a16="http://schemas.microsoft.com/office/drawing/2014/main" id="{66184CBE-1112-0DBE-7551-5F1FCBF4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23831AE-41AD-293D-9DEB-F8BD3DC3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445" y="3707605"/>
            <a:ext cx="1235075" cy="7000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Agent(s)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785F9-7AD9-09E5-A5DB-3F07B303D0AB}"/>
              </a:ext>
            </a:extLst>
          </p:cNvPr>
          <p:cNvSpPr txBox="1"/>
          <p:nvPr/>
        </p:nvSpPr>
        <p:spPr>
          <a:xfrm>
            <a:off x="5140169" y="4762188"/>
            <a:ext cx="161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on that later…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C1E58-3089-7F80-08EE-4AE8ED26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“Entity”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732520"/>
            <a:ext cx="7796540" cy="3997828"/>
          </a:xfrm>
        </p:spPr>
        <p:txBody>
          <a:bodyPr/>
          <a:lstStyle/>
          <a:p>
            <a:r>
              <a:rPr lang="en-US" dirty="0"/>
              <a:t>class Entity:</a:t>
            </a:r>
          </a:p>
          <a:p>
            <a:pPr marL="0" indent="0">
              <a:buNone/>
            </a:pPr>
            <a:r>
              <a:rPr lang="en-US" dirty="0"/>
              <a:t>	- can </a:t>
            </a:r>
            <a:r>
              <a:rPr lang="en-US" u="sng" dirty="0"/>
              <a:t>produce</a:t>
            </a:r>
            <a:r>
              <a:rPr lang="en-US" dirty="0"/>
              <a:t>, </a:t>
            </a:r>
            <a:r>
              <a:rPr lang="en-US" u="sng" dirty="0"/>
              <a:t>use</a:t>
            </a:r>
            <a:r>
              <a:rPr lang="en-US" dirty="0"/>
              <a:t>, and </a:t>
            </a:r>
            <a:r>
              <a:rPr lang="en-US" u="sng" dirty="0"/>
              <a:t>store</a:t>
            </a:r>
            <a:r>
              <a:rPr lang="en-US" dirty="0"/>
              <a:t> certain resources</a:t>
            </a:r>
          </a:p>
          <a:p>
            <a:pPr marL="0" indent="0">
              <a:buNone/>
            </a:pPr>
            <a:r>
              <a:rPr lang="en-US" dirty="0"/>
              <a:t>	- has a physical “location”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355F-66E1-DF6E-204D-5B73A543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“Resource”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class Resource:</a:t>
            </a:r>
          </a:p>
          <a:p>
            <a:pPr marL="0" indent="0">
              <a:buNone/>
            </a:pPr>
            <a:r>
              <a:rPr lang="en-US" dirty="0"/>
              <a:t>	- represents a certain resource</a:t>
            </a:r>
          </a:p>
          <a:p>
            <a:pPr marL="0" indent="0">
              <a:buNone/>
            </a:pPr>
            <a:r>
              <a:rPr lang="en-US" dirty="0"/>
              <a:t>	- gets added to the entity</a:t>
            </a:r>
          </a:p>
          <a:p>
            <a:pPr marL="0" indent="0">
              <a:buNone/>
            </a:pPr>
            <a:r>
              <a:rPr lang="en-US" dirty="0"/>
              <a:t>	- has a number of “links” to other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FEF3-E6D1-94AE-BD9C-3216D51F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“Link”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834" y="2052116"/>
            <a:ext cx="7958331" cy="3997828"/>
          </a:xfrm>
        </p:spPr>
        <p:txBody>
          <a:bodyPr/>
          <a:lstStyle/>
          <a:p>
            <a:r>
              <a:rPr lang="en-US" dirty="0"/>
              <a:t>class Link:</a:t>
            </a:r>
          </a:p>
          <a:p>
            <a:pPr marL="0" indent="0">
              <a:buNone/>
            </a:pPr>
            <a:r>
              <a:rPr lang="en-US" dirty="0"/>
              <a:t>	- represents a link between two entities for a certain resource</a:t>
            </a:r>
          </a:p>
          <a:p>
            <a:pPr marL="0" indent="0">
              <a:buNone/>
            </a:pPr>
            <a:r>
              <a:rPr lang="en-US" dirty="0"/>
              <a:t>	- gets added to resource instances</a:t>
            </a:r>
          </a:p>
          <a:p>
            <a:pPr marL="0" indent="0">
              <a:buNone/>
            </a:pPr>
            <a:r>
              <a:rPr lang="en-US" dirty="0"/>
              <a:t>	- has “chance” of working for the route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price_factor</a:t>
            </a:r>
            <a:r>
              <a:rPr lang="en-US" dirty="0"/>
              <a:t>” indicating the hardness of transfer</a:t>
            </a:r>
          </a:p>
          <a:p>
            <a:pPr marL="0" indent="0">
              <a:buNone/>
            </a:pPr>
            <a:r>
              <a:rPr lang="en-US" dirty="0"/>
              <a:t>	- can be “active” or not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max_discharge</a:t>
            </a:r>
            <a:r>
              <a:rPr lang="en-US" dirty="0"/>
              <a:t>” indicating maximum volume per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084E-9B78-08F1-B1DD-ACD1FC87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4550346"/>
          </a:xfrm>
        </p:spPr>
        <p:txBody>
          <a:bodyPr/>
          <a:lstStyle/>
          <a:p>
            <a:r>
              <a:rPr lang="en-US" dirty="0"/>
              <a:t>“Model” is the model of environment</a:t>
            </a:r>
          </a:p>
          <a:p>
            <a:r>
              <a:rPr lang="en-US" dirty="0"/>
              <a:t>class Model:</a:t>
            </a:r>
          </a:p>
          <a:p>
            <a:pPr marL="0" indent="0">
              <a:buNone/>
            </a:pPr>
            <a:r>
              <a:rPr lang="en-US" dirty="0"/>
              <a:t>	- main class for representing environment</a:t>
            </a:r>
          </a:p>
          <a:p>
            <a:pPr marL="0" indent="0">
              <a:buNone/>
            </a:pPr>
            <a:r>
              <a:rPr lang="en-US" dirty="0"/>
              <a:t>	- entities are added to this class</a:t>
            </a:r>
          </a:p>
          <a:p>
            <a:pPr marL="0" indent="0">
              <a:buNone/>
            </a:pPr>
            <a:r>
              <a:rPr lang="en-US" dirty="0"/>
              <a:t>	- economy is in charge of updating values in the model</a:t>
            </a:r>
          </a:p>
          <a:p>
            <a:pPr marL="0" indent="0">
              <a:buNone/>
            </a:pPr>
            <a:r>
              <a:rPr lang="en-US" dirty="0"/>
              <a:t>	- can convert data within the model into JSON</a:t>
            </a:r>
          </a:p>
          <a:p>
            <a:pPr marL="0" indent="0">
              <a:buNone/>
            </a:pPr>
            <a:r>
              <a:rPr lang="en-US" dirty="0"/>
              <a:t>	- can load data within the model from JSON</a:t>
            </a:r>
          </a:p>
          <a:p>
            <a:pPr marL="0" indent="0">
              <a:buNone/>
            </a:pPr>
            <a:r>
              <a:rPr lang="en-US" dirty="0"/>
              <a:t>	- at each step, a broken link between entities may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2ECA6-EA0D-C5F1-D864-984EC96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D502F-781F-AD12-5E64-DE39A74F81E3}"/>
              </a:ext>
            </a:extLst>
          </p:cNvPr>
          <p:cNvSpPr txBox="1"/>
          <p:nvPr/>
        </p:nvSpPr>
        <p:spPr>
          <a:xfrm>
            <a:off x="1831021" y="2672187"/>
            <a:ext cx="3735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19E8A-B76D-A3C1-908A-531B8857050C}"/>
              </a:ext>
            </a:extLst>
          </p:cNvPr>
          <p:cNvSpPr txBox="1"/>
          <p:nvPr/>
        </p:nvSpPr>
        <p:spPr>
          <a:xfrm>
            <a:off x="1831020" y="1702175"/>
            <a:ext cx="32292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FBF35-186E-CCCF-3803-54DDD13F9594}"/>
              </a:ext>
            </a:extLst>
          </p:cNvPr>
          <p:cNvSpPr txBox="1"/>
          <p:nvPr/>
        </p:nvSpPr>
        <p:spPr>
          <a:xfrm>
            <a:off x="6625700" y="2672187"/>
            <a:ext cx="33180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41CAD-FDD9-EB94-8D75-A2B65B62E74C}"/>
              </a:ext>
            </a:extLst>
          </p:cNvPr>
          <p:cNvSpPr txBox="1"/>
          <p:nvPr/>
        </p:nvSpPr>
        <p:spPr>
          <a:xfrm>
            <a:off x="6625700" y="1702175"/>
            <a:ext cx="276761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D5D4E-5843-2EDB-CEAD-015996F1AFB1}"/>
              </a:ext>
            </a:extLst>
          </p:cNvPr>
          <p:cNvCxnSpPr>
            <a:cxnSpLocks/>
          </p:cNvCxnSpPr>
          <p:nvPr/>
        </p:nvCxnSpPr>
        <p:spPr>
          <a:xfrm>
            <a:off x="5566301" y="1766455"/>
            <a:ext cx="0" cy="3849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DFDD19-BAF7-13AA-FC02-8AE66455D27C}"/>
              </a:ext>
            </a:extLst>
          </p:cNvPr>
          <p:cNvSpPr txBox="1"/>
          <p:nvPr/>
        </p:nvSpPr>
        <p:spPr>
          <a:xfrm>
            <a:off x="2904108" y="6049944"/>
            <a:ext cx="551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1A96-9FAD-5890-85B3-87FA1E6E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8104510" cy="3997828"/>
          </a:xfrm>
        </p:spPr>
        <p:txBody>
          <a:bodyPr/>
          <a:lstStyle/>
          <a:p>
            <a:r>
              <a:rPr lang="en-US" dirty="0"/>
              <a:t>The information within the model needs to convert into graph(s)</a:t>
            </a:r>
          </a:p>
          <a:p>
            <a:r>
              <a:rPr lang="en-US" dirty="0"/>
              <a:t>“</a:t>
            </a:r>
            <a:r>
              <a:rPr lang="en-US" dirty="0" err="1"/>
              <a:t>networkx</a:t>
            </a:r>
            <a:r>
              <a:rPr lang="en-US" dirty="0"/>
              <a:t>” library is used for handling graphs (www.networkx.org)</a:t>
            </a:r>
          </a:p>
          <a:p>
            <a:r>
              <a:rPr lang="en-US" dirty="0"/>
              <a:t>Two graph representations are useful:</a:t>
            </a:r>
          </a:p>
          <a:p>
            <a:pPr lvl="1">
              <a:buFontTx/>
              <a:buChar char="-"/>
            </a:pPr>
            <a:r>
              <a:rPr lang="en-US" dirty="0"/>
              <a:t>(normal) graph</a:t>
            </a:r>
          </a:p>
          <a:p>
            <a:pPr lvl="1">
              <a:buFontTx/>
              <a:buChar char="-"/>
            </a:pPr>
            <a:r>
              <a:rPr lang="en-US" dirty="0"/>
              <a:t>detailed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A8761-177D-06D4-7987-C4BAC36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292</TotalTime>
  <Words>1437</Words>
  <Application>Microsoft Office PowerPoint</Application>
  <PresentationFormat>Widescreen</PresentationFormat>
  <Paragraphs>199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CMU Serif</vt:lpstr>
      <vt:lpstr>Consolas</vt:lpstr>
      <vt:lpstr>MS Shell Dlg 2</vt:lpstr>
      <vt:lpstr>Wingdings</vt:lpstr>
      <vt:lpstr>Wingdings 3</vt:lpstr>
      <vt:lpstr>Madison</vt:lpstr>
      <vt:lpstr>Presentation 01</vt:lpstr>
      <vt:lpstr>Expectations</vt:lpstr>
      <vt:lpstr>How I Approach</vt:lpstr>
      <vt:lpstr>Environment: “Entity”</vt:lpstr>
      <vt:lpstr>Environment: “Resource”</vt:lpstr>
      <vt:lpstr>Environment: “Link”</vt:lpstr>
      <vt:lpstr>Environment: “Model”</vt:lpstr>
      <vt:lpstr>Environment: Example</vt:lpstr>
      <vt:lpstr>How Model Works: Graphs</vt:lpstr>
      <vt:lpstr>How Model Works: “(Normal) Graph”</vt:lpstr>
      <vt:lpstr>How Model Works: “Detailed Graph”</vt:lpstr>
      <vt:lpstr>How Model Works: “Detailed Graph”</vt:lpstr>
      <vt:lpstr>How Model Works: “Economy”</vt:lpstr>
      <vt:lpstr>How Economy Works: Edge Types</vt:lpstr>
      <vt:lpstr>How Economy Works: “Method 1”</vt:lpstr>
      <vt:lpstr>How Economy Works: “Method 1”</vt:lpstr>
      <vt:lpstr>How Economy Works: “Method 1”</vt:lpstr>
      <vt:lpstr>How Economy Works: “Method 1”</vt:lpstr>
      <vt:lpstr>How Economy Works: “Method 1”</vt:lpstr>
      <vt:lpstr>Steps I Took for Implementation</vt:lpstr>
      <vt:lpstr>Steps I Will Took for Implementation</vt:lpstr>
      <vt:lpstr>Comments on My Approach</vt:lpstr>
      <vt:lpstr>Thank you for you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295</cp:revision>
  <dcterms:created xsi:type="dcterms:W3CDTF">2022-08-30T09:12:46Z</dcterms:created>
  <dcterms:modified xsi:type="dcterms:W3CDTF">2022-09-06T09:37:30Z</dcterms:modified>
</cp:coreProperties>
</file>