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7" r:id="rId1"/>
  </p:sldMasterIdLst>
  <p:notesMasterIdLst>
    <p:notesMasterId r:id="rId17"/>
  </p:notesMasterIdLst>
  <p:sldIdLst>
    <p:sldId id="256" r:id="rId2"/>
    <p:sldId id="257" r:id="rId3"/>
    <p:sldId id="284" r:id="rId4"/>
    <p:sldId id="286" r:id="rId5"/>
    <p:sldId id="285" r:id="rId6"/>
    <p:sldId id="287" r:id="rId7"/>
    <p:sldId id="295" r:id="rId8"/>
    <p:sldId id="288" r:id="rId9"/>
    <p:sldId id="292" r:id="rId10"/>
    <p:sldId id="293" r:id="rId11"/>
    <p:sldId id="294" r:id="rId12"/>
    <p:sldId id="289" r:id="rId13"/>
    <p:sldId id="290" r:id="rId14"/>
    <p:sldId id="29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D9EA9-49F1-4E29-9D17-5E7FC4736AC3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1008E-92D1-4873-A1B3-4394C093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29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6C2D-12B7-4470-927A-3EC6C326DA1A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9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7F94-DC9E-403E-8B2A-680C25D2B05C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8FAF-3289-4105-8D81-8DC7B6108A07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59E9-A4ED-47AF-8C9B-E90FC40E320D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1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70C2-2EEB-4A57-8039-7DC062F90C8A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8F80-EEF6-49D2-A0AC-B6F0702CA9F3}" type="datetime1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AC9E-965A-4876-9A4E-9004F6B72899}" type="datetime1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8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B203-35A7-42AD-BEF1-7A066A4DE2A4}" type="datetime1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16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0AC9-197A-47E1-BF77-48A333FF4411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9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EE6C-21A5-4012-ADC8-9A07630E8CA9}" type="datetime1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2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8A38-C15D-4E79-9872-E3F54D675496}" type="datetime1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F206AC5-E5E8-4C3E-9DDB-F3FBAA8118ED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3485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438E-D767-1B34-9FE1-FB95F48B3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Presentation 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BDF7A-9572-708B-BFAC-F5932FC4F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1" y="4434938"/>
            <a:ext cx="5357600" cy="1160213"/>
          </a:xfrm>
        </p:spPr>
        <p:txBody>
          <a:bodyPr/>
          <a:lstStyle/>
          <a:p>
            <a:pPr algn="ctr"/>
            <a:r>
              <a:rPr lang="en-US" sz="2000" dirty="0"/>
              <a:t>“Modeling Environment/Agent”</a:t>
            </a:r>
          </a:p>
          <a:p>
            <a:pPr algn="ctr"/>
            <a:r>
              <a:rPr lang="en-US" sz="1400" dirty="0"/>
              <a:t>Sep xx, 2022</a:t>
            </a:r>
          </a:p>
        </p:txBody>
      </p:sp>
    </p:spTree>
    <p:extLst>
      <p:ext uri="{BB962C8B-B14F-4D97-AF65-F5344CB8AC3E}">
        <p14:creationId xmlns:p14="http://schemas.microsoft.com/office/powerpoint/2010/main" val="324504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4. Agents: graph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9A15946-8718-A452-6DAB-D0A09C568FB3}"/>
              </a:ext>
            </a:extLst>
          </p:cNvPr>
          <p:cNvSpPr txBox="1">
            <a:spLocks/>
          </p:cNvSpPr>
          <p:nvPr/>
        </p:nvSpPr>
        <p:spPr>
          <a:xfrm>
            <a:off x="1932811" y="4000947"/>
            <a:ext cx="7796540" cy="55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3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4. Agents: edges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9A15946-8718-A452-6DAB-D0A09C568FB3}"/>
              </a:ext>
            </a:extLst>
          </p:cNvPr>
          <p:cNvSpPr txBox="1">
            <a:spLocks/>
          </p:cNvSpPr>
          <p:nvPr/>
        </p:nvSpPr>
        <p:spPr>
          <a:xfrm>
            <a:off x="1932811" y="4000947"/>
            <a:ext cx="7796540" cy="55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014203-948B-6E19-7D01-49D4F63B6A68}"/>
              </a:ext>
            </a:extLst>
          </p:cNvPr>
          <p:cNvSpPr txBox="1">
            <a:spLocks/>
          </p:cNvSpPr>
          <p:nvPr/>
        </p:nvSpPr>
        <p:spPr>
          <a:xfrm>
            <a:off x="1932811" y="1885285"/>
            <a:ext cx="7796540" cy="706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graph, each edge represents a possible transaction.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61CD6-E54A-B1FD-994D-C95FBC35108A}"/>
              </a:ext>
            </a:extLst>
          </p:cNvPr>
          <p:cNvSpPr txBox="1">
            <a:spLocks/>
          </p:cNvSpPr>
          <p:nvPr/>
        </p:nvSpPr>
        <p:spPr>
          <a:xfrm>
            <a:off x="1932811" y="2486818"/>
            <a:ext cx="7796540" cy="706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goal of the agents is to find the best ones and accomplish them.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EFB4C6-EA52-7374-28C0-862469E3A6BF}"/>
              </a:ext>
            </a:extLst>
          </p:cNvPr>
          <p:cNvSpPr txBox="1">
            <a:spLocks/>
          </p:cNvSpPr>
          <p:nvPr/>
        </p:nvSpPr>
        <p:spPr>
          <a:xfrm>
            <a:off x="1932811" y="3180630"/>
            <a:ext cx="7958330" cy="706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starting node has a source, and the ending node will have a demand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0BE803A-54FA-4009-E755-EF5801A7FA48}"/>
              </a:ext>
            </a:extLst>
          </p:cNvPr>
          <p:cNvSpPr/>
          <p:nvPr/>
        </p:nvSpPr>
        <p:spPr>
          <a:xfrm>
            <a:off x="3335356" y="5065442"/>
            <a:ext cx="4991450" cy="318781"/>
          </a:xfrm>
          <a:prstGeom prst="rightArrow">
            <a:avLst>
              <a:gd name="adj1" fmla="val 50000"/>
              <a:gd name="adj2" fmla="val 105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9DD409-C75E-E442-B2F9-7907D24C1EA3}"/>
              </a:ext>
            </a:extLst>
          </p:cNvPr>
          <p:cNvSpPr/>
          <p:nvPr/>
        </p:nvSpPr>
        <p:spPr>
          <a:xfrm>
            <a:off x="2144119" y="4629213"/>
            <a:ext cx="1191237" cy="1191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83069-4C3E-CF48-C86B-27D5FF974979}"/>
              </a:ext>
            </a:extLst>
          </p:cNvPr>
          <p:cNvSpPr txBox="1"/>
          <p:nvPr/>
        </p:nvSpPr>
        <p:spPr>
          <a:xfrm>
            <a:off x="1969621" y="5908915"/>
            <a:ext cx="1540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starting node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CBDC2A-5771-992E-3D95-7639DE34BEAC}"/>
              </a:ext>
            </a:extLst>
          </p:cNvPr>
          <p:cNvSpPr/>
          <p:nvPr/>
        </p:nvSpPr>
        <p:spPr>
          <a:xfrm>
            <a:off x="8326806" y="4629213"/>
            <a:ext cx="1191237" cy="1191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2E736E-32AC-8FA0-FB7E-0DC738725E49}"/>
              </a:ext>
            </a:extLst>
          </p:cNvPr>
          <p:cNvSpPr txBox="1"/>
          <p:nvPr/>
        </p:nvSpPr>
        <p:spPr>
          <a:xfrm>
            <a:off x="8152308" y="5908915"/>
            <a:ext cx="1540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ending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E6C095-0B74-5227-775B-3651C6DA5D16}"/>
              </a:ext>
            </a:extLst>
          </p:cNvPr>
          <p:cNvSpPr txBox="1"/>
          <p:nvPr/>
        </p:nvSpPr>
        <p:spPr>
          <a:xfrm>
            <a:off x="2307571" y="5056943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1CF1CC-7070-DB21-BC31-776245CEDDDF}"/>
              </a:ext>
            </a:extLst>
          </p:cNvPr>
          <p:cNvSpPr txBox="1"/>
          <p:nvPr/>
        </p:nvSpPr>
        <p:spPr>
          <a:xfrm>
            <a:off x="8375409" y="5056943"/>
            <a:ext cx="109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demand</a:t>
            </a:r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18A1F0F7-ACB3-733F-ABAC-85148D19B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2434" y="390386"/>
            <a:ext cx="1992312" cy="1992312"/>
          </a:xfrm>
          <a:prstGeom prst="ellipse">
            <a:avLst/>
          </a:prstGeom>
          <a:noFill/>
          <a:ln w="25400" cap="rnd" algn="ctr">
            <a:solidFill>
              <a:srgbClr val="A6A6A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B3DA30DF-556B-E714-296C-563874FFE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0521" y="906323"/>
            <a:ext cx="482600" cy="23971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2EEAD91D-BBB4-8E08-EBB2-71CAB528C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8621" y="936486"/>
            <a:ext cx="40005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  <a:latin typeface="CMU Serif" panose="02000603000000000000" pitchFamily="2" charset="0"/>
              </a:rPr>
              <a:t>Use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9" name="Oval 5">
            <a:extLst>
              <a:ext uri="{FF2B5EF4-FFF2-40B4-BE49-F238E27FC236}">
                <a16:creationId xmlns:a16="http://schemas.microsoft.com/office/drawing/2014/main" id="{711BD17A-6EE0-F11A-EE8F-DD7B2593E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321" y="1611173"/>
            <a:ext cx="635000" cy="27781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A0ED8692-1471-9A45-A3CB-32784025A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9721" y="1647686"/>
            <a:ext cx="5905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Produce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DD19452A-0B0C-86AF-D8A0-70157855E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221" y="917436"/>
            <a:ext cx="508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Storage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4AB89A25-4A59-412A-D224-46F684E58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1671" y="1646098"/>
            <a:ext cx="6794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Deficiency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3" name="Oval 9">
            <a:extLst>
              <a:ext uri="{FF2B5EF4-FFF2-40B4-BE49-F238E27FC236}">
                <a16:creationId xmlns:a16="http://schemas.microsoft.com/office/drawing/2014/main" id="{E2DE1445-24BB-C902-046D-C9BD2E70D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321" y="1595298"/>
            <a:ext cx="679450" cy="2984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10">
            <a:extLst>
              <a:ext uri="{FF2B5EF4-FFF2-40B4-BE49-F238E27FC236}">
                <a16:creationId xmlns:a16="http://schemas.microsoft.com/office/drawing/2014/main" id="{EFBE45A9-E844-7F19-669F-57A4BB3F9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8021" y="887273"/>
            <a:ext cx="660400" cy="26511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5" name="AutoShape 11">
            <a:extLst>
              <a:ext uri="{FF2B5EF4-FFF2-40B4-BE49-F238E27FC236}">
                <a16:creationId xmlns:a16="http://schemas.microsoft.com/office/drawing/2014/main" id="{8E66B93F-99BA-AE68-454C-E18C07E9710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10220840" y="1367492"/>
            <a:ext cx="458787" cy="3175"/>
          </a:xfrm>
          <a:prstGeom prst="curvedConnector3">
            <a:avLst>
              <a:gd name="adj1" fmla="val 48616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6" name="AutoShape 12">
            <a:extLst>
              <a:ext uri="{FF2B5EF4-FFF2-40B4-BE49-F238E27FC236}">
                <a16:creationId xmlns:a16="http://schemas.microsoft.com/office/drawing/2014/main" id="{0C364045-E849-B442-534A-403FFCA1EE9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9377878" y="1372254"/>
            <a:ext cx="417512" cy="31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7" name="AutoShape 13">
            <a:extLst>
              <a:ext uri="{FF2B5EF4-FFF2-40B4-BE49-F238E27FC236}">
                <a16:creationId xmlns:a16="http://schemas.microsoft.com/office/drawing/2014/main" id="{1832AE7A-54CB-E660-294E-82E2955049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931121" y="1020623"/>
            <a:ext cx="266700" cy="476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8" name="AutoShape 14">
            <a:extLst>
              <a:ext uri="{FF2B5EF4-FFF2-40B4-BE49-F238E27FC236}">
                <a16:creationId xmlns:a16="http://schemas.microsoft.com/office/drawing/2014/main" id="{F6BAC3E9-D459-9783-812F-6C0813B54575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9937471" y="1744523"/>
            <a:ext cx="184150" cy="63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9" name="AutoShape 15">
            <a:extLst>
              <a:ext uri="{FF2B5EF4-FFF2-40B4-BE49-F238E27FC236}">
                <a16:creationId xmlns:a16="http://schemas.microsoft.com/office/drawing/2014/main" id="{2D6C1163-377A-5B2B-0450-7239AEF8CF9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9768403" y="1180167"/>
            <a:ext cx="512762" cy="406400"/>
          </a:xfrm>
          <a:prstGeom prst="curvedConnector3">
            <a:avLst>
              <a:gd name="adj1" fmla="val 5019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1456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4. Agents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D01304-341A-1AF3-25EF-ED7E18E7B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364" y="2639986"/>
            <a:ext cx="7796540" cy="6838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/>
              <a:t>Produce</a:t>
            </a:r>
            <a:r>
              <a:rPr lang="en-US" dirty="0"/>
              <a:t>: production rate</a:t>
            </a: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72C0C04E-7DCE-6521-A3A1-1454AED96E20}"/>
              </a:ext>
            </a:extLst>
          </p:cNvPr>
          <p:cNvSpPr txBox="1">
            <a:spLocks/>
          </p:cNvSpPr>
          <p:nvPr/>
        </p:nvSpPr>
        <p:spPr>
          <a:xfrm>
            <a:off x="1733364" y="4437305"/>
            <a:ext cx="7796540" cy="6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Use</a:t>
            </a:r>
            <a:r>
              <a:rPr lang="en-US" dirty="0"/>
              <a:t>: use rate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1A7AD4-735C-1EDE-7685-7822706E0263}"/>
              </a:ext>
            </a:extLst>
          </p:cNvPr>
          <p:cNvSpPr txBox="1"/>
          <p:nvPr/>
        </p:nvSpPr>
        <p:spPr>
          <a:xfrm>
            <a:off x="1356645" y="1963032"/>
            <a:ext cx="6712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each resource, an agent:</a:t>
            </a:r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7A5569E3-334D-DF73-D39F-4182DB9E4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2434" y="390386"/>
            <a:ext cx="1992312" cy="1992312"/>
          </a:xfrm>
          <a:prstGeom prst="ellipse">
            <a:avLst/>
          </a:prstGeom>
          <a:noFill/>
          <a:ln w="25400" cap="rnd" algn="ctr">
            <a:solidFill>
              <a:srgbClr val="A6A6A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3">
            <a:extLst>
              <a:ext uri="{FF2B5EF4-FFF2-40B4-BE49-F238E27FC236}">
                <a16:creationId xmlns:a16="http://schemas.microsoft.com/office/drawing/2014/main" id="{65B9FDAC-D5BB-6C58-F7AB-B72F17F5B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0521" y="906323"/>
            <a:ext cx="482600" cy="23971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 Box 4">
            <a:extLst>
              <a:ext uri="{FF2B5EF4-FFF2-40B4-BE49-F238E27FC236}">
                <a16:creationId xmlns:a16="http://schemas.microsoft.com/office/drawing/2014/main" id="{9822114D-E99C-F95D-BB38-AAD665070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8621" y="936486"/>
            <a:ext cx="40005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  <a:latin typeface="CMU Serif" panose="02000603000000000000" pitchFamily="2" charset="0"/>
              </a:rPr>
              <a:t>Use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7" name="Oval 5">
            <a:extLst>
              <a:ext uri="{FF2B5EF4-FFF2-40B4-BE49-F238E27FC236}">
                <a16:creationId xmlns:a16="http://schemas.microsoft.com/office/drawing/2014/main" id="{E08089C2-D43D-3212-1A7B-A8FCE77A6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321" y="1611173"/>
            <a:ext cx="635000" cy="27781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B1D85F91-F17F-DB2A-4B97-546FC118C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9721" y="1647686"/>
            <a:ext cx="5905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Produce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9" name="Text Box 7">
            <a:extLst>
              <a:ext uri="{FF2B5EF4-FFF2-40B4-BE49-F238E27FC236}">
                <a16:creationId xmlns:a16="http://schemas.microsoft.com/office/drawing/2014/main" id="{23B6BB51-8DCA-2506-3A60-311C0F04B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221" y="917436"/>
            <a:ext cx="508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Storage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0" name="Text Box 8">
            <a:extLst>
              <a:ext uri="{FF2B5EF4-FFF2-40B4-BE49-F238E27FC236}">
                <a16:creationId xmlns:a16="http://schemas.microsoft.com/office/drawing/2014/main" id="{FDFE2939-2188-DF30-9CFA-6E0EF49C1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1671" y="1646098"/>
            <a:ext cx="6794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Deficiency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1" name="Oval 9">
            <a:extLst>
              <a:ext uri="{FF2B5EF4-FFF2-40B4-BE49-F238E27FC236}">
                <a16:creationId xmlns:a16="http://schemas.microsoft.com/office/drawing/2014/main" id="{608F408F-7CB7-D3A6-D1C9-5A9F12B1E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321" y="1595298"/>
            <a:ext cx="679450" cy="2984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0">
            <a:extLst>
              <a:ext uri="{FF2B5EF4-FFF2-40B4-BE49-F238E27FC236}">
                <a16:creationId xmlns:a16="http://schemas.microsoft.com/office/drawing/2014/main" id="{5B8153B5-EFF4-DC7D-7FD9-6B2EBE064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8021" y="887273"/>
            <a:ext cx="660400" cy="26511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3" name="AutoShape 11">
            <a:extLst>
              <a:ext uri="{FF2B5EF4-FFF2-40B4-BE49-F238E27FC236}">
                <a16:creationId xmlns:a16="http://schemas.microsoft.com/office/drawing/2014/main" id="{F922CB75-FEB5-80AD-B745-60AA0F04323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10220840" y="1367492"/>
            <a:ext cx="458787" cy="3175"/>
          </a:xfrm>
          <a:prstGeom prst="curvedConnector3">
            <a:avLst>
              <a:gd name="adj1" fmla="val 48616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44" name="AutoShape 12">
            <a:extLst>
              <a:ext uri="{FF2B5EF4-FFF2-40B4-BE49-F238E27FC236}">
                <a16:creationId xmlns:a16="http://schemas.microsoft.com/office/drawing/2014/main" id="{23F72EC3-9FFD-26AB-C9AD-408EB110554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9377878" y="1372254"/>
            <a:ext cx="417512" cy="31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45" name="AutoShape 13">
            <a:extLst>
              <a:ext uri="{FF2B5EF4-FFF2-40B4-BE49-F238E27FC236}">
                <a16:creationId xmlns:a16="http://schemas.microsoft.com/office/drawing/2014/main" id="{D5490D32-504E-4571-3874-640AE4DE5F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931121" y="1020623"/>
            <a:ext cx="266700" cy="476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46" name="AutoShape 14">
            <a:extLst>
              <a:ext uri="{FF2B5EF4-FFF2-40B4-BE49-F238E27FC236}">
                <a16:creationId xmlns:a16="http://schemas.microsoft.com/office/drawing/2014/main" id="{CEADE8B3-01B7-2633-4094-7494B49D9A9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9937471" y="1744523"/>
            <a:ext cx="184150" cy="63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47" name="AutoShape 15">
            <a:extLst>
              <a:ext uri="{FF2B5EF4-FFF2-40B4-BE49-F238E27FC236}">
                <a16:creationId xmlns:a16="http://schemas.microsoft.com/office/drawing/2014/main" id="{458BE8BA-DC93-929C-29C7-7361FC0FE90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9768403" y="1180167"/>
            <a:ext cx="512762" cy="406400"/>
          </a:xfrm>
          <a:prstGeom prst="curvedConnector3">
            <a:avLst>
              <a:gd name="adj1" fmla="val 5019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1934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4. Agents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13</a:t>
            </a:fld>
            <a:endParaRPr lang="en-US" dirty="0"/>
          </a:p>
        </p:txBody>
      </p:sp>
      <p:sp>
        <p:nvSpPr>
          <p:cNvPr id="30" name="Content Placeholder 8">
            <a:extLst>
              <a:ext uri="{FF2B5EF4-FFF2-40B4-BE49-F238E27FC236}">
                <a16:creationId xmlns:a16="http://schemas.microsoft.com/office/drawing/2014/main" id="{AE5D6EAE-67E7-A1B7-3685-6349AD589F77}"/>
              </a:ext>
            </a:extLst>
          </p:cNvPr>
          <p:cNvSpPr txBox="1">
            <a:spLocks/>
          </p:cNvSpPr>
          <p:nvPr/>
        </p:nvSpPr>
        <p:spPr>
          <a:xfrm>
            <a:off x="1733364" y="2410111"/>
            <a:ext cx="7796540" cy="270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Deficiency</a:t>
            </a:r>
            <a:r>
              <a:rPr lang="en-US" dirty="0"/>
              <a:t>: at each step, if “use” is not satisfied, accumulates as deficiency. If it reaches “</a:t>
            </a:r>
            <a:r>
              <a:rPr lang="en-US" dirty="0" err="1"/>
              <a:t>deficiency_max</a:t>
            </a:r>
            <a:r>
              <a:rPr lang="en-US" dirty="0"/>
              <a:t>”, agent dies.</a:t>
            </a:r>
          </a:p>
          <a:p>
            <a:pPr marL="457200" lvl="1" indent="0">
              <a:buNone/>
            </a:pPr>
            <a:r>
              <a:rPr lang="en-US" dirty="0"/>
              <a:t>properties: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/>
              <a:t>- </a:t>
            </a:r>
            <a:r>
              <a:rPr lang="en-US" sz="1600" dirty="0" err="1"/>
              <a:t>deficiency_current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- </a:t>
            </a:r>
            <a:r>
              <a:rPr lang="en-US" sz="1600" dirty="0" err="1"/>
              <a:t>deficiency_max</a:t>
            </a:r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1A7AD4-735C-1EDE-7685-7822706E0263}"/>
              </a:ext>
            </a:extLst>
          </p:cNvPr>
          <p:cNvSpPr txBox="1"/>
          <p:nvPr/>
        </p:nvSpPr>
        <p:spPr>
          <a:xfrm>
            <a:off x="1356645" y="1963032"/>
            <a:ext cx="6712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each resource, an agent: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2D296932-70BE-F9E7-48D9-EE707C7B19D8}"/>
              </a:ext>
            </a:extLst>
          </p:cNvPr>
          <p:cNvSpPr txBox="1">
            <a:spLocks/>
          </p:cNvSpPr>
          <p:nvPr/>
        </p:nvSpPr>
        <p:spPr>
          <a:xfrm>
            <a:off x="1733363" y="5421057"/>
            <a:ext cx="8725273" cy="907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Only acts as a ending point, with demand value of “</a:t>
            </a:r>
            <a:r>
              <a:rPr lang="en-US" sz="2000" dirty="0" err="1"/>
              <a:t>deficiency_current</a:t>
            </a:r>
            <a:r>
              <a:rPr lang="en-US" sz="2000" dirty="0"/>
              <a:t>”</a:t>
            </a:r>
            <a:endParaRPr lang="en-US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03D24250-FAFA-ABF4-1EC5-DF65F3630394}"/>
              </a:ext>
            </a:extLst>
          </p:cNvPr>
          <p:cNvSpPr txBox="1">
            <a:spLocks/>
          </p:cNvSpPr>
          <p:nvPr/>
        </p:nvSpPr>
        <p:spPr>
          <a:xfrm>
            <a:off x="1733364" y="4908644"/>
            <a:ext cx="7796540" cy="798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it reaches “</a:t>
            </a:r>
            <a:r>
              <a:rPr lang="en-US" dirty="0" err="1"/>
              <a:t>deficiency_max</a:t>
            </a:r>
            <a:r>
              <a:rPr lang="en-US" dirty="0"/>
              <a:t>”, the agent dies.</a:t>
            </a:r>
          </a:p>
        </p:txBody>
      </p:sp>
      <p:sp>
        <p:nvSpPr>
          <p:cNvPr id="8" name="Oval 2">
            <a:extLst>
              <a:ext uri="{FF2B5EF4-FFF2-40B4-BE49-F238E27FC236}">
                <a16:creationId xmlns:a16="http://schemas.microsoft.com/office/drawing/2014/main" id="{7643D19E-3246-8374-0C5B-7C1D385DB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2434" y="390386"/>
            <a:ext cx="1992312" cy="1992312"/>
          </a:xfrm>
          <a:prstGeom prst="ellipse">
            <a:avLst/>
          </a:prstGeom>
          <a:noFill/>
          <a:ln w="25400" cap="rnd" algn="ctr">
            <a:solidFill>
              <a:srgbClr val="A6A6A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7D8632D3-AEBF-C899-6536-6DEF33067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0521" y="906323"/>
            <a:ext cx="482600" cy="23971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65A0DCA-9D35-1D18-5ED4-6D254A57E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8621" y="936486"/>
            <a:ext cx="40005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  <a:latin typeface="CMU Serif" panose="02000603000000000000" pitchFamily="2" charset="0"/>
              </a:rPr>
              <a:t>Use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4034C028-EBBB-D468-97E9-9182FBAA2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321" y="1611173"/>
            <a:ext cx="635000" cy="27781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D83BE1CE-5ED7-B184-44B6-52E76AA1F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9721" y="1647686"/>
            <a:ext cx="5905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Produce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B57AE2E7-D3B5-46C9-D91F-44098720D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221" y="917436"/>
            <a:ext cx="508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Storage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BC960858-D951-DB08-3957-4E6CED318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1671" y="1646098"/>
            <a:ext cx="6794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Deficiency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DF87EEB8-28EE-1322-C0D2-6CBFB82CA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321" y="1595298"/>
            <a:ext cx="679450" cy="2984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0">
            <a:extLst>
              <a:ext uri="{FF2B5EF4-FFF2-40B4-BE49-F238E27FC236}">
                <a16:creationId xmlns:a16="http://schemas.microsoft.com/office/drawing/2014/main" id="{B5EC86B3-D3BC-089B-3645-222041821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8021" y="887273"/>
            <a:ext cx="660400" cy="26511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59" name="AutoShape 11">
            <a:extLst>
              <a:ext uri="{FF2B5EF4-FFF2-40B4-BE49-F238E27FC236}">
                <a16:creationId xmlns:a16="http://schemas.microsoft.com/office/drawing/2014/main" id="{D6CC0290-4CCE-580C-F1E9-B95F1BAEC05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10220840" y="1367492"/>
            <a:ext cx="458787" cy="3175"/>
          </a:xfrm>
          <a:prstGeom prst="curvedConnector3">
            <a:avLst>
              <a:gd name="adj1" fmla="val 48616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060" name="AutoShape 12">
            <a:extLst>
              <a:ext uri="{FF2B5EF4-FFF2-40B4-BE49-F238E27FC236}">
                <a16:creationId xmlns:a16="http://schemas.microsoft.com/office/drawing/2014/main" id="{345AA3FB-ABD2-70DD-6B74-7CE50A0E723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9377878" y="1372254"/>
            <a:ext cx="417512" cy="31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061" name="AutoShape 13">
            <a:extLst>
              <a:ext uri="{FF2B5EF4-FFF2-40B4-BE49-F238E27FC236}">
                <a16:creationId xmlns:a16="http://schemas.microsoft.com/office/drawing/2014/main" id="{8454C976-C107-0B16-C306-AAF2DEFFA3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931121" y="1020623"/>
            <a:ext cx="266700" cy="476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062" name="AutoShape 14">
            <a:extLst>
              <a:ext uri="{FF2B5EF4-FFF2-40B4-BE49-F238E27FC236}">
                <a16:creationId xmlns:a16="http://schemas.microsoft.com/office/drawing/2014/main" id="{8EAE206D-EF81-4CC7-2C0C-7FEE8CAF1F0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9937471" y="1744523"/>
            <a:ext cx="184150" cy="63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063" name="AutoShape 15">
            <a:extLst>
              <a:ext uri="{FF2B5EF4-FFF2-40B4-BE49-F238E27FC236}">
                <a16:creationId xmlns:a16="http://schemas.microsoft.com/office/drawing/2014/main" id="{4665D11B-25D1-2294-6D81-31DB29A3D78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9768403" y="1180167"/>
            <a:ext cx="512762" cy="406400"/>
          </a:xfrm>
          <a:prstGeom prst="curvedConnector3">
            <a:avLst>
              <a:gd name="adj1" fmla="val 5019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181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4. Agents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14</a:t>
            </a:fld>
            <a:endParaRPr lang="en-US" dirty="0"/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69599ACF-8173-B14C-2A4C-9EE6415DA24B}"/>
              </a:ext>
            </a:extLst>
          </p:cNvPr>
          <p:cNvSpPr txBox="1">
            <a:spLocks/>
          </p:cNvSpPr>
          <p:nvPr/>
        </p:nvSpPr>
        <p:spPr>
          <a:xfrm>
            <a:off x="1733364" y="2433498"/>
            <a:ext cx="8090144" cy="2088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4. </a:t>
            </a:r>
            <a:r>
              <a:rPr lang="en-US" b="1" dirty="0"/>
              <a:t>Storage</a:t>
            </a:r>
            <a:r>
              <a:rPr lang="en-US" dirty="0"/>
              <a:t>: storage unit</a:t>
            </a:r>
          </a:p>
          <a:p>
            <a:pPr marL="457200" lvl="1" indent="0">
              <a:buNone/>
            </a:pPr>
            <a:r>
              <a:rPr lang="en-US" dirty="0"/>
              <a:t>properties: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/>
              <a:t>- </a:t>
            </a:r>
            <a:r>
              <a:rPr lang="en-US" sz="1600" dirty="0" err="1"/>
              <a:t>storage_current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- </a:t>
            </a:r>
            <a:r>
              <a:rPr lang="en-US" sz="1600" dirty="0" err="1"/>
              <a:t>storage_max</a:t>
            </a:r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1A7AD4-735C-1EDE-7685-7822706E0263}"/>
              </a:ext>
            </a:extLst>
          </p:cNvPr>
          <p:cNvSpPr txBox="1"/>
          <p:nvPr/>
        </p:nvSpPr>
        <p:spPr>
          <a:xfrm>
            <a:off x="1356645" y="1963032"/>
            <a:ext cx="6712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each resource, an agent: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0C6FA8-EC43-067D-D1E5-22C909A4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2434" y="390386"/>
            <a:ext cx="1992312" cy="1992312"/>
          </a:xfrm>
          <a:prstGeom prst="ellipse">
            <a:avLst/>
          </a:prstGeom>
          <a:noFill/>
          <a:ln w="25400" cap="rnd" algn="ctr">
            <a:solidFill>
              <a:srgbClr val="A6A6A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289675AA-D1E9-0A1C-0E35-6554D50AA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0521" y="906323"/>
            <a:ext cx="482600" cy="23971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2B61190-5C27-2161-D8F9-068F28B19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8621" y="936486"/>
            <a:ext cx="40005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  <a:latin typeface="CMU Serif" panose="02000603000000000000" pitchFamily="2" charset="0"/>
              </a:rPr>
              <a:t>Use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B38543AC-E7B7-2380-2038-816A02906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321" y="1611173"/>
            <a:ext cx="635000" cy="27781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A1BF05B4-BFDF-B7C1-9D81-DE309BFC2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9721" y="1647686"/>
            <a:ext cx="5905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Produce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A591252E-F700-79A5-1D2F-59BE2FF26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221" y="917436"/>
            <a:ext cx="508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Storage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F26D9CDD-7B7F-75C6-7217-312C76D52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1671" y="1646098"/>
            <a:ext cx="6794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Deficiency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811193A7-3E13-2B73-ED04-279FD81F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321" y="1595298"/>
            <a:ext cx="679450" cy="2984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189864C6-50AB-1D44-F872-CAA3B892E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8021" y="887273"/>
            <a:ext cx="660400" cy="26511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F066903F-C363-3178-9F74-B5FE4DE9F7C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10220840" y="1367492"/>
            <a:ext cx="458787" cy="3175"/>
          </a:xfrm>
          <a:prstGeom prst="curvedConnector3">
            <a:avLst>
              <a:gd name="adj1" fmla="val 48616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D3093ED2-36AD-9F02-B4F4-BB9EA7C28B8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9377878" y="1372254"/>
            <a:ext cx="417512" cy="31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253E827C-4471-2E9F-DF2E-3C1A082D12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931121" y="1020623"/>
            <a:ext cx="266700" cy="476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6605BA9C-EC4D-4C31-486F-C6E6A732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9937471" y="1744523"/>
            <a:ext cx="184150" cy="63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81DD4DF5-DC35-78D9-7F16-BE1E35562EA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9768403" y="1180167"/>
            <a:ext cx="512762" cy="406400"/>
          </a:xfrm>
          <a:prstGeom prst="curvedConnector3">
            <a:avLst>
              <a:gd name="adj1" fmla="val 5019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B15983EE-6C29-9764-C162-D0BC49914FFB}"/>
              </a:ext>
            </a:extLst>
          </p:cNvPr>
          <p:cNvSpPr txBox="1">
            <a:spLocks/>
          </p:cNvSpPr>
          <p:nvPr/>
        </p:nvSpPr>
        <p:spPr>
          <a:xfrm>
            <a:off x="1733364" y="4573155"/>
            <a:ext cx="8725273" cy="1819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Acts both as a starting point and ending point, with values of: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/>
              <a:t>demand = </a:t>
            </a:r>
            <a:r>
              <a:rPr lang="en-US" sz="1600" dirty="0" err="1"/>
              <a:t>storage_max</a:t>
            </a:r>
            <a:r>
              <a:rPr lang="en-US" sz="1600" dirty="0"/>
              <a:t> - </a:t>
            </a:r>
            <a:r>
              <a:rPr lang="en-US" sz="1600" dirty="0" err="1"/>
              <a:t>storage_current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source = </a:t>
            </a:r>
            <a:r>
              <a:rPr lang="en-US" sz="1600" dirty="0" err="1"/>
              <a:t>storage_current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97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438E-D767-1B34-9FE1-FB95F48B3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338" y="3737725"/>
            <a:ext cx="6114643" cy="2268559"/>
          </a:xfrm>
        </p:spPr>
        <p:txBody>
          <a:bodyPr/>
          <a:lstStyle/>
          <a:p>
            <a:pPr algn="ctr"/>
            <a:r>
              <a:rPr lang="en-US" dirty="0"/>
              <a:t>Thank you for your patience</a:t>
            </a:r>
          </a:p>
        </p:txBody>
      </p:sp>
    </p:spTree>
    <p:extLst>
      <p:ext uri="{BB962C8B-B14F-4D97-AF65-F5344CB8AC3E}">
        <p14:creationId xmlns:p14="http://schemas.microsoft.com/office/powerpoint/2010/main" val="266314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1. Structure: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368" y="2336676"/>
            <a:ext cx="7796540" cy="625062"/>
          </a:xfrm>
        </p:spPr>
        <p:txBody>
          <a:bodyPr/>
          <a:lstStyle/>
          <a:p>
            <a:r>
              <a:rPr lang="en-US" dirty="0"/>
              <a:t>Has initial cost of built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0B3FCF-27A7-3902-AC5D-78C22289A926}"/>
              </a:ext>
            </a:extLst>
          </p:cNvPr>
          <p:cNvSpPr txBox="1">
            <a:spLocks/>
          </p:cNvSpPr>
          <p:nvPr/>
        </p:nvSpPr>
        <p:spPr>
          <a:xfrm>
            <a:off x="1960388" y="3686492"/>
            <a:ext cx="7958330" cy="68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Based on probability of working at each step, it may stop working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C42742-024D-5D8D-27D2-14BF5D4C8A78}"/>
              </a:ext>
            </a:extLst>
          </p:cNvPr>
          <p:cNvSpPr txBox="1">
            <a:spLocks/>
          </p:cNvSpPr>
          <p:nvPr/>
        </p:nvSpPr>
        <p:spPr>
          <a:xfrm>
            <a:off x="1960388" y="3011584"/>
            <a:ext cx="7796540" cy="62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Probability of working decreases over 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836A30-91A1-D6F6-0A8B-5E6EA6B7E854}"/>
              </a:ext>
            </a:extLst>
          </p:cNvPr>
          <p:cNvSpPr txBox="1">
            <a:spLocks/>
          </p:cNvSpPr>
          <p:nvPr/>
        </p:nvSpPr>
        <p:spPr>
          <a:xfrm>
            <a:off x="2002368" y="4424235"/>
            <a:ext cx="7796540" cy="68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can be renovated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92D855-ECAE-BA9B-3511-6B54F0FE78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339" y="5388505"/>
            <a:ext cx="1262083" cy="11861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163FA4-99CC-A5EB-603B-832C6751F0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02" y="5327551"/>
            <a:ext cx="1447737" cy="127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2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1. Structure: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27075C-7085-94C9-3629-7CD88CBFB98F}"/>
              </a:ext>
            </a:extLst>
          </p:cNvPr>
          <p:cNvSpPr txBox="1"/>
          <p:nvPr/>
        </p:nvSpPr>
        <p:spPr>
          <a:xfrm>
            <a:off x="2451683" y="3244334"/>
            <a:ext cx="6432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Probability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dt_years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degree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05281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1. Structure: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7E9A6A-7A3B-6B87-09DA-76ABD2886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60815"/>
            <a:ext cx="5852172" cy="4389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8272A3-DF60-07CC-9528-1827110F583F}"/>
              </a:ext>
            </a:extLst>
          </p:cNvPr>
          <p:cNvSpPr txBox="1"/>
          <p:nvPr/>
        </p:nvSpPr>
        <p:spPr>
          <a:xfrm>
            <a:off x="3047302" y="6247593"/>
            <a:ext cx="6432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Probability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dt_years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degree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8923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1. Structure: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2. Infrastructure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FD0E-6F30-2425-0A71-8BA8C4E0A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811" y="1917029"/>
            <a:ext cx="7796540" cy="665447"/>
          </a:xfrm>
        </p:spPr>
        <p:txBody>
          <a:bodyPr/>
          <a:lstStyle/>
          <a:p>
            <a:r>
              <a:rPr lang="en-US" dirty="0"/>
              <a:t>Is a type of Structure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DD1EF4-3132-1315-B419-402C51F8D0AD}"/>
              </a:ext>
            </a:extLst>
          </p:cNvPr>
          <p:cNvSpPr txBox="1">
            <a:spLocks/>
          </p:cNvSpPr>
          <p:nvPr/>
        </p:nvSpPr>
        <p:spPr>
          <a:xfrm>
            <a:off x="1932810" y="2684232"/>
            <a:ext cx="8243035" cy="55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They have start and end points, and connect settlements (e.g. cities)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2FC39B-3181-1BD5-2BC8-7757ED2B2954}"/>
              </a:ext>
            </a:extLst>
          </p:cNvPr>
          <p:cNvSpPr txBox="1">
            <a:spLocks/>
          </p:cNvSpPr>
          <p:nvPr/>
        </p:nvSpPr>
        <p:spPr>
          <a:xfrm>
            <a:off x="1932811" y="3308656"/>
            <a:ext cx="7796540" cy="7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They are in charge of handling certain recourses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4E6BCE-9709-369E-3F0A-D7CD2391B5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277" y="5193065"/>
            <a:ext cx="1442683" cy="12848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99E67C-D75A-E5B4-DC1C-0443091B719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97" y="5193067"/>
            <a:ext cx="1438308" cy="128488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9A15946-8718-A452-6DAB-D0A09C568FB3}"/>
              </a:ext>
            </a:extLst>
          </p:cNvPr>
          <p:cNvSpPr txBox="1">
            <a:spLocks/>
          </p:cNvSpPr>
          <p:nvPr/>
        </p:nvSpPr>
        <p:spPr>
          <a:xfrm>
            <a:off x="1932811" y="4000947"/>
            <a:ext cx="7796540" cy="55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4E44FB8-5058-B84A-41EE-8A724D05BC51}"/>
              </a:ext>
            </a:extLst>
          </p:cNvPr>
          <p:cNvSpPr txBox="1">
            <a:spLocks/>
          </p:cNvSpPr>
          <p:nvPr/>
        </p:nvSpPr>
        <p:spPr>
          <a:xfrm>
            <a:off x="1932811" y="3998341"/>
            <a:ext cx="8133978" cy="1043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Definition of other equipment is needed for certain types of infrastructure to be able to transfer resources (e.g. vehicle)</a:t>
            </a:r>
          </a:p>
        </p:txBody>
      </p:sp>
    </p:spTree>
    <p:extLst>
      <p:ext uri="{BB962C8B-B14F-4D97-AF65-F5344CB8AC3E}">
        <p14:creationId xmlns:p14="http://schemas.microsoft.com/office/powerpoint/2010/main" val="148125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3. Settlement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FD0E-6F30-2425-0A71-8BA8C4E0A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811" y="1917029"/>
            <a:ext cx="7796540" cy="665447"/>
          </a:xfrm>
        </p:spPr>
        <p:txBody>
          <a:bodyPr/>
          <a:lstStyle/>
          <a:p>
            <a:r>
              <a:rPr lang="en-US" dirty="0"/>
              <a:t>Is a type of Structure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DD1EF4-3132-1315-B419-402C51F8D0AD}"/>
              </a:ext>
            </a:extLst>
          </p:cNvPr>
          <p:cNvSpPr txBox="1">
            <a:spLocks/>
          </p:cNvSpPr>
          <p:nvPr/>
        </p:nvSpPr>
        <p:spPr>
          <a:xfrm>
            <a:off x="1932810" y="2684232"/>
            <a:ext cx="8243035" cy="55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They have start and end points, and connect settlements (e.g. cities)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2FC39B-3181-1BD5-2BC8-7757ED2B2954}"/>
              </a:ext>
            </a:extLst>
          </p:cNvPr>
          <p:cNvSpPr txBox="1">
            <a:spLocks/>
          </p:cNvSpPr>
          <p:nvPr/>
        </p:nvSpPr>
        <p:spPr>
          <a:xfrm>
            <a:off x="1932811" y="3308656"/>
            <a:ext cx="7796540" cy="7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They are in charge of handling certain recourses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4E6BCE-9709-369E-3F0A-D7CD2391B5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277" y="5193065"/>
            <a:ext cx="1442683" cy="12848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99E67C-D75A-E5B4-DC1C-0443091B719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97" y="5193067"/>
            <a:ext cx="1438308" cy="128488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9A15946-8718-A452-6DAB-D0A09C568FB3}"/>
              </a:ext>
            </a:extLst>
          </p:cNvPr>
          <p:cNvSpPr txBox="1">
            <a:spLocks/>
          </p:cNvSpPr>
          <p:nvPr/>
        </p:nvSpPr>
        <p:spPr>
          <a:xfrm>
            <a:off x="1932811" y="4000947"/>
            <a:ext cx="7796540" cy="55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4E44FB8-5058-B84A-41EE-8A724D05BC51}"/>
              </a:ext>
            </a:extLst>
          </p:cNvPr>
          <p:cNvSpPr txBox="1">
            <a:spLocks/>
          </p:cNvSpPr>
          <p:nvPr/>
        </p:nvSpPr>
        <p:spPr>
          <a:xfrm>
            <a:off x="1932811" y="3998341"/>
            <a:ext cx="8133978" cy="1043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Definition of other equipment is needed for certain types of infrastructure to be able to transfer resources (e.g. vehicle)</a:t>
            </a:r>
          </a:p>
        </p:txBody>
      </p:sp>
    </p:spTree>
    <p:extLst>
      <p:ext uri="{BB962C8B-B14F-4D97-AF65-F5344CB8AC3E}">
        <p14:creationId xmlns:p14="http://schemas.microsoft.com/office/powerpoint/2010/main" val="276567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4. Agents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FD0E-6F30-2425-0A71-8BA8C4E0A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811" y="2750630"/>
            <a:ext cx="8243034" cy="665447"/>
          </a:xfrm>
        </p:spPr>
        <p:txBody>
          <a:bodyPr>
            <a:normAutofit/>
          </a:bodyPr>
          <a:lstStyle/>
          <a:p>
            <a:r>
              <a:rPr lang="en-US" dirty="0"/>
              <a:t>They make decisions to optimize their goals (economy is emergent)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DD1EF4-3132-1315-B419-402C51F8D0AD}"/>
              </a:ext>
            </a:extLst>
          </p:cNvPr>
          <p:cNvSpPr txBox="1">
            <a:spLocks/>
          </p:cNvSpPr>
          <p:nvPr/>
        </p:nvSpPr>
        <p:spPr>
          <a:xfrm>
            <a:off x="1915759" y="3469471"/>
            <a:ext cx="8243035" cy="55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They can choose to move to destination (vehicle, on foot, etc.)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2FC39B-3181-1BD5-2BC8-7757ED2B2954}"/>
              </a:ext>
            </a:extLst>
          </p:cNvPr>
          <p:cNvSpPr txBox="1">
            <a:spLocks/>
          </p:cNvSpPr>
          <p:nvPr/>
        </p:nvSpPr>
        <p:spPr>
          <a:xfrm>
            <a:off x="1932811" y="2055491"/>
            <a:ext cx="7796540" cy="7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They produce/use/store certain resources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9A15946-8718-A452-6DAB-D0A09C568FB3}"/>
              </a:ext>
            </a:extLst>
          </p:cNvPr>
          <p:cNvSpPr txBox="1">
            <a:spLocks/>
          </p:cNvSpPr>
          <p:nvPr/>
        </p:nvSpPr>
        <p:spPr>
          <a:xfrm>
            <a:off x="1932811" y="4000947"/>
            <a:ext cx="7796540" cy="55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4E44FB8-5058-B84A-41EE-8A724D05BC51}"/>
              </a:ext>
            </a:extLst>
          </p:cNvPr>
          <p:cNvSpPr txBox="1">
            <a:spLocks/>
          </p:cNvSpPr>
          <p:nvPr/>
        </p:nvSpPr>
        <p:spPr>
          <a:xfrm>
            <a:off x="1932811" y="3998342"/>
            <a:ext cx="7796540" cy="7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deficiency for a resources reaches the threshold, agent dies.</a:t>
            </a:r>
          </a:p>
        </p:txBody>
      </p:sp>
    </p:spTree>
    <p:extLst>
      <p:ext uri="{BB962C8B-B14F-4D97-AF65-F5344CB8AC3E}">
        <p14:creationId xmlns:p14="http://schemas.microsoft.com/office/powerpoint/2010/main" val="370768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4. Agents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9A15946-8718-A452-6DAB-D0A09C568FB3}"/>
              </a:ext>
            </a:extLst>
          </p:cNvPr>
          <p:cNvSpPr txBox="1">
            <a:spLocks/>
          </p:cNvSpPr>
          <p:nvPr/>
        </p:nvSpPr>
        <p:spPr>
          <a:xfrm>
            <a:off x="1932811" y="4000947"/>
            <a:ext cx="7796540" cy="55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014203-948B-6E19-7D01-49D4F63B6A68}"/>
              </a:ext>
            </a:extLst>
          </p:cNvPr>
          <p:cNvSpPr txBox="1">
            <a:spLocks/>
          </p:cNvSpPr>
          <p:nvPr/>
        </p:nvSpPr>
        <p:spPr>
          <a:xfrm>
            <a:off x="1932811" y="1885285"/>
            <a:ext cx="7796540" cy="3984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agents contain 4 nodes for each resource:</a:t>
            </a:r>
          </a:p>
          <a:p>
            <a:pPr lvl="1"/>
            <a:r>
              <a:rPr lang="en-US" dirty="0"/>
              <a:t>1. Produce</a:t>
            </a:r>
          </a:p>
          <a:p>
            <a:pPr lvl="1"/>
            <a:r>
              <a:rPr lang="en-US" dirty="0"/>
              <a:t>2. Use</a:t>
            </a:r>
          </a:p>
          <a:p>
            <a:pPr lvl="1"/>
            <a:r>
              <a:rPr lang="en-US" dirty="0"/>
              <a:t>3. Deficiency</a:t>
            </a:r>
          </a:p>
          <a:p>
            <a:pPr lvl="1"/>
            <a:r>
              <a:rPr lang="en-US" dirty="0"/>
              <a:t>4. Storage</a:t>
            </a:r>
          </a:p>
        </p:txBody>
      </p:sp>
    </p:spTree>
    <p:extLst>
      <p:ext uri="{BB962C8B-B14F-4D97-AF65-F5344CB8AC3E}">
        <p14:creationId xmlns:p14="http://schemas.microsoft.com/office/powerpoint/2010/main" val="153600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CMU Serif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2657</TotalTime>
  <Words>529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CMU Serif</vt:lpstr>
      <vt:lpstr>Consolas</vt:lpstr>
      <vt:lpstr>MS Shell Dlg 2</vt:lpstr>
      <vt:lpstr>Wingdings</vt:lpstr>
      <vt:lpstr>Wingdings 3</vt:lpstr>
      <vt:lpstr>Madison</vt:lpstr>
      <vt:lpstr>Presentation 02</vt:lpstr>
      <vt:lpstr>1. Structure: expectations</vt:lpstr>
      <vt:lpstr>1. Structure: example</vt:lpstr>
      <vt:lpstr>1. Structure: example</vt:lpstr>
      <vt:lpstr>1. Structure: example</vt:lpstr>
      <vt:lpstr>2. Infrastructure</vt:lpstr>
      <vt:lpstr>3. Settlement</vt:lpstr>
      <vt:lpstr>4. Agents</vt:lpstr>
      <vt:lpstr>4. Agents</vt:lpstr>
      <vt:lpstr>4. Agents: graph representation</vt:lpstr>
      <vt:lpstr>4. Agents: edges</vt:lpstr>
      <vt:lpstr>4. Agents</vt:lpstr>
      <vt:lpstr>4. Agents</vt:lpstr>
      <vt:lpstr>4. Agents</vt:lpstr>
      <vt:lpstr>Thank you for your patience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01</dc:title>
  <dc:creator>Aslan Noorghasemi</dc:creator>
  <cp:lastModifiedBy>Aslan Noorghasemi</cp:lastModifiedBy>
  <cp:revision>416</cp:revision>
  <dcterms:created xsi:type="dcterms:W3CDTF">2022-08-30T09:12:46Z</dcterms:created>
  <dcterms:modified xsi:type="dcterms:W3CDTF">2022-09-18T06:39:28Z</dcterms:modified>
</cp:coreProperties>
</file>