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  <p:sldMasterId id="2147483714" r:id="rId2"/>
    <p:sldMasterId id="2147483732" r:id="rId3"/>
  </p:sldMasterIdLst>
  <p:notesMasterIdLst>
    <p:notesMasterId r:id="rId34"/>
  </p:notesMasterIdLst>
  <p:sldIdLst>
    <p:sldId id="256" r:id="rId4"/>
    <p:sldId id="270" r:id="rId5"/>
    <p:sldId id="399" r:id="rId6"/>
    <p:sldId id="294" r:id="rId7"/>
    <p:sldId id="400" r:id="rId8"/>
    <p:sldId id="395" r:id="rId9"/>
    <p:sldId id="397" r:id="rId10"/>
    <p:sldId id="396" r:id="rId11"/>
    <p:sldId id="380" r:id="rId12"/>
    <p:sldId id="381" r:id="rId13"/>
    <p:sldId id="382" r:id="rId14"/>
    <p:sldId id="369" r:id="rId15"/>
    <p:sldId id="384" r:id="rId16"/>
    <p:sldId id="387" r:id="rId17"/>
    <p:sldId id="388" r:id="rId18"/>
    <p:sldId id="389" r:id="rId19"/>
    <p:sldId id="390" r:id="rId20"/>
    <p:sldId id="391" r:id="rId21"/>
    <p:sldId id="398" r:id="rId22"/>
    <p:sldId id="392" r:id="rId23"/>
    <p:sldId id="371" r:id="rId24"/>
    <p:sldId id="372" r:id="rId25"/>
    <p:sldId id="373" r:id="rId26"/>
    <p:sldId id="405" r:id="rId27"/>
    <p:sldId id="375" r:id="rId28"/>
    <p:sldId id="374" r:id="rId29"/>
    <p:sldId id="402" r:id="rId30"/>
    <p:sldId id="383" r:id="rId31"/>
    <p:sldId id="403" r:id="rId32"/>
    <p:sldId id="40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8FA62-9F93-8740-87EB-57B89273C877}" v="120" dt="2019-02-10T18:55:25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85348" autoAdjust="0"/>
  </p:normalViewPr>
  <p:slideViewPr>
    <p:cSldViewPr snapToGrid="0" snapToObjects="1">
      <p:cViewPr varScale="1">
        <p:scale>
          <a:sx n="65" d="100"/>
          <a:sy n="65" d="100"/>
        </p:scale>
        <p:origin x="264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LOSBERG, CHRISTOPHER [AG/1005]" userId="c5d2ba1d-1225-4fef-a422-877378546cc9" providerId="ADAL" clId="{8D1055E3-7626-CC44-94B9-8319B01EBEF0}"/>
    <pc:docChg chg="modSld">
      <pc:chgData name="SCHLOSBERG, CHRISTOPHER [AG/1005]" userId="c5d2ba1d-1225-4fef-a422-877378546cc9" providerId="ADAL" clId="{8D1055E3-7626-CC44-94B9-8319B01EBEF0}" dt="2019-01-21T22:59:01.831" v="75" actId="20577"/>
      <pc:docMkLst>
        <pc:docMk/>
      </pc:docMkLst>
      <pc:sldChg chg="modSp">
        <pc:chgData name="SCHLOSBERG, CHRISTOPHER [AG/1005]" userId="c5d2ba1d-1225-4fef-a422-877378546cc9" providerId="ADAL" clId="{8D1055E3-7626-CC44-94B9-8319B01EBEF0}" dt="2019-01-21T22:13:08.903" v="51" actId="20577"/>
        <pc:sldMkLst>
          <pc:docMk/>
          <pc:sldMk cId="3681439668" sldId="259"/>
        </pc:sldMkLst>
        <pc:graphicFrameChg chg="mod">
          <ac:chgData name="SCHLOSBERG, CHRISTOPHER [AG/1005]" userId="c5d2ba1d-1225-4fef-a422-877378546cc9" providerId="ADAL" clId="{8D1055E3-7626-CC44-94B9-8319B01EBEF0}" dt="2019-01-21T22:13:08.903" v="51" actId="20577"/>
          <ac:graphicFrameMkLst>
            <pc:docMk/>
            <pc:sldMk cId="3681439668" sldId="259"/>
            <ac:graphicFrameMk id="5" creationId="{7278D41F-08AE-4087-9013-FDFDC48BAE94}"/>
          </ac:graphicFrameMkLst>
        </pc:graphicFrameChg>
      </pc:sldChg>
      <pc:sldChg chg="modSp">
        <pc:chgData name="SCHLOSBERG, CHRISTOPHER [AG/1005]" userId="c5d2ba1d-1225-4fef-a422-877378546cc9" providerId="ADAL" clId="{8D1055E3-7626-CC44-94B9-8319B01EBEF0}" dt="2019-01-21T22:59:01.831" v="75" actId="20577"/>
        <pc:sldMkLst>
          <pc:docMk/>
          <pc:sldMk cId="1734265133" sldId="261"/>
        </pc:sldMkLst>
        <pc:graphicFrameChg chg="mod">
          <ac:chgData name="SCHLOSBERG, CHRISTOPHER [AG/1005]" userId="c5d2ba1d-1225-4fef-a422-877378546cc9" providerId="ADAL" clId="{8D1055E3-7626-CC44-94B9-8319B01EBEF0}" dt="2019-01-21T22:59:01.831" v="75" actId="20577"/>
          <ac:graphicFrameMkLst>
            <pc:docMk/>
            <pc:sldMk cId="1734265133" sldId="261"/>
            <ac:graphicFrameMk id="5" creationId="{4605EDA2-E6E2-4DE4-9241-892775754CA6}"/>
          </ac:graphicFrameMkLst>
        </pc:graphicFrameChg>
      </pc:sldChg>
      <pc:sldChg chg="modSp">
        <pc:chgData name="SCHLOSBERG, CHRISTOPHER [AG/1005]" userId="c5d2ba1d-1225-4fef-a422-877378546cc9" providerId="ADAL" clId="{8D1055E3-7626-CC44-94B9-8319B01EBEF0}" dt="2019-01-21T22:18:07.384" v="61" actId="20577"/>
        <pc:sldMkLst>
          <pc:docMk/>
          <pc:sldMk cId="539505586" sldId="266"/>
        </pc:sldMkLst>
        <pc:spChg chg="mod">
          <ac:chgData name="SCHLOSBERG, CHRISTOPHER [AG/1005]" userId="c5d2ba1d-1225-4fef-a422-877378546cc9" providerId="ADAL" clId="{8D1055E3-7626-CC44-94B9-8319B01EBEF0}" dt="2019-01-21T22:18:07.384" v="61" actId="20577"/>
          <ac:spMkLst>
            <pc:docMk/>
            <pc:sldMk cId="539505586" sldId="266"/>
            <ac:spMk id="3" creationId="{02B65055-BFD0-4E49-8C31-2B3340B1576B}"/>
          </ac:spMkLst>
        </pc:spChg>
      </pc:sldChg>
    </pc:docChg>
  </pc:docChgLst>
  <pc:docChgLst>
    <pc:chgData name="SCHLOSBERG, CHRISTOPHER [AG/1005]" userId="c5d2ba1d-1225-4fef-a422-877378546cc9" providerId="ADAL" clId="{4638FA62-9F93-8740-87EB-57B89273C877}"/>
    <pc:docChg chg="modSld">
      <pc:chgData name="SCHLOSBERG, CHRISTOPHER [AG/1005]" userId="c5d2ba1d-1225-4fef-a422-877378546cc9" providerId="ADAL" clId="{4638FA62-9F93-8740-87EB-57B89273C877}" dt="2019-02-10T18:55:25.894" v="119" actId="20577"/>
      <pc:docMkLst>
        <pc:docMk/>
      </pc:docMkLst>
      <pc:sldChg chg="modSp">
        <pc:chgData name="SCHLOSBERG, CHRISTOPHER [AG/1005]" userId="c5d2ba1d-1225-4fef-a422-877378546cc9" providerId="ADAL" clId="{4638FA62-9F93-8740-87EB-57B89273C877}" dt="2019-02-10T18:55:25.894" v="119" actId="20577"/>
        <pc:sldMkLst>
          <pc:docMk/>
          <pc:sldMk cId="3681439668" sldId="259"/>
        </pc:sldMkLst>
        <pc:graphicFrameChg chg="mod">
          <ac:chgData name="SCHLOSBERG, CHRISTOPHER [AG/1005]" userId="c5d2ba1d-1225-4fef-a422-877378546cc9" providerId="ADAL" clId="{4638FA62-9F93-8740-87EB-57B89273C877}" dt="2019-02-10T18:55:25.894" v="119" actId="20577"/>
          <ac:graphicFrameMkLst>
            <pc:docMk/>
            <pc:sldMk cId="3681439668" sldId="259"/>
            <ac:graphicFrameMk id="5" creationId="{7278D41F-08AE-4087-9013-FDFDC48BAE94}"/>
          </ac:graphicFrameMkLst>
        </pc:graphicFrameChg>
      </pc:sldChg>
      <pc:sldChg chg="modSp">
        <pc:chgData name="SCHLOSBERG, CHRISTOPHER [AG/1005]" userId="c5d2ba1d-1225-4fef-a422-877378546cc9" providerId="ADAL" clId="{4638FA62-9F93-8740-87EB-57B89273C877}" dt="2019-02-10T18:55:07.828" v="92" actId="20577"/>
        <pc:sldMkLst>
          <pc:docMk/>
          <pc:sldMk cId="1734265133" sldId="261"/>
        </pc:sldMkLst>
        <pc:graphicFrameChg chg="mod">
          <ac:chgData name="SCHLOSBERG, CHRISTOPHER [AG/1005]" userId="c5d2ba1d-1225-4fef-a422-877378546cc9" providerId="ADAL" clId="{4638FA62-9F93-8740-87EB-57B89273C877}" dt="2019-02-10T18:55:07.828" v="92" actId="20577"/>
          <ac:graphicFrameMkLst>
            <pc:docMk/>
            <pc:sldMk cId="1734265133" sldId="261"/>
            <ac:graphicFrameMk id="5" creationId="{4605EDA2-E6E2-4DE4-9241-892775754CA6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7</c:v>
                </c:pt>
                <c:pt idx="6">
                  <c:v>6</c:v>
                </c:pt>
                <c:pt idx="7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F22-4235-B931-919B4AB2B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478016"/>
        <c:axId val="128478592"/>
      </c:scatterChart>
      <c:valAx>
        <c:axId val="128478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X (feature)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78592"/>
        <c:crosses val="autoZero"/>
        <c:crossBetween val="midCat"/>
      </c:valAx>
      <c:valAx>
        <c:axId val="12847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Y(Prediction)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780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7</c:v>
                </c:pt>
                <c:pt idx="6">
                  <c:v>6</c:v>
                </c:pt>
                <c:pt idx="7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9D4-4465-B160-67E2E66C7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669696"/>
        <c:axId val="164670272"/>
      </c:scatterChart>
      <c:valAx>
        <c:axId val="164669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X (feature)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70272"/>
        <c:crosses val="autoZero"/>
        <c:crossBetween val="midCat"/>
      </c:valAx>
      <c:valAx>
        <c:axId val="16467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Y(Prediction)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69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7</c:v>
                </c:pt>
                <c:pt idx="6">
                  <c:v>6</c:v>
                </c:pt>
                <c:pt idx="7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341-4333-B862-85C26BEA30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30400"/>
        <c:axId val="36430976"/>
      </c:scatterChart>
      <c:valAx>
        <c:axId val="36430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X (feature)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30976"/>
        <c:crosses val="autoZero"/>
        <c:crossBetween val="midCat"/>
      </c:valAx>
      <c:valAx>
        <c:axId val="36430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Y(Prediction)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30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000" units="cm"/>
          <inkml:channel name="Y" type="integer" min="-435" max="1485" units="cm"/>
          <inkml:channel name="T" type="integer" max="2.14748E9" units="dev"/>
        </inkml:traceFormat>
        <inkml:channelProperties>
          <inkml:channelProperty channel="X" name="resolution" value="70.28571" units="1/cm"/>
          <inkml:channelProperty channel="Y" name="resolution" value="49.23077" units="1/cm"/>
          <inkml:channelProperty channel="T" name="resolution" value="1" units="1/dev"/>
        </inkml:channelProperties>
      </inkml:inkSource>
      <inkml:timestamp xml:id="ts0" timeString="2020-11-05T00:20:12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15487 11024 0,'0'0'16,"35"-35"-16,1 17 31,34-35-15,-52 36-16,52-18 0,-17-1 31,0 36-31,-18-35 0,1 17 16,52-35-1,-35 18-15,88-53 16,-53 17 0,18 19-16,88-72 15,-88 53 1,211-158 0,-52 18-1,88-36 1,-248 158-1,213-210 1,-212 246 0,158-53-1,72 53-15,-72 70 16,71 19 0,177-124-1,-212-1 1,-36-16-1,-123 34-15,106-70 16,-17 53 0,-19-36-1,-123 54 1,-17-54 0,17 71-1,71 0 1,-71 18-1,36-18 1,175-70 0,-69 17-1,-107 71-15,177-89 32,-141 54-17,-106 34-15,88-34 16,141-124 15,-176 158-31,-18 1 16,124-35-1,-106 17-15,105-71 16,54-52 15,-53 88-15,123-36-1,-141 36 1,-106 53 0,106-142-1,229-211 17,-299 300-32,-1 0 15,-17 17-15,194-193 31,-71-89-15,-105 229 0,-18 19-16,-1-37 15,36 19-15,71-124 16,-88 141-16,-19 0 31,319-282-15,-177 159-1,-18 0 1,-123 123 0,106-123-16,-107 176 15,1 0 1,300-159 0,-106 89-1,-177 70 1,1 0-16,70-53 15,-106 53 1,-35 35 0,-36 1-1,1 17-15,17 0 16,-17-18 0,0 0-16,17-17 15,-17 18-15,17-19 16,-18 19-1,1-1-15,-18 0 16,-18 1 62,1-1-78,-1 0 16,-17 18-16</inkml:trace>
  <inkml:trace contextRef="#ctx0" brushRef="#br0" timeOffset="5842.76">17445 13600 0,'0'0'0,"18"0"15,-1 0-15,1 0 16,-1-36-16,19 19 15,-19-19-15,19-17 0,17-52 16,17-36 15,-17-36-15,18-105 0,-1 35-1,54 124-15,-19-19 16,107-105-1,-124 89 1,212-230 0,0 105-1,-212 160 1,-17 70-16,-1-106 16,89-52-1,17-19 1,18-34 15,-105 158-15,-19 35-16,-17 54 15,0-71-15,-18-1 16,89-105 0,193-158-1,-211 193 1,265-247 15,-319 318-31,1 53 0,0-54 31,18-16-31,17-1 0,71-88 16,-18-71 0,-88 177-1,0-53-15,53-53 31,88-88-15,-124 193-16,18-16 16,53-107-1,36 0 1,-1 36 0,1-36-1,-107 106-15,-17 0 16,141-158-1,-159 211 1,36-53-16,70-35 16,-53 18-1,0 17-15,89-106 16,-107 106 0,1 0-16,70-35 15,-53 35 1,-17 18-1,-1-70 1,36 16 0,-88 89-1,17-35-15,142-176 32,-36 52-17,-88 106-15,-1 18 16,54-106-1,35-18 1,-70 106 0,52-35-1,-87 88-15,-1-17 0,18 17 16,0-35 0,17 17 15,-34 36-31,-19 17 15,19-35 1,-19 53-16,1-35 16,52-35-1,-34 52 1,17-53 0,-18 18-1,18 1 1,-18-1-1,71-36 17,-88 54-32,-18 18 31,17 17-31,-17-18 16,18 18-1,-53 0 48,17 0-63,0 0 15,1 0-15,-1 0 0,0 0 16,-17-18 0,-53-141-1</inkml:trace>
  <inkml:trace contextRef="#ctx0" brushRef="#br0" timeOffset="8775.18">16651 9225 0,'0'0'16,"88"-17"-16,36-1 15,-1-17-15,1-1 16,105-34 0,-123 34-16,70-34 15,-35 35 1,71-36-1,441-52 17,282 34-17,-371 37 1,-335-1 0,18 0-16,476-282 15,-493 211 1,34 1-1,671-230 1,88 159 0,582 176-1,-423-17 1,123-36 0,-581 1-1,34-54-15,477-211 16,-777 247-1,213-71 1,-1 18 0,-476 88-1,-53 0-15,159-53 16,-177 36 0,160-36-1,-248 71-15,-17 35 16,17-18-1,-17 18 1,-1 0 125,-17-18-79,-106-17-15,18 0-47</inkml:trace>
  <inkml:trace contextRef="#ctx0" brushRef="#br0" timeOffset="10725.84">17445 10883 0,'0'0'16,"106"-53"-16,0 18 15,88-36 1,-71 19-16,-88 16 16,71-17-1,35-17 1,71-36 0,0-18-1,211-211 16,-17 71-15,-265 193-16,194-193 31,-106 52-15,0 88 0,-140 54-1,122-106 1,-52 17-1,-53 71-15,-36 52 16,248-105 0,-212 106-1,70-53 1,-105 35 0,-18-18-16,88-52 15,70-71 1,-87 70-1,387-52 1,301-53 0,-477-1-1,-53 36 1,-88-17 0,-70 34 15,-1-70-16,-17 71 1,-71 123 0,71-141-1,-71 159-15,159-89 16,-123 71 0,-36 36-1,-17-1 1,17 0-16,36-70 15,17 0 17,-53 70-17,124-88 17,35 36-17,0-18 1,-71 0-16,-52 52 15,0-17 1,176-35 0,-89 18-1,-105 52 1,71-35-16,-71 35 16,123-52-1,-141 52 1,18 1-16,194-89 15,141-18 17,-282 71-17,53-35 1,-89 53-16,36-18 16,88 0-1,-123 18 1,140-53-1,-69 17 1,-37 18 0,1 0-1,-53 18-15,53-36 16,-88 54 0,17-19-1,53-16 1,-53 16-1,1 19 1,-19-19-16,1 19 16,-18-1 15,-18 18-31,-17-18 16,-18 1-16,0-1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000" units="cm"/>
          <inkml:channel name="Y" type="integer" min="-435" max="1485" units="cm"/>
          <inkml:channel name="T" type="integer" max="2.14748E9" units="dev"/>
        </inkml:traceFormat>
        <inkml:channelProperties>
          <inkml:channelProperty channel="X" name="resolution" value="70.28571" units="1/cm"/>
          <inkml:channelProperty channel="Y" name="resolution" value="49.23077" units="1/cm"/>
          <inkml:channelProperty channel="T" name="resolution" value="1" units="1/dev"/>
        </inkml:channelProperties>
      </inkml:inkSource>
      <inkml:timestamp xml:id="ts0" timeString="2020-11-05T00:15:44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18203 7285 0,'0'18'32,"18"-18"46,0 17-78,-1 1 15,1-18 1,-18 17-16,18-17 0,-1 0 16,-17-17 155,0-1-139,0 1-32,-17 17 93,17-18-77,-18 18 0,18-18-16,-18 18 15,18-17 1,0 34 234,0 1-141,18 0-93,-18-1 0,18 1 140,-36-18 16,0-18-157,1 18 17,17-17-17,-18 17 1</inkml:trace>
  <inkml:trace contextRef="#ctx0" brushRef="#br0" timeOffset="16297.33">18309 7373 0,'0'18'109,"18"-1"-93,-18 1-16,17 0 16,1 17-1,17-17-15,-35-1 16,36 18-16,-19-17 15,1 17-15,17 1 16,-17-1 0,-1-35-1,-17 18 1,36 17 31,-36-18-32,17-17-15,-17 18 47,18-18-47,0 0 16,-18 18 0,17-1-16,1 1 31,0 0-31,-1-18 15,-17 17-15,18 1 16,-18 0 0,35-1-16,-35 1 15,18 0-15,17-1 16,-17 18 0,17-17-16,-35 0 15,18-18 79,-18 17-94,17-17 31,19 18 16,-19 0-47,1-1 16,70 36-1,-70-53 1</inkml:trace>
  <inkml:trace contextRef="#ctx0" brushRef="#br0" timeOffset="19018.59">24765 10795 0,'18'0'79,"-1"0"-17,1 0-31,17 0-15,-17 0 0,-1 0-16,1 0 15,-18-18 16,-18 1-15,1 17 0,-1-18-16,1 18 15,-1-18-15,0 18 32,1 0-32,-1 0 15,0 0 1,18 18 15,0 17-15,0-52 202,-17-1-186</inkml:trace>
  <inkml:trace contextRef="#ctx0" brushRef="#br0" timeOffset="26784.99">20884 11289 0,'18'0'47,"-18"-18"47,0 1-78,0-1-1,18 53 95,-1-17-95,-17 0-15,18-18 16,0 17-16,-1-17 47,1-17-32,-18-1 1,0 0 0,0 1-16,-18-19 15,1 36 1,-1 0-16,0-17 15,18 34 32,18 19-15,-18-19-32,18 1 15,-1-18-15,-34-18 156,-19 1-156,-17-1 16,36 0-16</inkml:trace>
  <inkml:trace contextRef="#ctx0" brushRef="#br0" timeOffset="35007.75">24130 11536 0,'-18'0'78,"1"0"-31,-1 0-16,0 0 156,18 17-124,-17-17 78,-1 0-126,1-17 1,-1-1-1,0 18 220,1 0-235,-19 0 15</inkml:trace>
  <inkml:trace contextRef="#ctx0" brushRef="#br0" timeOffset="35991.18">22331 11783 0,'0'17'31,"-18"-17"16,1 0-32,34 0 204,-17-17-219</inkml:trace>
  <inkml:trace contextRef="#ctx0" brushRef="#br0" timeOffset="36650.98">23389 11853 0,'0'-17'157,"-17"-1"-142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4T17:46:11.7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0,'-7'0,"-2"0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4T17:46:12.2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4T17:46:12.6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4T17:46:13.0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1,'-7'0,"-9"0,-2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4T17:46:13.5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09C1-968E-4E8F-8C6E-F37E7FAB59AB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26AB2-1993-43FC-A63D-72650E64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4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6AB2-1993-43FC-A63D-72650E640E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22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more about alpha. Now that we know that the partial derivative tells us how to take a step, let’s look at how we</a:t>
            </a:r>
            <a:r>
              <a:rPr lang="en-US" baseline="0" dirty="0"/>
              <a:t> take those steps.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6AB2-1993-43FC-A63D-72650E640EC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3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a 45 </a:t>
            </a:r>
            <a:r>
              <a:rPr lang="en-US"/>
              <a:t>min timer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6AB2-1993-43FC-A63D-72650E640ECB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557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6AB2-1993-43FC-A63D-72650E640ECB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55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a 45 min timer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6AB2-1993-43FC-A63D-72650E640E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5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  <a:p>
            <a:pPr lvl="1"/>
            <a:r>
              <a:rPr lang="en-US" dirty="0"/>
              <a:t>Educating electronics with </a:t>
            </a:r>
            <a:r>
              <a:rPr lang="en-US" dirty="0" err="1"/>
              <a:t>evaluting</a:t>
            </a:r>
            <a:r>
              <a:rPr lang="en-US" dirty="0"/>
              <a:t> equations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26AB2-1993-43FC-A63D-72650E640E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37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Kelly – what I did here was explain this again in the context</a:t>
            </a:r>
            <a:r>
              <a:rPr lang="en-US" baseline="0" dirty="0"/>
              <a:t> of the previous slide. So I said okay let’s randomly fit a line. Then I drew one, not the perfect one. I said okay just randomly we got this line. Let’s see what the errors are. Then I drew some error lines. And I said okay, let’s do a round of gradient descent. How can we draw a better line? Gradient descent is what tells us what direction to move the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6AB2-1993-43FC-A63D-72650E640E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44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 said okay here’s the technical description, and this looks like it has a lot of dense technical notation. But all it is saying it, let’s take a step towards the better line, where “better” means a step that makes the cost function smaller. How do we know what step to take to make the cost smaller?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6AB2-1993-43FC-A63D-72650E640E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80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because we can look at a</a:t>
            </a:r>
            <a:r>
              <a:rPr lang="en-US" baseline="0" dirty="0"/>
              <a:t> cost function. So let’s say our random line we initialized gives us a cost here on the curve (draw a circle somewhere left of the minimum). We are going to try to improve our line. So let’s try a line that moves the cost function closer to the minimum.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6AB2-1993-43FC-A63D-72650E640E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81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3-D view of the same concept.</a:t>
            </a:r>
            <a:r>
              <a:rPr lang="en-US" baseline="0" dirty="0"/>
              <a:t> Many minima, going to take steps that get us to a minimum the fastest (steepest slope).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6AB2-1993-43FC-A63D-72650E640E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7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Okay so back</a:t>
            </a:r>
            <a:r>
              <a:rPr lang="en-US" baseline="0" dirty="0"/>
              <a:t> to this technical notation. All this is </a:t>
            </a:r>
            <a:r>
              <a:rPr lang="en-US" baseline="0" dirty="0" err="1"/>
              <a:t>is</a:t>
            </a:r>
            <a:r>
              <a:rPr lang="en-US" baseline="0" dirty="0"/>
              <a:t> the formula for HOW we step in the right direction. This is saying, take an alpha-sized step DOWN THE COST FUNCTION. How do we step “down” a function? Well, we know from Charlie’s lessons and from calculus that the derivative of a function is it’s slope/rate of change at a point. So we randomly start at a place in the cost function, take the derivative so we know how to move “down” it, and take an alpha-sized step in that direction.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6AB2-1993-43FC-A63D-72650E640E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6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single-variable</a:t>
            </a:r>
            <a:r>
              <a:rPr lang="en-US" baseline="0" dirty="0"/>
              <a:t> </a:t>
            </a:r>
            <a:r>
              <a:rPr lang="en-US" dirty="0"/>
              <a:t>linear regression,</a:t>
            </a:r>
            <a:r>
              <a:rPr lang="en-US" baseline="0" dirty="0"/>
              <a:t> the cost function ends up being as written here. (H(x)-y)^2 is just the mean squared error. The cost function. You don’t have to know how to calculate the partial derivative of that function, you can just take our word/Andrew Ng’s word for it that it ends up being the equations down at the bottom. If you sub in (theta naught plus theta 1 times x) for h(x), you can take the partial derivative of this cost function, and end up with the two equations at the bottom. Ok? If you don’t have a strong calculus background, the take home message should be this. If you have a cost function, you can take the partial derivative of it to tell the computer how to make your line better. And that’s how Machine Learning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6AB2-1993-43FC-A63D-72650E640EC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9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BC2F66-A434-B045-A008-1061E26ACC0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98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83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3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03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7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5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070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63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396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584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689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116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7208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3914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9559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7203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14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741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7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6781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1731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277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6280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9561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010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0050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727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6805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2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903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2418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9828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8164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9537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646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8977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3932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98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5169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91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471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25160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21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9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2F66-A434-B045-A008-1061E26ACC0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3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367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2F66-A434-B045-A008-1061E26ACC0A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11/4/2020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146C-CDC0-9D45-B196-D871E3ED05F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55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14.png"/><Relationship Id="rId9" Type="http://schemas.openxmlformats.org/officeDocument/2006/relationships/customXml" Target="../ink/ink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machine-learning/exam/QeJ50/linear-regression-with-one-variabl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machine-learning/exam/7pytE/linear-regression-with-multiple-variab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A758-AEE3-F448-B52F-E54C9D78C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week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3600D-E305-CB4E-BFB0-C1EC00DBC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2020 Data Science Cohort</a:t>
            </a:r>
          </a:p>
        </p:txBody>
      </p:sp>
    </p:spTree>
    <p:extLst>
      <p:ext uri="{BB962C8B-B14F-4D97-AF65-F5344CB8AC3E}">
        <p14:creationId xmlns:p14="http://schemas.microsoft.com/office/powerpoint/2010/main" val="31300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Linear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02" y="154711"/>
            <a:ext cx="6439530" cy="479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45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Linear Regression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02" y="231176"/>
            <a:ext cx="6437376" cy="49372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0935" y="5225956"/>
            <a:ext cx="2119491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Algebra class: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 = mx + b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097992" y="5225957"/>
            <a:ext cx="1870833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Google: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y’ = b + w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282692" y="5225958"/>
            <a:ext cx="225254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Coursera: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l-G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(x) =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80935" y="6187602"/>
            <a:ext cx="6854297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more features: y’ = b + w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+w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…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26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3" grpId="0" animBg="1"/>
      <p:bldP spid="76" grpId="0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Linear Regression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006" y="1321699"/>
            <a:ext cx="7769294" cy="377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27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Cost function</a:t>
            </a: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608718" y="315765"/>
            <a:ext cx="7075282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Okay, so in linear regression, you have some data points, you ask the computer to fit an equation to it, you use that equation to predict the label value of new points. Easy.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… how does the computer know what line to fit?</a:t>
            </a:r>
          </a:p>
        </p:txBody>
      </p:sp>
    </p:spTree>
    <p:extLst>
      <p:ext uri="{BB962C8B-B14F-4D97-AF65-F5344CB8AC3E}">
        <p14:creationId xmlns:p14="http://schemas.microsoft.com/office/powerpoint/2010/main" val="4136602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Cost function</a:t>
            </a: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608718" y="315765"/>
            <a:ext cx="7075282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Cost function</a:t>
            </a:r>
          </a:p>
          <a:p>
            <a:r>
              <a:rPr lang="en-US" sz="2800" dirty="0"/>
              <a:t>How a machine learning algorithm figures out if it’s getting better</a:t>
            </a:r>
          </a:p>
          <a:p>
            <a:r>
              <a:rPr lang="en-US" sz="2800" dirty="0"/>
              <a:t>Cost functions are a way to quantify how wrong the machine learning algorithm’s predictions are</a:t>
            </a:r>
          </a:p>
          <a:p>
            <a:r>
              <a:rPr lang="en-US" sz="2800" dirty="0"/>
              <a:t>Lower is better for a cost function</a:t>
            </a:r>
          </a:p>
          <a:p>
            <a:r>
              <a:rPr lang="en-US" sz="2800" dirty="0"/>
              <a:t>There are different type of costs functions for different algorithms. For Linear Regression, we’ve been looking at the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692293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Cost function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886360297"/>
              </p:ext>
            </p:extLst>
          </p:nvPr>
        </p:nvGraphicFramePr>
        <p:xfrm>
          <a:off x="4470702" y="866775"/>
          <a:ext cx="7124292" cy="4749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5" name="Straight Connector 74"/>
          <p:cNvCxnSpPr/>
          <p:nvPr/>
        </p:nvCxnSpPr>
        <p:spPr>
          <a:xfrm flipV="1">
            <a:off x="5148303" y="1409429"/>
            <a:ext cx="6254803" cy="35621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965532" y="4114328"/>
            <a:ext cx="7684" cy="38731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972175" y="5914516"/>
            <a:ext cx="396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function: (∑(prediction – actual)</a:t>
            </a:r>
            <a:r>
              <a:rPr lang="en-US" baseline="30000" dirty="0"/>
              <a:t>2</a:t>
            </a:r>
            <a:r>
              <a:rPr lang="en-US" dirty="0"/>
              <a:t>)/M</a:t>
            </a:r>
          </a:p>
        </p:txBody>
      </p:sp>
    </p:spTree>
    <p:extLst>
      <p:ext uri="{BB962C8B-B14F-4D97-AF65-F5344CB8AC3E}">
        <p14:creationId xmlns:p14="http://schemas.microsoft.com/office/powerpoint/2010/main" val="795825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Cost function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56208785"/>
              </p:ext>
            </p:extLst>
          </p:nvPr>
        </p:nvGraphicFramePr>
        <p:xfrm>
          <a:off x="4564615" y="280987"/>
          <a:ext cx="7124292" cy="4749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665341" y="5210212"/>
            <a:ext cx="3362325" cy="1266316"/>
            <a:chOff x="4665341" y="5210212"/>
            <a:chExt cx="3362325" cy="1266316"/>
          </a:xfrm>
        </p:grpSpPr>
        <p:sp>
          <p:nvSpPr>
            <p:cNvPr id="73" name="TextBox 72"/>
            <p:cNvSpPr txBox="1"/>
            <p:nvPr/>
          </p:nvSpPr>
          <p:spPr>
            <a:xfrm>
              <a:off x="4665341" y="5210212"/>
              <a:ext cx="3362325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Google: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5341" y="5676428"/>
              <a:ext cx="3362325" cy="800100"/>
            </a:xfrm>
            <a:prstGeom prst="rect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</p:pic>
      </p:grpSp>
      <p:grpSp>
        <p:nvGrpSpPr>
          <p:cNvPr id="6" name="Group 5"/>
          <p:cNvGrpSpPr/>
          <p:nvPr/>
        </p:nvGrpSpPr>
        <p:grpSpPr>
          <a:xfrm>
            <a:off x="8788121" y="5211559"/>
            <a:ext cx="2222779" cy="1309768"/>
            <a:chOff x="8788121" y="5278197"/>
            <a:chExt cx="2222779" cy="130976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00549" y="5741716"/>
              <a:ext cx="2210351" cy="846249"/>
            </a:xfrm>
            <a:prstGeom prst="rect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</p:pic>
        <p:sp>
          <p:nvSpPr>
            <p:cNvPr id="76" name="TextBox 75"/>
            <p:cNvSpPr txBox="1"/>
            <p:nvPr/>
          </p:nvSpPr>
          <p:spPr>
            <a:xfrm>
              <a:off x="8788121" y="5278197"/>
              <a:ext cx="2222779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Coursera:</a:t>
              </a:r>
            </a:p>
          </p:txBody>
        </p:sp>
      </p:grpSp>
      <p:cxnSp>
        <p:nvCxnSpPr>
          <p:cNvPr id="77" name="Straight Connector 76"/>
          <p:cNvCxnSpPr/>
          <p:nvPr/>
        </p:nvCxnSpPr>
        <p:spPr>
          <a:xfrm flipV="1">
            <a:off x="5238577" y="478952"/>
            <a:ext cx="6267623" cy="36252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67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Gradient descent</a:t>
            </a: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608718" y="315765"/>
            <a:ext cx="7075282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Gradient descent</a:t>
            </a:r>
          </a:p>
          <a:p>
            <a:r>
              <a:rPr lang="en-US" sz="2800" dirty="0"/>
              <a:t>Initialize your weights randomly (“w” in Google terms, “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2800" dirty="0"/>
              <a:t>” in Coursera terms)</a:t>
            </a:r>
          </a:p>
          <a:p>
            <a:r>
              <a:rPr lang="en-US" sz="2800" dirty="0"/>
              <a:t>Loop:</a:t>
            </a:r>
          </a:p>
          <a:p>
            <a:pPr lvl="1"/>
            <a:r>
              <a:rPr lang="en-US" sz="2400" dirty="0"/>
              <a:t>Calculate the cost function for those weights</a:t>
            </a:r>
          </a:p>
          <a:p>
            <a:pPr lvl="1"/>
            <a:r>
              <a:rPr lang="en-US" sz="2400" dirty="0"/>
              <a:t>Look at what it would take in changing the weights to make the cost function go down</a:t>
            </a:r>
          </a:p>
          <a:p>
            <a:pPr lvl="1"/>
            <a:r>
              <a:rPr lang="en-US" sz="2400" dirty="0"/>
              <a:t>Change the weights accordingly</a:t>
            </a:r>
          </a:p>
        </p:txBody>
      </p:sp>
    </p:spTree>
    <p:extLst>
      <p:ext uri="{BB962C8B-B14F-4D97-AF65-F5344CB8AC3E}">
        <p14:creationId xmlns:p14="http://schemas.microsoft.com/office/powerpoint/2010/main" val="3345882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Cost function</a:t>
            </a:r>
          </a:p>
        </p:txBody>
      </p:sp>
      <p:graphicFrame>
        <p:nvGraphicFramePr>
          <p:cNvPr id="7" name="Chart 6"/>
          <p:cNvGraphicFramePr/>
          <p:nvPr/>
        </p:nvGraphicFramePr>
        <p:xfrm>
          <a:off x="4564615" y="280987"/>
          <a:ext cx="7124292" cy="4749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665341" y="5210212"/>
            <a:ext cx="3362325" cy="1266316"/>
            <a:chOff x="4665341" y="5210212"/>
            <a:chExt cx="3362325" cy="1266316"/>
          </a:xfrm>
        </p:grpSpPr>
        <p:sp>
          <p:nvSpPr>
            <p:cNvPr id="73" name="TextBox 72"/>
            <p:cNvSpPr txBox="1"/>
            <p:nvPr/>
          </p:nvSpPr>
          <p:spPr>
            <a:xfrm>
              <a:off x="4665341" y="5210212"/>
              <a:ext cx="3362325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Google: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5341" y="5676428"/>
              <a:ext cx="3362325" cy="800100"/>
            </a:xfrm>
            <a:prstGeom prst="rect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</p:pic>
      </p:grpSp>
      <p:grpSp>
        <p:nvGrpSpPr>
          <p:cNvPr id="6" name="Group 5"/>
          <p:cNvGrpSpPr/>
          <p:nvPr/>
        </p:nvGrpSpPr>
        <p:grpSpPr>
          <a:xfrm>
            <a:off x="8788121" y="5211559"/>
            <a:ext cx="2222779" cy="1309768"/>
            <a:chOff x="8788121" y="5278197"/>
            <a:chExt cx="2222779" cy="130976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00549" y="5741716"/>
              <a:ext cx="2210351" cy="846249"/>
            </a:xfrm>
            <a:prstGeom prst="rect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</p:pic>
        <p:sp>
          <p:nvSpPr>
            <p:cNvPr id="76" name="TextBox 75"/>
            <p:cNvSpPr txBox="1"/>
            <p:nvPr/>
          </p:nvSpPr>
          <p:spPr>
            <a:xfrm>
              <a:off x="8788121" y="5278197"/>
              <a:ext cx="2222779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Coursera: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A75DBE6-E0D3-415C-8A40-9306CB4E971F}"/>
                  </a:ext>
                </a:extLst>
              </p14:cNvPr>
              <p14:cNvContentPartPr/>
              <p14:nvPr/>
            </p14:nvContentPartPr>
            <p14:xfrm>
              <a:off x="5575320" y="501480"/>
              <a:ext cx="6502680" cy="4394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A75DBE6-E0D3-415C-8A40-9306CB4E97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65960" y="492120"/>
                <a:ext cx="6521400" cy="441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1944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Gradient Descent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633" y="1036165"/>
            <a:ext cx="7860861" cy="41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65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Attendance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609" y="2861664"/>
            <a:ext cx="7212211" cy="677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Attendance code time! Check the chat</a:t>
            </a:r>
          </a:p>
        </p:txBody>
      </p:sp>
    </p:spTree>
    <p:extLst>
      <p:ext uri="{BB962C8B-B14F-4D97-AF65-F5344CB8AC3E}">
        <p14:creationId xmlns:p14="http://schemas.microsoft.com/office/powerpoint/2010/main" val="149938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Gradient Descent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824" y="858094"/>
            <a:ext cx="6235873" cy="44025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0EB439-856F-45F2-B67E-107A0F71EA1B}"/>
                  </a:ext>
                </a:extLst>
              </p14:cNvPr>
              <p14:cNvContentPartPr/>
              <p14:nvPr/>
            </p14:nvContentPartPr>
            <p14:xfrm>
              <a:off x="6553080" y="2610000"/>
              <a:ext cx="2413440" cy="165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0EB439-856F-45F2-B67E-107A0F71EA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43720" y="2600640"/>
                <a:ext cx="2432160" cy="167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3569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Gradient Descent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389" y="987155"/>
            <a:ext cx="7787289" cy="384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67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Gradient Descent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564" y="1004768"/>
            <a:ext cx="7818963" cy="400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77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Gradient Descent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633" y="1036165"/>
            <a:ext cx="7860861" cy="41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87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Gradient descent</a:t>
            </a: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608718" y="1947389"/>
            <a:ext cx="7075282" cy="313287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/>
              <a:t>Marvelous Mentor Matt Momentarily Motivates us with Most Manageable Math</a:t>
            </a:r>
            <a:endParaRPr lang="en-US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0947250-1374-4A0E-8B8A-E1068EE3295B}"/>
                  </a:ext>
                </a:extLst>
              </p14:cNvPr>
              <p14:cNvContentPartPr/>
              <p14:nvPr/>
            </p14:nvContentPartPr>
            <p14:xfrm>
              <a:off x="11276234" y="2978710"/>
              <a:ext cx="612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0947250-1374-4A0E-8B8A-E1068EE329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67594" y="2969710"/>
                <a:ext cx="2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50788E-3CB3-43C0-B847-2647DC535422}"/>
                  </a:ext>
                </a:extLst>
              </p14:cNvPr>
              <p14:cNvContentPartPr/>
              <p14:nvPr/>
            </p14:nvContentPartPr>
            <p14:xfrm>
              <a:off x="11105234" y="309679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50788E-3CB3-43C0-B847-2647DC5354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96594" y="30881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4A3B7C-2D30-4F10-959D-BB03966F6490}"/>
                  </a:ext>
                </a:extLst>
              </p14:cNvPr>
              <p14:cNvContentPartPr/>
              <p14:nvPr/>
            </p14:nvContentPartPr>
            <p14:xfrm>
              <a:off x="11075714" y="309679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4A3B7C-2D30-4F10-959D-BB03966F64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67074" y="30881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53DB55-94E0-4FF5-BCEA-B1AD6242DAFD}"/>
                  </a:ext>
                </a:extLst>
              </p14:cNvPr>
              <p14:cNvContentPartPr/>
              <p14:nvPr/>
            </p14:nvContentPartPr>
            <p14:xfrm>
              <a:off x="11016314" y="3067270"/>
              <a:ext cx="1512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53DB55-94E0-4FF5-BCEA-B1AD6242DAF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07674" y="3058630"/>
                <a:ext cx="32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F9EF746-039F-42E2-9850-0DB13B09CEC7}"/>
                  </a:ext>
                </a:extLst>
              </p14:cNvPr>
              <p14:cNvContentPartPr/>
              <p14:nvPr/>
            </p14:nvContentPartPr>
            <p14:xfrm>
              <a:off x="5677874" y="334771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F9EF746-039F-42E2-9850-0DB13B09CE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68874" y="333871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9223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Gradient Descent for linear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528" y="1014293"/>
            <a:ext cx="7777178" cy="401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26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Gradient Descent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565" y="801215"/>
            <a:ext cx="7772635" cy="436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51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609" y="2861664"/>
            <a:ext cx="7212211" cy="677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/>
              <a:t>Corissa</a:t>
            </a:r>
            <a:r>
              <a:rPr lang="en-US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08280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10" y="2689715"/>
            <a:ext cx="11526981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Quiz: </a:t>
            </a:r>
            <a:r>
              <a:rPr lang="en-US" dirty="0" err="1"/>
              <a:t>Cousera</a:t>
            </a:r>
            <a:r>
              <a:rPr lang="en-US" dirty="0"/>
              <a:t> linear regression with one variable</a:t>
            </a:r>
            <a:br>
              <a:rPr lang="en-US" dirty="0"/>
            </a:br>
            <a:r>
              <a:rPr lang="en-US" dirty="0">
                <a:hlinkClick r:id="rId2"/>
              </a:rPr>
              <a:t>https://www.coursera.org/learn/machine-learning/exam/QeJ50/linear-regression-with-one-variable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46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10" y="2689715"/>
            <a:ext cx="11526981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Quiz: </a:t>
            </a:r>
            <a:r>
              <a:rPr lang="en-US" dirty="0" err="1"/>
              <a:t>Cousera</a:t>
            </a:r>
            <a:r>
              <a:rPr lang="en-US" dirty="0"/>
              <a:t> linear regression with multiple variables</a:t>
            </a:r>
            <a:br>
              <a:rPr lang="en-US" dirty="0"/>
            </a:br>
            <a:r>
              <a:rPr lang="en-US" dirty="0">
                <a:hlinkClick r:id="rId2"/>
              </a:rPr>
              <a:t>https://www.coursera.org/learn/machine-learning/exam/7pytE/linear-regression-with-multiple-variables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7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Michelle’s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609" y="1641734"/>
            <a:ext cx="7212211" cy="677988"/>
          </a:xfrm>
        </p:spPr>
        <p:txBody>
          <a:bodyPr>
            <a:noAutofit/>
          </a:bodyPr>
          <a:lstStyle/>
          <a:p>
            <a:r>
              <a:rPr lang="en-US" sz="2800" dirty="0"/>
              <a:t>Chaotic night for anyone else?</a:t>
            </a:r>
          </a:p>
          <a:p>
            <a:r>
              <a:rPr lang="en-US" sz="2800" dirty="0"/>
              <a:t>Class recordings can be found on Canvas in the attendance assignment for the week </a:t>
            </a:r>
          </a:p>
          <a:p>
            <a:r>
              <a:rPr lang="en-US" sz="2800" dirty="0"/>
              <a:t>Catch-up plans with Jessi</a:t>
            </a:r>
          </a:p>
          <a:p>
            <a:r>
              <a:rPr lang="en-US" sz="2800" dirty="0"/>
              <a:t>SHOUT OUT TO BETH!</a:t>
            </a:r>
          </a:p>
        </p:txBody>
      </p:sp>
    </p:spTree>
    <p:extLst>
      <p:ext uri="{BB962C8B-B14F-4D97-AF65-F5344CB8AC3E}">
        <p14:creationId xmlns:p14="http://schemas.microsoft.com/office/powerpoint/2010/main" val="2705637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609" y="1270460"/>
            <a:ext cx="7212211" cy="677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Ask us anything</a:t>
            </a:r>
          </a:p>
          <a:p>
            <a:r>
              <a:rPr lang="en-US" sz="2800" dirty="0"/>
              <a:t>Heart of the flipped classroom model</a:t>
            </a:r>
          </a:p>
          <a:p>
            <a:r>
              <a:rPr lang="en-US" sz="2800" dirty="0"/>
              <a:t>Machine learning, Python</a:t>
            </a:r>
          </a:p>
          <a:p>
            <a:r>
              <a:rPr lang="en-US" sz="2800" dirty="0"/>
              <a:t>Career </a:t>
            </a:r>
            <a:r>
              <a:rPr lang="en-US" sz="2800" dirty="0" err="1"/>
              <a:t>Cwestions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9030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851802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Today’s Agenda:</a:t>
            </a:r>
          </a:p>
          <a:p>
            <a:r>
              <a:rPr lang="en-US" sz="2800" dirty="0"/>
              <a:t>Concept Coverage</a:t>
            </a:r>
          </a:p>
          <a:p>
            <a:pPr lvl="1"/>
            <a:r>
              <a:rPr lang="en-US" sz="2400" dirty="0"/>
              <a:t>Special Guest Matthew Warner</a:t>
            </a:r>
          </a:p>
          <a:p>
            <a:r>
              <a:rPr lang="en-US" sz="2800" dirty="0"/>
              <a:t>Project Presentation – </a:t>
            </a:r>
            <a:r>
              <a:rPr lang="en-US" sz="2800" dirty="0" err="1"/>
              <a:t>Corissa</a:t>
            </a:r>
            <a:endParaRPr lang="en-US" sz="2800" dirty="0"/>
          </a:p>
          <a:p>
            <a:r>
              <a:rPr lang="en-US" sz="2800" dirty="0"/>
              <a:t>Quiz Review</a:t>
            </a:r>
          </a:p>
          <a:p>
            <a:r>
              <a:rPr lang="en-US" sz="2800" dirty="0"/>
              <a:t>Q&amp;A</a:t>
            </a:r>
          </a:p>
          <a:p>
            <a:pPr lvl="1"/>
            <a:r>
              <a:rPr lang="en-US" dirty="0"/>
              <a:t>Ask us anything (ML, Python, Career </a:t>
            </a:r>
            <a:r>
              <a:rPr lang="en-US" dirty="0" err="1"/>
              <a:t>Cwestions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1157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608718" y="315764"/>
            <a:ext cx="7075282" cy="6003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What is Machine Learning?</a:t>
            </a:r>
          </a:p>
          <a:p>
            <a:r>
              <a:rPr lang="en-US" sz="2000" dirty="0"/>
              <a:t>Andrew Ng:</a:t>
            </a:r>
          </a:p>
          <a:p>
            <a:pPr lvl="1"/>
            <a:r>
              <a:rPr lang="en-US" dirty="0"/>
              <a:t>The field of study that gives computers the ability to learn without being explicitly taught</a:t>
            </a:r>
          </a:p>
          <a:p>
            <a:pPr lvl="1"/>
            <a:r>
              <a:rPr lang="en-US" dirty="0"/>
              <a:t>A well-posed learning problem is defined as: a computer program is said to learn from experience E with respect to some task T and some performance measure P, if its performance on T, as measured by P, improves with experience E.</a:t>
            </a:r>
          </a:p>
          <a:p>
            <a:r>
              <a:rPr lang="en-US" sz="2000" dirty="0"/>
              <a:t>Google:</a:t>
            </a:r>
          </a:p>
          <a:p>
            <a:pPr lvl="1"/>
            <a:r>
              <a:rPr lang="en-US" dirty="0"/>
              <a:t>ML systems learn how to combine input to produce useful predictions on never-before-seen data</a:t>
            </a:r>
          </a:p>
        </p:txBody>
      </p:sp>
    </p:spTree>
    <p:extLst>
      <p:ext uri="{BB962C8B-B14F-4D97-AF65-F5344CB8AC3E}">
        <p14:creationId xmlns:p14="http://schemas.microsoft.com/office/powerpoint/2010/main" val="2761426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608718" y="315765"/>
            <a:ext cx="7075282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Supervised vs unsupervised learning</a:t>
            </a:r>
          </a:p>
          <a:p>
            <a:r>
              <a:rPr lang="en-US" dirty="0"/>
              <a:t>Supervised: the algorithm is trained on labeled data.</a:t>
            </a:r>
          </a:p>
          <a:p>
            <a:pPr lvl="1"/>
            <a:r>
              <a:rPr lang="en-US" dirty="0"/>
              <a:t>You show the machine examples of things you want it to predict, and it will learn how to make more of those predictions </a:t>
            </a:r>
          </a:p>
          <a:p>
            <a:pPr lvl="1"/>
            <a:r>
              <a:rPr lang="en-US" dirty="0"/>
              <a:t>Examples: house prices, spam email filters</a:t>
            </a:r>
          </a:p>
          <a:p>
            <a:r>
              <a:rPr lang="en-US" dirty="0"/>
              <a:t>Unsupervised: the algorithm is trained on unlabeled data</a:t>
            </a:r>
          </a:p>
          <a:p>
            <a:pPr lvl="1"/>
            <a:r>
              <a:rPr lang="en-US" dirty="0"/>
              <a:t>You give the machine data and ask it to find interesting patterns for you</a:t>
            </a:r>
          </a:p>
          <a:p>
            <a:pPr lvl="1"/>
            <a:r>
              <a:rPr lang="en-US" dirty="0"/>
              <a:t>Examples: customer groups</a:t>
            </a:r>
          </a:p>
        </p:txBody>
      </p:sp>
    </p:spTree>
    <p:extLst>
      <p:ext uri="{BB962C8B-B14F-4D97-AF65-F5344CB8AC3E}">
        <p14:creationId xmlns:p14="http://schemas.microsoft.com/office/powerpoint/2010/main" val="1277287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608718" y="315765"/>
            <a:ext cx="7075282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Supervised learning: regression vs. classifiers</a:t>
            </a:r>
          </a:p>
          <a:p>
            <a:r>
              <a:rPr lang="en-US" sz="2800" dirty="0"/>
              <a:t>Regression: predicts a continuous variable</a:t>
            </a:r>
          </a:p>
          <a:p>
            <a:pPr lvl="1"/>
            <a:r>
              <a:rPr lang="en-US" sz="2400" dirty="0"/>
              <a:t>E.g. price, temperature, size</a:t>
            </a:r>
          </a:p>
          <a:p>
            <a:r>
              <a:rPr lang="en-US" sz="2800" dirty="0"/>
              <a:t>Classifier: predicts a category</a:t>
            </a:r>
          </a:p>
          <a:p>
            <a:pPr lvl="1"/>
            <a:r>
              <a:rPr lang="en-US" sz="2400" dirty="0"/>
              <a:t>E.g. loan default or not, tumor malignant or not</a:t>
            </a:r>
          </a:p>
        </p:txBody>
      </p:sp>
    </p:spTree>
    <p:extLst>
      <p:ext uri="{BB962C8B-B14F-4D97-AF65-F5344CB8AC3E}">
        <p14:creationId xmlns:p14="http://schemas.microsoft.com/office/powerpoint/2010/main" val="47087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608718" y="315765"/>
            <a:ext cx="7075282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Useful vocabulary</a:t>
            </a:r>
          </a:p>
          <a:p>
            <a:r>
              <a:rPr lang="en-US" dirty="0"/>
              <a:t>Label – Prediction target</a:t>
            </a:r>
          </a:p>
          <a:p>
            <a:r>
              <a:rPr lang="en-US" dirty="0"/>
              <a:t>Feature – An aspect of the data point that will be used to model/predict a label</a:t>
            </a:r>
          </a:p>
          <a:p>
            <a:r>
              <a:rPr lang="en-US" dirty="0"/>
              <a:t>Example – one </a:t>
            </a:r>
            <a:r>
              <a:rPr lang="en-US" dirty="0" err="1"/>
              <a:t>datapoint</a:t>
            </a:r>
            <a:r>
              <a:rPr lang="en-US" dirty="0"/>
              <a:t> in your dataset, “one particular instance of your data”</a:t>
            </a:r>
          </a:p>
          <a:p>
            <a:r>
              <a:rPr lang="en-US" dirty="0"/>
              <a:t>Model – the relationship between features and label</a:t>
            </a:r>
          </a:p>
          <a:p>
            <a:r>
              <a:rPr lang="en-US" dirty="0"/>
              <a:t>Training – when you show the machine data to generate a model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7682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Linear Regression</a:t>
            </a: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608718" y="315765"/>
            <a:ext cx="7075282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Linear regression: Supervised or unsupervised?</a:t>
            </a:r>
          </a:p>
          <a:p>
            <a:r>
              <a:rPr lang="en-US" sz="2800" dirty="0"/>
              <a:t>Type of machine learning where you’ll give your program a dataset with some features and labels, and it will fit an equation (line) to predict what other observations’ label will be</a:t>
            </a:r>
          </a:p>
        </p:txBody>
      </p:sp>
    </p:spTree>
    <p:extLst>
      <p:ext uri="{BB962C8B-B14F-4D97-AF65-F5344CB8AC3E}">
        <p14:creationId xmlns:p14="http://schemas.microsoft.com/office/powerpoint/2010/main" val="1251381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3C96DE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1_Circuit">
  <a:themeElements>
    <a:clrScheme name="Custom 2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3C96DE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2_Circuit">
  <a:themeElements>
    <a:clrScheme name="Custom 2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3C96DE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15174</TotalTime>
  <Words>1337</Words>
  <Application>Microsoft Office PowerPoint</Application>
  <PresentationFormat>Widescreen</PresentationFormat>
  <Paragraphs>130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Tw Cen MT</vt:lpstr>
      <vt:lpstr>Circuit</vt:lpstr>
      <vt:lpstr>1_Circuit</vt:lpstr>
      <vt:lpstr>2_Circuit</vt:lpstr>
      <vt:lpstr>Data science week 12</vt:lpstr>
      <vt:lpstr>Attendance Code</vt:lpstr>
      <vt:lpstr>Michelle’s notes</vt:lpstr>
      <vt:lpstr>Agenda</vt:lpstr>
      <vt:lpstr>Machine learning</vt:lpstr>
      <vt:lpstr>Machine learning</vt:lpstr>
      <vt:lpstr>Machine learning</vt:lpstr>
      <vt:lpstr>Machine learning</vt:lpstr>
      <vt:lpstr>Linear Regression</vt:lpstr>
      <vt:lpstr>Linear Regression</vt:lpstr>
      <vt:lpstr>Linear Regression</vt:lpstr>
      <vt:lpstr>Linear Regression</vt:lpstr>
      <vt:lpstr>Cost function</vt:lpstr>
      <vt:lpstr>Cost function</vt:lpstr>
      <vt:lpstr>Cost function</vt:lpstr>
      <vt:lpstr>Cost function</vt:lpstr>
      <vt:lpstr>Gradient descent</vt:lpstr>
      <vt:lpstr>Cost function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 for linear regression</vt:lpstr>
      <vt:lpstr>Gradient Descent</vt:lpstr>
      <vt:lpstr>Presentation</vt:lpstr>
      <vt:lpstr>Quiz: Cousera linear regression with one variable https://www.coursera.org/learn/machine-learning/exam/QeJ50/linear-regression-with-one-variable</vt:lpstr>
      <vt:lpstr>Quiz: Cousera linear regression with multiple variables https://www.coursera.org/learn/machine-learning/exam/7pytE/linear-regression-with-multiple-variables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CoderGirl!</dc:title>
  <dc:creator>SCHLOSBERG, CHRISTOPHER [AG/1005]</dc:creator>
  <cp:lastModifiedBy>Kelly Hougland</cp:lastModifiedBy>
  <cp:revision>332</cp:revision>
  <dcterms:created xsi:type="dcterms:W3CDTF">2019-01-21T21:50:42Z</dcterms:created>
  <dcterms:modified xsi:type="dcterms:W3CDTF">2020-11-05T02:09:47Z</dcterms:modified>
</cp:coreProperties>
</file>