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Helvetica Neue"/>
      <p:regular r:id="rId56"/>
      <p:bold r:id="rId57"/>
      <p:italic r:id="rId58"/>
      <p:boldItalic r:id="rId59"/>
    </p:embeddedFont>
    <p:embeddedFont>
      <p:font typeface="Lexend Dec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LexendDeca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exendDeca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18474dd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218474d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218474dd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218474d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18474dd9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18474d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18474dd9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218474d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18474dd9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18474d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18474dd9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218474d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18474dd9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18474d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18474dd9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218474d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18474dd9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218474d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18474dd9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218474dd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18474dd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218474dd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218474dd9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218474dd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218474dd9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218474dd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22c99401d_2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22c99401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218474dd9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218474dd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218474dd9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218474dd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22c99401d_2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22c99401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218474dd9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218474dd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18474dd9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218474d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c796fec9f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c796fec9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c796fec9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c796fec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5f882c522_1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5f882c52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22c99401d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22c99401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22c99401d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22c99401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22c99401d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22c99401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22c99401d_2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22c99401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22c99401d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22c99401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22c99401d_2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22c99401d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22c99401d_2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22c99401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f882c52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f882c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22c99401d_2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22c99401d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22c99401d_2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22c99401d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22c99401d_2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22c99401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2c99401d_2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2c99401d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22c99401d_2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22c99401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22c99401d_2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22c99401d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22c99401d_2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22c99401d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22c99401d_2_1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22c99401d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e22c99401d_2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e22c99401d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238a8564a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238a856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90fbae9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290fbae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4d98384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4d9838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4d983847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4d98384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2c99401d_2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2c99401d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2c99401d_2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2c99401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2c99401d_2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2c99401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1" Type="http://schemas.openxmlformats.org/officeDocument/2006/relationships/image" Target="../media/image8.png"/><Relationship Id="rId10" Type="http://schemas.openxmlformats.org/officeDocument/2006/relationships/image" Target="../media/image22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1" Type="http://schemas.openxmlformats.org/officeDocument/2006/relationships/image" Target="../media/image8.png"/><Relationship Id="rId10" Type="http://schemas.openxmlformats.org/officeDocument/2006/relationships/image" Target="../media/image22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1" Type="http://schemas.openxmlformats.org/officeDocument/2006/relationships/image" Target="../media/image8.png"/><Relationship Id="rId10" Type="http://schemas.openxmlformats.org/officeDocument/2006/relationships/image" Target="../media/image22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eekflare.com/kubernetes-introduction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terraform.io/downloads.html" TargetMode="External"/><Relationship Id="rId4" Type="http://schemas.openxmlformats.org/officeDocument/2006/relationships/hyperlink" Target="https://www.terraform.io/downloads.html" TargetMode="External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leases.hashicorp.com/terraform/1.0.1/terraform_1.0.1_linux_amd64.zi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troy-ingram/terraform/tree/main/three-tier-architectur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1" Type="http://schemas.openxmlformats.org/officeDocument/2006/relationships/image" Target="../media/image8.png"/><Relationship Id="rId10" Type="http://schemas.openxmlformats.org/officeDocument/2006/relationships/image" Target="../media/image22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aws.plainenglish.io/terraform-deploying-a-three-tier-architecture-in-aws-4c8ecce40790" TargetMode="External"/><Relationship Id="rId4" Type="http://schemas.openxmlformats.org/officeDocument/2006/relationships/hyperlink" Target="https://geekflare.com/terraform-for-beginne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trains.org/" TargetMode="External"/><Relationship Id="rId4" Type="http://schemas.openxmlformats.org/officeDocument/2006/relationships/hyperlink" Target="http://utrains.org/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utrains.org/suppor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1" Type="http://schemas.openxmlformats.org/officeDocument/2006/relationships/image" Target="../media/image8.png"/><Relationship Id="rId10" Type="http://schemas.openxmlformats.org/officeDocument/2006/relationships/image" Target="../media/image22.png"/><Relationship Id="rId12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62000" y="1780450"/>
            <a:ext cx="4539000" cy="130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Introduction to Terraform</a:t>
            </a:r>
            <a:endParaRPr sz="44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859175" y="3082750"/>
            <a:ext cx="1130721" cy="245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utrains.org</a:t>
            </a: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750725"/>
            <a:ext cx="7969800" cy="40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With all the features that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Infrastructure as Code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provides, it has multiple challenges: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Need to learn to code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Don’t know the change impact.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Need to revert the change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Can’t track changes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Can’t automate a resource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Multiple environments for infrastructure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has been created to solve these challenges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Terraform?</a:t>
            </a:r>
            <a:endParaRPr/>
          </a:p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Terraform?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580550" y="900100"/>
            <a:ext cx="8262000" cy="3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is an </a:t>
            </a:r>
            <a:r>
              <a:rPr b="1" lang="en" sz="1600">
                <a:latin typeface="Muli"/>
                <a:ea typeface="Muli"/>
                <a:cs typeface="Muli"/>
                <a:sym typeface="Muli"/>
              </a:rPr>
              <a:t>open-source infrastructure as Code tool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developed by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HashiCorp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.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 is used to define and provision the complete infrastructure using an easy-to-learn declarative language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.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 is an infrastructure provisioning tool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where you can store your cloud infrastructure setup as codes.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It’s very similar to tools such as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CloudFormation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which you would use to automate your </a:t>
            </a:r>
            <a:r>
              <a:rPr b="1" lang="en" sz="1600">
                <a:latin typeface="Muli"/>
                <a:ea typeface="Muli"/>
                <a:cs typeface="Muli"/>
                <a:sym typeface="Muli"/>
              </a:rPr>
              <a:t>AWS infrastructure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but you can only use that on AWS.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With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, you can use it on other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cloud platforms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as well.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4294967295" type="ctrTitle"/>
          </p:nvPr>
        </p:nvSpPr>
        <p:spPr>
          <a:xfrm>
            <a:off x="685800" y="1556175"/>
            <a:ext cx="3737100" cy="189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 benefits of using Terraform</a:t>
            </a:r>
            <a:endParaRPr sz="4200"/>
          </a:p>
        </p:txBody>
      </p:sp>
      <p:sp>
        <p:nvSpPr>
          <p:cNvPr id="175" name="Google Shape;175;p25"/>
          <p:cNvSpPr txBox="1"/>
          <p:nvPr>
            <p:ph idx="4294967295" type="subTitle"/>
          </p:nvPr>
        </p:nvSpPr>
        <p:spPr>
          <a:xfrm>
            <a:off x="653700" y="3551125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What are some benefits of using it?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5" name="Google Shape;18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5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8" name="Google Shape;18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Terraform: Benefits 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80550" y="750725"/>
            <a:ext cx="8219100" cy="40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Below are some of the benefits of using Terraform.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does orchestration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not just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configuration management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supports multiple providers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such as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AWS, Azure, GCP, DigitalOcean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 many more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provides immutable infrastructure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where configuration changes smoothly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uses easy to understand language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HCL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(HashiCorp configuration language)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easily portable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any other provider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24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supports Client only architecture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so no need for additional configuration management on a server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</a:t>
            </a:r>
            <a:r>
              <a:rPr lang="en"/>
              <a:t>Core concepts </a:t>
            </a:r>
            <a:endParaRPr/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terminologies used in Terraform?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concepts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580550" y="750725"/>
            <a:ext cx="8219100" cy="34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There are some core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concepts/terminologies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used in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such as: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Variables: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Also used as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input-variables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it is key-value pair used by Terraform modules to allow customization.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Provider: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a plugin to interact with APIs of service and access its related resources.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Module: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a folder with Terraform templates where all the configurations are defined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State: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consists of cached information about the infrastructure managed by Terraform and the related configurations.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580550" y="750725"/>
            <a:ext cx="8219100" cy="3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We also have as terminologies: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Resources: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refers to a block of one or more infrastructure objects (compute instances, virtual networks, etc.), which are used in configuring and managing the infrastructure.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Data Source: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implemented by providers to return information on external objects to terraform.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Output Values: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These are return values of a terraform module that can be used by other configurations.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concepts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675025" y="1011725"/>
            <a:ext cx="8219100" cy="32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Plan: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one of the stages where it determines what needs to be created, updated, or destroyed to move from real/current state of the infrastructure to the desired state.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SzPts val="1600"/>
              <a:buFont typeface="Muli"/>
              <a:buChar char="∙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Apply: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It is one of the stages where it applies the changes real/current state of the infrastructure in order to move to the desired state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concepts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</a:t>
            </a:r>
            <a:r>
              <a:rPr lang="en"/>
              <a:t>Lifecycle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Init-plan-apply-destroy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580550" y="900100"/>
            <a:ext cx="82191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 lifecycle consists of four steps 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init, plan, apply,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destroy.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33408"/>
          <a:stretch/>
        </p:blipFill>
        <p:spPr>
          <a:xfrm>
            <a:off x="1162450" y="2074089"/>
            <a:ext cx="7261001" cy="9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580550" y="900100"/>
            <a:ext cx="82191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init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initializes the working directory which consists of all the configuration files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plan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used to create an execution plan to reach a desired state of the infrastructure. Changes in the configuration files are done in order to achieve the desired state.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apply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then makes the changes in the infrastructure as defined in the plan, and the infrastructure comes to the desired state.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Terraform destroy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used to delete all the old infrastructure resources, which are marked tainted after the apply phase.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works?</a:t>
            </a:r>
            <a:endParaRPr/>
          </a:p>
        </p:txBody>
      </p:sp>
      <p:sp>
        <p:nvSpPr>
          <p:cNvPr id="258" name="Google Shape;258;p34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core and Providers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80550" y="1266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Terraform works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580550" y="750725"/>
            <a:ext cx="8219100" cy="3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has two main components that make up its architecture: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 Core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and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Providers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2162"/>
          <a:stretch/>
        </p:blipFill>
        <p:spPr>
          <a:xfrm>
            <a:off x="899150" y="1793150"/>
            <a:ext cx="7581900" cy="32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959750" y="1861850"/>
            <a:ext cx="1296600" cy="3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>
            <p:ph idx="4294967295" type="ctrTitle"/>
          </p:nvPr>
        </p:nvSpPr>
        <p:spPr>
          <a:xfrm>
            <a:off x="685800" y="1556175"/>
            <a:ext cx="37371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Terraform Core</a:t>
            </a:r>
            <a:endParaRPr sz="4200"/>
          </a:p>
        </p:txBody>
      </p:sp>
      <p:sp>
        <p:nvSpPr>
          <p:cNvPr id="277" name="Google Shape;277;p36"/>
          <p:cNvSpPr txBox="1"/>
          <p:nvPr>
            <p:ph idx="4294967295" type="subTitle"/>
          </p:nvPr>
        </p:nvSpPr>
        <p:spPr>
          <a:xfrm>
            <a:off x="653700" y="2894400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Terraform components/Architecture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6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6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7" name="Google Shape;28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6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6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90" name="Google Shape;290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580550" y="1140525"/>
            <a:ext cx="8219100" cy="3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core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uses two input sources to do its job: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first input source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a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 configuration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that you, as a user, configures.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Here, you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define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what needs to be created or provisioned.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 the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 second input source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a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state where terraform keeps the up-to-date state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of how the current set up of the infrastructure looks like.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7"/>
          <p:cNvSpPr txBox="1"/>
          <p:nvPr>
            <p:ph type="title"/>
          </p:nvPr>
        </p:nvSpPr>
        <p:spPr>
          <a:xfrm>
            <a:off x="580550" y="1266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Terraform Core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580550" y="771300"/>
            <a:ext cx="8219100" cy="37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So, what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core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does is, it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takes the input, and it figures out the plan of what needs to be done.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compares the state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what is the current state, and what is the configuration that you desire in the end result.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figures out what needs to be done to get to that desired state in the configuration file.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figures out </a:t>
            </a:r>
            <a:r>
              <a:rPr b="1" lang="en" sz="16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what needs to be created, what needs to be updated, what needs to be deleted to create and provision the infrastructure.</a:t>
            </a:r>
            <a:endParaRPr b="1" sz="16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580550" y="2468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Terraform Core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idx="4294967295" type="ctrTitle"/>
          </p:nvPr>
        </p:nvSpPr>
        <p:spPr>
          <a:xfrm>
            <a:off x="685800" y="1556175"/>
            <a:ext cx="37371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Terr</a:t>
            </a:r>
            <a:r>
              <a:rPr lang="en" sz="4200"/>
              <a:t>aform Providers</a:t>
            </a:r>
            <a:endParaRPr sz="4200"/>
          </a:p>
        </p:txBody>
      </p:sp>
      <p:sp>
        <p:nvSpPr>
          <p:cNvPr id="314" name="Google Shape;314;p39"/>
          <p:cNvSpPr txBox="1"/>
          <p:nvPr>
            <p:ph idx="4294967295" type="subTitle"/>
          </p:nvPr>
        </p:nvSpPr>
        <p:spPr>
          <a:xfrm>
            <a:off x="653700" y="2894400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Terraform components/Architecture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4" name="Google Shape;32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7" name="Google Shape;32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580550" y="1050250"/>
            <a:ext cx="8219100" cy="28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second component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of the architecture are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providers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for specific technologies.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This could be cloud providers like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AWS, Azure, GCP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or other infrastructure as a service platform.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also a provider for more high-level components like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accent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Kubernetes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or other platform-as-a-service tools, even some software as a self-service tool.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gives you the possibility to create infrastructure on different levels.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0"/>
          <p:cNvSpPr txBox="1"/>
          <p:nvPr>
            <p:ph type="title"/>
          </p:nvPr>
        </p:nvSpPr>
        <p:spPr>
          <a:xfrm>
            <a:off x="580550" y="2468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Providers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580550" y="925875"/>
            <a:ext cx="8219100" cy="357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For example: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Create an AWS infrastructure, then deploy Kubernetes on top of it and then create services/components inside that Kubernetes cluster.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has over a hundred providers for different technologies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and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each provider then gives terraform user access to its resources.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So through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AWS provider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for example,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you have access to hundreds of AWS resources like EC2 instances, the AWS users, etc.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With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Kubernetes provider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you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access to commodities, resources like services and deployments and namespaces, etc.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580550" y="2468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Terraform works: Providers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80550" y="1352550"/>
            <a:ext cx="7142700" cy="35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Why Terraform?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What is Terraform?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 Core concepts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Terraform Lifecycle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How Terraform works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Installing Terraform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Provision AWS EC2 instance using Terraform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Project: deploy a three tier architecture on AWS with terraform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1510275" y="797075"/>
            <a:ext cx="6868500" cy="370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So, this is how </a:t>
            </a:r>
            <a:r>
              <a:rPr lang="en" sz="1800">
                <a:solidFill>
                  <a:schemeClr val="accent3"/>
                </a:solidFill>
              </a:rPr>
              <a:t>Terraform</a:t>
            </a:r>
            <a:r>
              <a:rPr lang="en" sz="1800">
                <a:solidFill>
                  <a:schemeClr val="lt2"/>
                </a:solidFill>
              </a:rPr>
              <a:t> works, and this way, it tries to help you provision and cover the complete application setup from infrastructure all the way to the application.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7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Now, we will install Terraform on Ubuntu and provision a very basic infrastructure.</a:t>
            </a:r>
            <a:endParaRPr sz="24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</a:t>
            </a:r>
            <a:endParaRPr/>
          </a:p>
        </p:txBody>
      </p:sp>
      <p:sp>
        <p:nvSpPr>
          <p:cNvPr id="356" name="Google Shape;356;p4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Ubuntu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on Ubuntu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580550" y="1043675"/>
            <a:ext cx="5357100" cy="37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install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we will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download the latest package.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We will refer to the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official download page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</a:t>
            </a:r>
            <a:r>
              <a:rPr b="1" i="1" lang="en" sz="16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https://www.terraform.io/downloads.html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) to get the latest version for the respective OS.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Scroll down the page to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Linux version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Right click on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64-bit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version and click on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Copy the link address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650" y="1583038"/>
            <a:ext cx="2901550" cy="233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on Ubuntu</a:t>
            </a:r>
            <a:endParaRPr/>
          </a:p>
        </p:txBody>
      </p:sp>
      <p:sp>
        <p:nvSpPr>
          <p:cNvPr id="373" name="Google Shape;373;p45"/>
          <p:cNvSpPr txBox="1"/>
          <p:nvPr>
            <p:ph idx="1" type="body"/>
          </p:nvPr>
        </p:nvSpPr>
        <p:spPr>
          <a:xfrm>
            <a:off x="580550" y="1043675"/>
            <a:ext cx="8241600" cy="37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Boot up your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Ubuntu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server and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launch a terminal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Download the package using wget command: 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wget Paste the link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That is: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4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wget </a:t>
            </a:r>
            <a:r>
              <a:rPr b="1" lang="en" sz="14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https://releases.hashicorp.com/terraform/1.0.1/terraform_1.0.1_linux_amd64.zip</a:t>
            </a:r>
            <a:endParaRPr b="1" sz="14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extract the downloaded package with: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unzip</a:t>
            </a:r>
            <a:r>
              <a:rPr b="1" i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5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terraform_1.0.1_linux_amd64.zip</a:t>
            </a:r>
            <a:r>
              <a:rPr i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endParaRPr i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Terraform on Ubuntu</a:t>
            </a:r>
            <a:endParaRPr/>
          </a:p>
        </p:txBody>
      </p:sp>
      <p:sp>
        <p:nvSpPr>
          <p:cNvPr id="380" name="Google Shape;380;p46"/>
          <p:cNvSpPr txBox="1"/>
          <p:nvPr>
            <p:ph idx="1" type="body"/>
          </p:nvPr>
        </p:nvSpPr>
        <p:spPr>
          <a:xfrm>
            <a:off x="580550" y="1258650"/>
            <a:ext cx="7899900" cy="3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move the terraform executable file to the path shown below.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sudo mv terraform /usr/local/bin/  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Enter your password 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Check the terraform version with the command: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-v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you run the command </a:t>
            </a:r>
            <a:r>
              <a:rPr b="1" lang="en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 your terminal you will see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the usage and the various terraform commands for execution.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i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1" name="Google Shape;381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 using Terraform </a:t>
            </a:r>
            <a:endParaRPr/>
          </a:p>
        </p:txBody>
      </p:sp>
      <p:sp>
        <p:nvSpPr>
          <p:cNvPr id="387" name="Google Shape;387;p4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an EC2 instance in AWS</a:t>
            </a:r>
            <a:endParaRPr/>
          </a:p>
        </p:txBody>
      </p:sp>
      <p:pic>
        <p:nvPicPr>
          <p:cNvPr id="388" name="Google Shape;3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396" name="Google Shape;396;p48"/>
          <p:cNvSpPr txBox="1"/>
          <p:nvPr>
            <p:ph idx="1" type="body"/>
          </p:nvPr>
        </p:nvSpPr>
        <p:spPr>
          <a:xfrm>
            <a:off x="580550" y="881450"/>
            <a:ext cx="8264400" cy="39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 this part, we are going to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launch a new EC2 instance in AWS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using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First, let’s create a directory on our system for that: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mkdir terraform_demo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Let’s go to the directory and create a terraform configuration file where we will define the provider and resources to launch an AWS EC2 instance.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d terraform_demo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800"/>
              </a:spcBef>
              <a:spcAft>
                <a:spcPts val="1000"/>
              </a:spcAft>
              <a:buClr>
                <a:schemeClr val="accent4"/>
              </a:buClr>
              <a:buSzPts val="1600"/>
              <a:buFont typeface="Muli"/>
              <a:buChar char="∙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g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edit awsec2.tf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03" name="Google Shape;403;p49"/>
          <p:cNvSpPr txBox="1"/>
          <p:nvPr>
            <p:ph idx="1" type="body"/>
          </p:nvPr>
        </p:nvSpPr>
        <p:spPr>
          <a:xfrm>
            <a:off x="580550" y="1010025"/>
            <a:ext cx="4320900" cy="34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Your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awsec2.tf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file should look like this: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NB: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Put your own aws access_key and secret_key (for your aws account)</a:t>
            </a:r>
            <a:endParaRPr b="1" sz="160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Remember to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modify the region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according to your location as well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Save and exit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75" y="1381925"/>
            <a:ext cx="3686125" cy="18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580550" y="1070050"/>
            <a:ext cx="7899900" cy="35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let’s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initialize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with the command: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init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Next is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plan stage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; it will create the execution graph for creating and provisioning the infrastructure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do that, run the command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plan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apply stage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will execute the configuration file and launch an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AWS EC2 instance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. Run the command: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apply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you run apply command, it will ask you, “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Do you want to perform these actions?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”, you need to type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yes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and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hit enter.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580550" y="881450"/>
            <a:ext cx="8212800" cy="39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the process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go to your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AWS EC2 dashboard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and you will see that a new instance with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instance id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mentioned at the end of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apply command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has been created.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9" name="Google Shape;419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225" y="1888900"/>
            <a:ext cx="6369374" cy="30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Terraform?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IaC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 AWS EC2 instance</a:t>
            </a:r>
            <a:endParaRPr/>
          </a:p>
        </p:txBody>
      </p:sp>
      <p:sp>
        <p:nvSpPr>
          <p:cNvPr id="426" name="Google Shape;426;p52"/>
          <p:cNvSpPr txBox="1"/>
          <p:nvPr>
            <p:ph idx="1" type="body"/>
          </p:nvPr>
        </p:nvSpPr>
        <p:spPr>
          <a:xfrm>
            <a:off x="580550" y="881450"/>
            <a:ext cx="8212800" cy="39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You have successfully launched an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AWS EC2 instance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using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Terraform.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Finally, if you want to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delete the infrastructure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you need to run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destroy command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destroy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the process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completed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check your AWS instances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7" name="Google Shape;427;p5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2685088"/>
            <a:ext cx="75819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ctrTitle"/>
          </p:nvPr>
        </p:nvSpPr>
        <p:spPr>
          <a:xfrm>
            <a:off x="685800" y="1659550"/>
            <a:ext cx="5313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Deploy a three tier architecture in AWS </a:t>
            </a:r>
            <a:endParaRPr/>
          </a:p>
        </p:txBody>
      </p:sp>
      <p:sp>
        <p:nvSpPr>
          <p:cNvPr id="434" name="Google Shape;434;p5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Ubuntu</a:t>
            </a:r>
            <a:endParaRPr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875" y="105250"/>
            <a:ext cx="6552974" cy="49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1343850" y="866400"/>
            <a:ext cx="71367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The code we will use for this project is found in a github repository at: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https://github.com/troy-ingram/terraform/tree/main/three-tier-architecture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As prerequisite to start this project you must: 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Install Terraform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Install the AWS CLI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⬡"/>
            </a:pPr>
            <a:r>
              <a:rPr lang="en" sz="2200"/>
              <a:t>Have an AWS account as well</a:t>
            </a:r>
            <a:endParaRPr sz="2200"/>
          </a:p>
        </p:txBody>
      </p:sp>
      <p:sp>
        <p:nvSpPr>
          <p:cNvPr id="449" name="Google Shape;449;p5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580550" y="1181500"/>
            <a:ext cx="7899900" cy="36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First,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create a new directory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for this project on your system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Inside the new directory create a file named</a:t>
            </a:r>
            <a:r>
              <a:rPr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install_apache.sh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 go to the provided github link, copy the code from the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 install_apache.sh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file and paste it in the file you created previously using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gedit, vi or any editor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NB: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This code will :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∙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Install an Apache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web server on our instances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∙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And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create a unique landing page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for each so we can verify the Application Load Balancer is working.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5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580550" y="1104325"/>
            <a:ext cx="7899900" cy="3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let’s configure the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Provider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In your project directory, create a new file called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main.tf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 go to the provided github link, copy the code from the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 main.tf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file and paste it the file you created previously using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 gedit or vi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We will declare our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Provider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as AWS as you can see in the first section of the code.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file contains various sections (as precise in the comment line before each section)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Go through the file to better understand each section and its function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3" name="Google Shape;463;p5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69" name="Google Shape;469;p58"/>
          <p:cNvSpPr txBox="1"/>
          <p:nvPr>
            <p:ph idx="1" type="body"/>
          </p:nvPr>
        </p:nvSpPr>
        <p:spPr>
          <a:xfrm>
            <a:off x="580550" y="1104325"/>
            <a:ext cx="7899900" cy="3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Now, let’s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provision the infrastructure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From the terminal 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init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initialize 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fmt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ensure your formatting is correct and will modify the code for you to match.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validate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ensure there are no syntax errors.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plan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see what resources will be created.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apply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create your infrastructure. Type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Yes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prompted.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5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9"/>
          <p:cNvSpPr txBox="1"/>
          <p:nvPr>
            <p:ph idx="4294967295" type="ctrTitle"/>
          </p:nvPr>
        </p:nvSpPr>
        <p:spPr>
          <a:xfrm>
            <a:off x="685800" y="1556175"/>
            <a:ext cx="3737100" cy="15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Testing</a:t>
            </a:r>
            <a:endParaRPr sz="4200"/>
          </a:p>
        </p:txBody>
      </p:sp>
      <p:sp>
        <p:nvSpPr>
          <p:cNvPr id="477" name="Google Shape;477;p59"/>
          <p:cNvSpPr txBox="1"/>
          <p:nvPr>
            <p:ph idx="4294967295" type="subTitle"/>
          </p:nvPr>
        </p:nvSpPr>
        <p:spPr>
          <a:xfrm>
            <a:off x="685800" y="2222025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Terraform-AWS 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478" name="Google Shape;478;p5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9" name="Google Shape;4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5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87" name="Google Shape;487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5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5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90" name="Google Shape;490;p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Three tier architecture</a:t>
            </a:r>
            <a:endParaRPr/>
          </a:p>
        </p:txBody>
      </p:sp>
      <p:sp>
        <p:nvSpPr>
          <p:cNvPr id="499" name="Google Shape;499;p60"/>
          <p:cNvSpPr txBox="1"/>
          <p:nvPr>
            <p:ph idx="1" type="body"/>
          </p:nvPr>
        </p:nvSpPr>
        <p:spPr>
          <a:xfrm>
            <a:off x="580550" y="1104325"/>
            <a:ext cx="7899900" cy="3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After your infrastructure has been created there should be an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Output displayed 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on your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terminal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for 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Application Load Balancer DNS Name.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Copy and paste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(without quotations) into a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new browser tab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Refresh the page to see the load balancer switch between the two instances.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To delete our infrastructure run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terraform destroy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Georgia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When prompted type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Yes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delete all the infrastructure that we created.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uli"/>
              <a:buChar char="⬡"/>
            </a:pP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Check your AWS account to make sure this works!</a:t>
            </a:r>
            <a:endParaRPr b="1" sz="160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0" name="Google Shape;500;p6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1343850" y="866400"/>
            <a:ext cx="6550800" cy="388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2"/>
                </a:solidFill>
              </a:rPr>
              <a:t>Sources:</a:t>
            </a: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AutoNum type="arabicPeriod"/>
            </a:pPr>
            <a:r>
              <a:rPr lang="en" sz="16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https://aws.plainenglish.io/terraform-deploying-a-three-tier-architecture-in-aws-4c8ecce40790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uli"/>
              <a:buAutoNum type="arabicPeriod"/>
            </a:pPr>
            <a:r>
              <a:rPr lang="en" sz="16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https://geekflare.com/terraform-for-beginners/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</a:rPr>
              <a:t>Check the links to better understand the concept especially for the project part. </a:t>
            </a:r>
            <a:endParaRPr b="1" sz="2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</a:rPr>
              <a:t>Also do more research on google or youtube to finetune your knowledge</a:t>
            </a:r>
            <a:endParaRPr sz="11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6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80550" y="900100"/>
            <a:ext cx="7969800" cy="30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The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cloud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gives us the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ability to create our environments quickly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but the problem that arises is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how to configure and manage those environments.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Manually updating from the console may be acceptable for a small organization in a single region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, but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what if you have to create and maintain environments in multiple regions?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Not only is it an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inefficient use of time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to create and maintain everything, but it’s also </a:t>
            </a:r>
            <a:r>
              <a:rPr b="1" lang="en" sz="160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error-prone.</a:t>
            </a:r>
            <a:endParaRPr b="1" sz="160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2"/>
          <p:cNvSpPr txBox="1"/>
          <p:nvPr>
            <p:ph idx="4294967295" type="ctrTitle"/>
          </p:nvPr>
        </p:nvSpPr>
        <p:spPr>
          <a:xfrm>
            <a:off x="961725" y="711975"/>
            <a:ext cx="43806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513" name="Google Shape;513;p62"/>
          <p:cNvSpPr txBox="1"/>
          <p:nvPr>
            <p:ph idx="4294967295" type="subTitle"/>
          </p:nvPr>
        </p:nvSpPr>
        <p:spPr>
          <a:xfrm>
            <a:off x="961725" y="1925350"/>
            <a:ext cx="4976400" cy="231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us at: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website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:</a:t>
            </a:r>
            <a:r>
              <a:rPr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700" u="sng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7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</a:t>
            </a:r>
            <a:endParaRPr b="1" sz="17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									 	</a:t>
            </a:r>
            <a:endParaRPr sz="17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Phone: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 +1 (302) 689 3440 	</a:t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uli"/>
                <a:ea typeface="Muli"/>
                <a:cs typeface="Muli"/>
                <a:sym typeface="Muli"/>
              </a:rPr>
              <a:t>Email</a:t>
            </a:r>
            <a:r>
              <a:rPr lang="en" sz="1700">
                <a:latin typeface="Muli"/>
                <a:ea typeface="Muli"/>
                <a:cs typeface="Muli"/>
                <a:sym typeface="Muli"/>
              </a:rPr>
              <a:t>: contact@unixtrainings.com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	</a:t>
            </a:r>
            <a:endParaRPr sz="1800"/>
          </a:p>
        </p:txBody>
      </p:sp>
      <p:pic>
        <p:nvPicPr>
          <p:cNvPr id="514" name="Google Shape;5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425" y="26368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639" y="16059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9984" y="42707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/>
          <p:nvPr/>
        </p:nvSpPr>
        <p:spPr>
          <a:xfrm rot="-5400000">
            <a:off x="549325" y="4728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63"/>
          <p:cNvSpPr txBox="1"/>
          <p:nvPr>
            <p:ph idx="4294967295" type="ctrTitle"/>
          </p:nvPr>
        </p:nvSpPr>
        <p:spPr>
          <a:xfrm>
            <a:off x="2434750" y="575050"/>
            <a:ext cx="5874900" cy="17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Click on the link below to contact the support team for any issue!</a:t>
            </a:r>
            <a:endParaRPr sz="3200"/>
          </a:p>
        </p:txBody>
      </p:sp>
      <p:sp>
        <p:nvSpPr>
          <p:cNvPr id="523" name="Google Shape;523;p63"/>
          <p:cNvSpPr txBox="1"/>
          <p:nvPr>
            <p:ph idx="4294967295" type="body"/>
          </p:nvPr>
        </p:nvSpPr>
        <p:spPr>
          <a:xfrm>
            <a:off x="2434750" y="2572950"/>
            <a:ext cx="6190500" cy="17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 u="sng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https://utrains.org/support/</a:t>
            </a:r>
            <a:endParaRPr b="1" sz="23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Create a ticket for your problem and we will get back to you soon!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4" name="Google Shape;524;p63"/>
          <p:cNvSpPr/>
          <p:nvPr/>
        </p:nvSpPr>
        <p:spPr>
          <a:xfrm>
            <a:off x="1087444" y="1154467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80550" y="900100"/>
            <a:ext cx="7969800" cy="378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Take this example:</a:t>
            </a:r>
            <a:endParaRPr b="1" sz="1600" u="sng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Imagine that you are asked to create an environment in a single Region.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Not really a big deal and you are able to complete the task with relative ease.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Now you need to do the exact same thing for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 five more Regions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! 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Not only that, once you have completed the task, your leadership asks you to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make a change that then needs to be applied to all Regions!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This example is inefficiency at its finest.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580550" y="186725"/>
            <a:ext cx="7595400" cy="56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 IaC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80550" y="900100"/>
            <a:ext cx="7969800" cy="3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75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Infrastructure as Code (IaC)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is a widespread terminology among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DevOps professionals. </a:t>
            </a:r>
            <a:endParaRPr b="1"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the process of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managing and provisioning the complete IT infrastructure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(comprises both </a:t>
            </a:r>
            <a:r>
              <a:rPr b="1"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physical and virtual machines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) using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machine-readable definition files. </a:t>
            </a:r>
            <a:endParaRPr b="1" sz="1600">
              <a:solidFill>
                <a:schemeClr val="accent3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is a software engineering approach toward operations.</a:t>
            </a:r>
            <a:endParaRPr sz="1600">
              <a:solidFill>
                <a:schemeClr val="lt2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⬡"/>
            </a:pP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It helps in </a:t>
            </a:r>
            <a:r>
              <a:rPr b="1" lang="en" sz="16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automating the complete data center</a:t>
            </a:r>
            <a:r>
              <a:rPr lang="en" sz="16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rPr>
              <a:t> by using </a:t>
            </a:r>
            <a:r>
              <a:rPr b="1" lang="en" sz="16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programming scripts.</a:t>
            </a:r>
            <a:endParaRPr b="1" sz="16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343850" y="866400"/>
            <a:ext cx="67551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⬡"/>
            </a:pPr>
            <a:r>
              <a:rPr lang="en" sz="2000">
                <a:solidFill>
                  <a:schemeClr val="lt2"/>
                </a:solidFill>
              </a:rPr>
              <a:t>Think about </a:t>
            </a:r>
            <a:r>
              <a:rPr b="1" lang="en" sz="2000">
                <a:solidFill>
                  <a:schemeClr val="accent4"/>
                </a:solidFill>
              </a:rPr>
              <a:t>Infrastructure as Code</a:t>
            </a:r>
            <a:r>
              <a:rPr lang="en" sz="2000">
                <a:solidFill>
                  <a:schemeClr val="lt2"/>
                </a:solidFill>
              </a:rPr>
              <a:t> as a scalable blueprint for your environment. 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⬡"/>
            </a:pPr>
            <a:r>
              <a:rPr lang="en" sz="2000">
                <a:solidFill>
                  <a:schemeClr val="lt2"/>
                </a:solidFill>
              </a:rPr>
              <a:t>It allows you to </a:t>
            </a:r>
            <a:r>
              <a:rPr b="1" lang="en" sz="2000">
                <a:solidFill>
                  <a:schemeClr val="accent3"/>
                </a:solidFill>
              </a:rPr>
              <a:t>provision and configure your environments in a reliable and safe way</a:t>
            </a:r>
            <a:r>
              <a:rPr lang="en" sz="2000">
                <a:solidFill>
                  <a:schemeClr val="lt2"/>
                </a:solidFill>
              </a:rPr>
              <a:t>. 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000"/>
              <a:buChar char="⬡"/>
            </a:pPr>
            <a:r>
              <a:rPr lang="en" sz="2000">
                <a:solidFill>
                  <a:schemeClr val="lt2"/>
                </a:solidFill>
              </a:rPr>
              <a:t>By </a:t>
            </a:r>
            <a:r>
              <a:rPr b="1" lang="en" sz="2000">
                <a:solidFill>
                  <a:srgbClr val="19BBD5"/>
                </a:solidFill>
              </a:rPr>
              <a:t>using code to deploy your infrastructure</a:t>
            </a:r>
            <a:r>
              <a:rPr lang="en" sz="2000">
                <a:solidFill>
                  <a:schemeClr val="lt2"/>
                </a:solidFill>
              </a:rPr>
              <a:t> you gain the ability to </a:t>
            </a:r>
            <a:r>
              <a:rPr b="1" lang="en" sz="2000">
                <a:solidFill>
                  <a:schemeClr val="lt2"/>
                </a:solidFill>
              </a:rPr>
              <a:t>use the same tools as developers such as version control, testing, code reviews, and CI/CD.</a:t>
            </a:r>
            <a:endParaRPr b="1" sz="3400"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4294967295" type="ctrTitle"/>
          </p:nvPr>
        </p:nvSpPr>
        <p:spPr>
          <a:xfrm>
            <a:off x="685800" y="1556175"/>
            <a:ext cx="3737100" cy="15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IaC Challenges</a:t>
            </a:r>
            <a:endParaRPr sz="4200"/>
          </a:p>
        </p:txBody>
      </p:sp>
      <p:sp>
        <p:nvSpPr>
          <p:cNvPr id="129" name="Google Shape;129;p21"/>
          <p:cNvSpPr txBox="1"/>
          <p:nvPr>
            <p:ph idx="4294967295" type="subTitle"/>
          </p:nvPr>
        </p:nvSpPr>
        <p:spPr>
          <a:xfrm>
            <a:off x="653700" y="2894400"/>
            <a:ext cx="3801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Why Terraform?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9" name="Google Shape;13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2" name="Google Shape;142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