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7" r:id="rId3"/>
    <p:sldId id="268" r:id="rId4"/>
    <p:sldId id="284" r:id="rId5"/>
    <p:sldId id="285" r:id="rId6"/>
    <p:sldId id="287" r:id="rId7"/>
    <p:sldId id="288" r:id="rId8"/>
    <p:sldId id="272" r:id="rId9"/>
    <p:sldId id="290" r:id="rId10"/>
    <p:sldId id="294" r:id="rId11"/>
    <p:sldId id="293" r:id="rId12"/>
    <p:sldId id="289" r:id="rId13"/>
    <p:sldId id="298" r:id="rId14"/>
    <p:sldId id="295" r:id="rId15"/>
    <p:sldId id="299" r:id="rId16"/>
    <p:sldId id="296" r:id="rId17"/>
    <p:sldId id="264" r:id="rId18"/>
    <p:sldId id="297" r:id="rId19"/>
    <p:sldId id="28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2E34D-A681-EE4F-A088-0B50B8B9CF7E}" type="datetimeFigureOut">
              <a:rPr lang="en-US" smtClean="0"/>
              <a:t>12/3/15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94D6F-E175-8940-AA69-7E2B379A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35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Restricting search specifically to social coding site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They love it our of necessity: the</a:t>
            </a:r>
            <a:r>
              <a:rPr lang="en-US" baseline="0" dirty="0" smtClean="0"/>
              <a:t> metadata is not passive, it’s immediately actionable and integrated into how they work.</a:t>
            </a:r>
          </a:p>
          <a:p>
            <a:r>
              <a:rPr lang="en-US" baseline="0" dirty="0" smtClean="0"/>
              <a:t>That’s all very well, but that’s code, not datasets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94D6F-E175-8940-AA69-7E2B379AA3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9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“code metadata” is</a:t>
            </a:r>
            <a:r>
              <a:rPr lang="en-US" baseline="0" dirty="0" smtClean="0"/>
              <a:t> a part of the ecosystem of tools used by modern software providers, part of software </a:t>
            </a:r>
            <a:r>
              <a:rPr lang="en-US" baseline="0" dirty="0" err="1" smtClean="0"/>
              <a:t>licecycle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94D6F-E175-8940-AA69-7E2B379AA3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01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</a:t>
            </a:r>
            <a:r>
              <a:rPr lang="en-US" dirty="0" err="1" smtClean="0"/>
              <a:t>Git</a:t>
            </a:r>
            <a:r>
              <a:rPr lang="en-US" dirty="0" smtClean="0"/>
              <a:t>-LFS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94D6F-E175-8940-AA69-7E2B379AA3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52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“code metadata” is</a:t>
            </a:r>
            <a:r>
              <a:rPr lang="en-US" baseline="0" dirty="0" smtClean="0"/>
              <a:t> a part of the ecosystem of tools used by modern software providers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E94D6F-E175-8940-AA69-7E2B379AA3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0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E554-2FD7-5C46-8099-BF5354F582CD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446B-6444-4F49-992B-8B5D5CDAC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5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E554-2FD7-5C46-8099-BF5354F582CD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446B-6444-4F49-992B-8B5D5CDAC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E554-2FD7-5C46-8099-BF5354F582CD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446B-6444-4F49-992B-8B5D5CDAC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62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E554-2FD7-5C46-8099-BF5354F582CD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446B-6444-4F49-992B-8B5D5CDAC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1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E554-2FD7-5C46-8099-BF5354F582CD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446B-6444-4F49-992B-8B5D5CDAC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5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E554-2FD7-5C46-8099-BF5354F582CD}" type="datetimeFigureOut">
              <a:rPr lang="en-US" smtClean="0"/>
              <a:t>12/3/15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446B-6444-4F49-992B-8B5D5CDAC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3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E554-2FD7-5C46-8099-BF5354F582CD}" type="datetimeFigureOut">
              <a:rPr lang="en-US" smtClean="0"/>
              <a:t>12/3/15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446B-6444-4F49-992B-8B5D5CDAC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E554-2FD7-5C46-8099-BF5354F582CD}" type="datetimeFigureOut">
              <a:rPr lang="en-US" smtClean="0"/>
              <a:t>12/3/15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446B-6444-4F49-992B-8B5D5CDAC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3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E554-2FD7-5C46-8099-BF5354F582CD}" type="datetimeFigureOut">
              <a:rPr lang="en-US" smtClean="0"/>
              <a:t>12/3/15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446B-6444-4F49-992B-8B5D5CDAC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1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E554-2FD7-5C46-8099-BF5354F582CD}" type="datetimeFigureOut">
              <a:rPr lang="en-US" smtClean="0"/>
              <a:t>12/3/15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446B-6444-4F49-992B-8B5D5CDAC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2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E554-2FD7-5C46-8099-BF5354F582CD}" type="datetimeFigureOut">
              <a:rPr lang="en-US" smtClean="0"/>
              <a:t>12/3/15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5446B-6444-4F49-992B-8B5D5CDAC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1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E554-2FD7-5C46-8099-BF5354F582CD}" type="datetimeFigureOut">
              <a:rPr lang="en-US" smtClean="0"/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5446B-6444-4F49-992B-8B5D5CDAC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3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github.com/cmungall/biocaddie-gy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mungall/biocaddie-gym/milestones/YAML%20Schema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iocaddie/WG3-MetadataSpecification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mungall/biocaddie-gym/milestones/Publishing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mungall/biocaddie-gym" TargetMode="External"/><Relationship Id="rId3" Type="http://schemas.openxmlformats.org/officeDocument/2006/relationships/hyperlink" Target="https://github.com/cmungall/biocaddie-gym/milestone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BOFoundry/OBOFoundry.github.io" TargetMode="External"/><Relationship Id="rId3" Type="http://schemas.openxmlformats.org/officeDocument/2006/relationships/hyperlink" Target="http://globalbioticinteraction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err="1" smtClean="0"/>
              <a:t>BioCADDIE</a:t>
            </a:r>
            <a:r>
              <a:rPr lang="en-US" i="1" dirty="0" smtClean="0"/>
              <a:t> Harvester Project</a:t>
            </a:r>
            <a:r>
              <a:rPr lang="en-US" dirty="0" smtClean="0"/>
              <a:t>: </a:t>
            </a:r>
            <a:r>
              <a:rPr lang="en-US" b="1" dirty="0" smtClean="0"/>
              <a:t>Distributed Data Discovery using </a:t>
            </a:r>
            <a:r>
              <a:rPr lang="en-US" b="1" dirty="0" err="1" smtClean="0"/>
              <a:t>GitHub</a:t>
            </a:r>
            <a:r>
              <a:rPr lang="en-US" b="1" dirty="0" smtClean="0"/>
              <a:t>, YAML and Markdown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 smtClean="0"/>
              <a:t>Chris Mungall</a:t>
            </a:r>
          </a:p>
          <a:p>
            <a:r>
              <a:rPr lang="en-US" dirty="0" smtClean="0"/>
              <a:t>Lawrence Berkeley National Laboratory</a:t>
            </a:r>
            <a:endParaRPr lang="en-US" dirty="0"/>
          </a:p>
        </p:txBody>
      </p:sp>
      <p:pic>
        <p:nvPicPr>
          <p:cNvPr id="5" name="Picture 4" descr="Twitter_logo_bl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7" y="6244338"/>
            <a:ext cx="504436" cy="41010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3222" y="6285109"/>
            <a:ext cx="2111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sz="2400" b="1" dirty="0" smtClean="0"/>
              <a:t>@</a:t>
            </a:r>
            <a:r>
              <a:rPr lang="en-US" sz="2400" b="1" dirty="0" err="1" smtClean="0"/>
              <a:t>chrismungall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3773355" y="6244338"/>
            <a:ext cx="446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https://github.com/cmungall/biocaddie-gym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45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bioCADDIE</a:t>
            </a:r>
            <a:r>
              <a:rPr lang="en-US" dirty="0" smtClean="0"/>
              <a:t> </a:t>
            </a:r>
            <a:r>
              <a:rPr lang="en-US" dirty="0" smtClean="0"/>
              <a:t>Harvester </a:t>
            </a:r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a simple format (YAML) metadata file</a:t>
            </a:r>
          </a:p>
          <a:p>
            <a:r>
              <a:rPr lang="en-US" dirty="0" smtClean="0"/>
              <a:t>Leverage </a:t>
            </a:r>
            <a:r>
              <a:rPr lang="en-US" dirty="0" err="1" smtClean="0"/>
              <a:t>GitHub</a:t>
            </a:r>
            <a:r>
              <a:rPr lang="en-US" dirty="0" smtClean="0"/>
              <a:t> social coding </a:t>
            </a:r>
            <a:r>
              <a:rPr lang="en-US" dirty="0" smtClean="0"/>
              <a:t>ecosystem</a:t>
            </a:r>
          </a:p>
          <a:p>
            <a:pPr lvl="1"/>
            <a:r>
              <a:rPr lang="en-US" dirty="0" smtClean="0"/>
              <a:t>Continuous integration and validation (Travis)</a:t>
            </a:r>
          </a:p>
          <a:p>
            <a:pPr lvl="1"/>
            <a:r>
              <a:rPr lang="en-US" dirty="0" smtClean="0"/>
              <a:t>Web Views (</a:t>
            </a:r>
            <a:r>
              <a:rPr lang="en-US" dirty="0" err="1" smtClean="0"/>
              <a:t>GitHub</a:t>
            </a:r>
            <a:r>
              <a:rPr lang="en-US" dirty="0" smtClean="0"/>
              <a:t> pages)</a:t>
            </a:r>
          </a:p>
          <a:p>
            <a:pPr lvl="1"/>
            <a:r>
              <a:rPr lang="en-US" dirty="0" smtClean="0"/>
              <a:t>Discoverability (</a:t>
            </a:r>
            <a:r>
              <a:rPr lang="en-US" dirty="0" err="1" smtClean="0"/>
              <a:t>bioCADDIE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Develop demonstration p</a:t>
            </a:r>
            <a:r>
              <a:rPr lang="en-US" dirty="0" smtClean="0"/>
              <a:t>ilot projects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4200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loud 23"/>
          <p:cNvSpPr/>
          <p:nvPr/>
        </p:nvSpPr>
        <p:spPr>
          <a:xfrm>
            <a:off x="6060884" y="1256859"/>
            <a:ext cx="3326973" cy="5409296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loud 40"/>
          <p:cNvSpPr/>
          <p:nvPr/>
        </p:nvSpPr>
        <p:spPr>
          <a:xfrm>
            <a:off x="3271754" y="1270128"/>
            <a:ext cx="3326973" cy="5409296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32887" y="2666163"/>
            <a:ext cx="1761451" cy="1433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815" y="2595478"/>
            <a:ext cx="701621" cy="7806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668" y="2898125"/>
            <a:ext cx="1423232" cy="9470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5461" y="5137125"/>
            <a:ext cx="2165493" cy="6929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06095" y="2941318"/>
            <a:ext cx="1145804" cy="441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06095" y="2338216"/>
            <a:ext cx="1145804" cy="595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</a:t>
            </a:r>
          </a:p>
          <a:p>
            <a:pPr algn="ctr"/>
            <a:r>
              <a:rPr lang="en-US" dirty="0" smtClean="0"/>
              <a:t>metadata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3"/>
          </p:cNvCxnSpPr>
          <p:nvPr/>
        </p:nvCxnSpPr>
        <p:spPr>
          <a:xfrm>
            <a:off x="1738436" y="2985817"/>
            <a:ext cx="1367659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540472" y="4238361"/>
            <a:ext cx="1" cy="960152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Diamond 25"/>
          <p:cNvSpPr/>
          <p:nvPr/>
        </p:nvSpPr>
        <p:spPr>
          <a:xfrm>
            <a:off x="645395" y="4079595"/>
            <a:ext cx="1587560" cy="109065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Success</a:t>
            </a:r>
            <a:r>
              <a:rPr lang="en-US" sz="1400" dirty="0" smtClean="0"/>
              <a:t>?</a:t>
            </a:r>
            <a:endParaRPr lang="en-US" sz="1400" dirty="0"/>
          </a:p>
        </p:txBody>
      </p:sp>
      <p:cxnSp>
        <p:nvCxnSpPr>
          <p:cNvPr id="28" name="Elbow Connector 27"/>
          <p:cNvCxnSpPr>
            <a:endCxn id="26" idx="3"/>
          </p:cNvCxnSpPr>
          <p:nvPr/>
        </p:nvCxnSpPr>
        <p:spPr>
          <a:xfrm rot="10800000">
            <a:off x="2232955" y="4624922"/>
            <a:ext cx="1176848" cy="835828"/>
          </a:xfrm>
          <a:prstGeom prst="bentConnector3">
            <a:avLst>
              <a:gd name="adj1" fmla="val 50000"/>
            </a:avLst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0"/>
          </p:cNvCxnSpPr>
          <p:nvPr/>
        </p:nvCxnSpPr>
        <p:spPr>
          <a:xfrm flipV="1">
            <a:off x="1439175" y="3534269"/>
            <a:ext cx="0" cy="545326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592822" y="3613666"/>
            <a:ext cx="42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6" idx="2"/>
          </p:cNvCxnSpPr>
          <p:nvPr/>
        </p:nvCxnSpPr>
        <p:spPr>
          <a:xfrm>
            <a:off x="1439175" y="5170248"/>
            <a:ext cx="0" cy="68166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592822" y="5460750"/>
            <a:ext cx="49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86809" y="6033093"/>
            <a:ext cx="1222059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err="1" smtClean="0"/>
              <a:t>BioCADDIE</a:t>
            </a:r>
            <a:endParaRPr lang="en-US" b="1" dirty="0" smtClean="0"/>
          </a:p>
          <a:p>
            <a:r>
              <a:rPr lang="en-US" b="1" dirty="0" smtClean="0"/>
              <a:t>DDI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7115626" y="2094680"/>
            <a:ext cx="1761451" cy="1433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Cloud Storage</a:t>
            </a:r>
          </a:p>
          <a:p>
            <a:pPr algn="ctr"/>
            <a:r>
              <a:rPr lang="en-US" dirty="0" smtClean="0"/>
              <a:t>(NIH Commons </a:t>
            </a:r>
            <a:r>
              <a:rPr lang="en-US" dirty="0" err="1" smtClean="0"/>
              <a:t>etc</a:t>
            </a:r>
            <a:r>
              <a:rPr lang="en-US" dirty="0" smtClean="0"/>
              <a:t>), Dryad, </a:t>
            </a:r>
            <a:r>
              <a:rPr lang="en-US" dirty="0" err="1" smtClean="0"/>
              <a:t>Figshare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251899" y="2724046"/>
            <a:ext cx="2742331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85127" y="2933385"/>
            <a:ext cx="1145804" cy="441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 2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333" y="718434"/>
            <a:ext cx="701621" cy="78067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506" y="718434"/>
            <a:ext cx="701621" cy="78067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095" y="718434"/>
            <a:ext cx="701621" cy="780677"/>
          </a:xfrm>
          <a:prstGeom prst="rect">
            <a:avLst/>
          </a:prstGeom>
        </p:spPr>
      </p:pic>
      <p:cxnSp>
        <p:nvCxnSpPr>
          <p:cNvPr id="16" name="Elbow Connector 15"/>
          <p:cNvCxnSpPr>
            <a:stCxn id="32" idx="2"/>
          </p:cNvCxnSpPr>
          <p:nvPr/>
        </p:nvCxnSpPr>
        <p:spPr>
          <a:xfrm rot="16200000" flipH="1">
            <a:off x="2631008" y="1559420"/>
            <a:ext cx="839107" cy="7184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002559" y="3534269"/>
            <a:ext cx="1145804" cy="595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GitHub</a:t>
            </a:r>
            <a:endParaRPr lang="en-US" dirty="0" smtClean="0"/>
          </a:p>
          <a:p>
            <a:pPr algn="ctr"/>
            <a:r>
              <a:rPr lang="en-US" dirty="0" smtClean="0"/>
              <a:t>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61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metadata file: original Harvester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Simple YAML syntax</a:t>
            </a:r>
          </a:p>
          <a:p>
            <a:r>
              <a:rPr lang="en-US" dirty="0" smtClean="0"/>
              <a:t>Define JSON-LD @context</a:t>
            </a:r>
          </a:p>
          <a:p>
            <a:pPr lvl="2"/>
            <a:r>
              <a:rPr lang="en-US" dirty="0" smtClean="0"/>
              <a:t>Use HCLS profile</a:t>
            </a:r>
          </a:p>
          <a:p>
            <a:r>
              <a:rPr lang="en-US" dirty="0" smtClean="0"/>
              <a:t>Deposit in root directory of </a:t>
            </a:r>
            <a:r>
              <a:rPr lang="en-US" dirty="0" err="1" smtClean="0"/>
              <a:t>github</a:t>
            </a:r>
            <a:r>
              <a:rPr lang="en-US" dirty="0" smtClean="0"/>
              <a:t> repo</a:t>
            </a:r>
          </a:p>
          <a:p>
            <a:pPr lvl="1"/>
            <a:r>
              <a:rPr lang="en-US" dirty="0" smtClean="0"/>
              <a:t>Either:</a:t>
            </a:r>
          </a:p>
          <a:p>
            <a:pPr lvl="2"/>
            <a:r>
              <a:rPr lang="en-US" dirty="0" smtClean="0"/>
              <a:t>The same repo where data is stored OR</a:t>
            </a:r>
          </a:p>
          <a:p>
            <a:pPr lvl="2"/>
            <a:r>
              <a:rPr lang="en-US" dirty="0" smtClean="0"/>
              <a:t>A pure metadata repo that points to external storage</a:t>
            </a:r>
          </a:p>
          <a:p>
            <a:pPr lvl="1"/>
            <a:r>
              <a:rPr lang="en-US" dirty="0" smtClean="0"/>
              <a:t>Note:</a:t>
            </a:r>
          </a:p>
          <a:p>
            <a:pPr lvl="2"/>
            <a:r>
              <a:rPr lang="en-US" dirty="0" smtClean="0"/>
              <a:t>Automatically incorporated in DOI payload via </a:t>
            </a:r>
            <a:r>
              <a:rPr lang="en-US" dirty="0" err="1" smtClean="0"/>
              <a:t>Zenodo</a:t>
            </a:r>
            <a:endParaRPr lang="en-US" dirty="0" smtClean="0"/>
          </a:p>
          <a:p>
            <a:r>
              <a:rPr lang="en-US" dirty="0" smtClean="0"/>
              <a:t>Validate using Travis-CI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883" y="6462408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https://github.com/cmungall/biocaddie-gym/milestones/YAML%20Schema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43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574800"/>
            <a:ext cx="64770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14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Pilot project example</a:t>
            </a:r>
            <a:endParaRPr lang="en-US" dirty="0"/>
          </a:p>
        </p:txBody>
      </p:sp>
      <p:pic>
        <p:nvPicPr>
          <p:cNvPr id="4" name="Picture 3" descr="Screen Shot 2015-12-04 at 9.44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950" y="1417638"/>
            <a:ext cx="6212191" cy="514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57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12-04 at 9.45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0"/>
            <a:ext cx="88382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Alignment of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First step:</a:t>
            </a:r>
          </a:p>
          <a:p>
            <a:pPr lvl="1"/>
            <a:r>
              <a:rPr lang="en-US" dirty="0"/>
              <a:t>Align with ongoing work in </a:t>
            </a:r>
            <a:r>
              <a:rPr lang="en-US" dirty="0" err="1"/>
              <a:t>bioCADDIE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https://github.com/biocaddie/WG3-MetadataSpecifications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Pilot: Turns out dataset provider was already committed to providing metadata</a:t>
            </a:r>
          </a:p>
          <a:p>
            <a:pPr lvl="1"/>
            <a:r>
              <a:rPr lang="en-US" dirty="0" smtClean="0"/>
              <a:t>Using DDI XML</a:t>
            </a:r>
          </a:p>
          <a:p>
            <a:r>
              <a:rPr lang="en-US" dirty="0" smtClean="0"/>
              <a:t>Question: what is the </a:t>
            </a:r>
            <a:r>
              <a:rPr lang="en-US" dirty="0" err="1" smtClean="0"/>
              <a:t>bioCADDIE</a:t>
            </a:r>
            <a:r>
              <a:rPr lang="en-US" dirty="0" smtClean="0"/>
              <a:t> approach?</a:t>
            </a:r>
          </a:p>
          <a:p>
            <a:pPr lvl="1"/>
            <a:r>
              <a:rPr lang="en-US" dirty="0" smtClean="0"/>
              <a:t>Heterogeneity + converters?</a:t>
            </a:r>
          </a:p>
          <a:p>
            <a:pPr lvl="1"/>
            <a:r>
              <a:rPr lang="en-US" dirty="0" smtClean="0"/>
              <a:t>One standard to rule them all?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880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Publishing and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YAML view is low level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GitHub</a:t>
            </a:r>
            <a:r>
              <a:rPr lang="en-US" dirty="0" smtClean="0"/>
              <a:t> pages to provide an instant local view over data and data description</a:t>
            </a:r>
            <a:endParaRPr lang="en-US" dirty="0"/>
          </a:p>
          <a:p>
            <a:r>
              <a:rPr lang="en-US" dirty="0" smtClean="0"/>
              <a:t>Add a </a:t>
            </a:r>
            <a:r>
              <a:rPr lang="en-US" dirty="0" err="1" smtClean="0"/>
              <a:t>GitHub</a:t>
            </a:r>
            <a:r>
              <a:rPr lang="en-US" dirty="0" smtClean="0"/>
              <a:t> harvester to </a:t>
            </a:r>
            <a:r>
              <a:rPr lang="en-US" dirty="0" err="1" smtClean="0"/>
              <a:t>bioCADDIE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92209" y="6127699"/>
            <a:ext cx="77977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https://github.com/cmungall/biocaddie-gym/milestones/</a:t>
            </a:r>
            <a:r>
              <a:rPr lang="en-US" dirty="0" smtClean="0">
                <a:hlinkClick r:id="rId2"/>
              </a:rPr>
              <a:t>Publishing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159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Progress and Project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location:</a:t>
            </a:r>
          </a:p>
          <a:p>
            <a:pPr lvl="1"/>
            <a:r>
              <a:rPr lang="en-US" dirty="0" smtClean="0">
                <a:hlinkClick r:id="rId2"/>
              </a:rPr>
              <a:t>https://github.com/cmungall/biocaddie-gym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Will move to main </a:t>
            </a:r>
            <a:r>
              <a:rPr lang="en-US" dirty="0" err="1" smtClean="0"/>
              <a:t>bioCADDIE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org?</a:t>
            </a:r>
            <a:endParaRPr lang="en-US" dirty="0" smtClean="0"/>
          </a:p>
          <a:p>
            <a:pPr lvl="1"/>
            <a:r>
              <a:rPr lang="en-US" dirty="0" smtClean="0"/>
              <a:t>Milestones:</a:t>
            </a:r>
          </a:p>
          <a:p>
            <a:pPr lvl="2"/>
            <a:r>
              <a:rPr lang="en-US" dirty="0">
                <a:hlinkClick r:id="rId3"/>
              </a:rPr>
              <a:t>https://github.com/cmungall/biocaddie-gym/</a:t>
            </a:r>
            <a:r>
              <a:rPr lang="en-US" dirty="0" smtClean="0">
                <a:hlinkClick r:id="rId3"/>
              </a:rPr>
              <a:t>milestones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(Dates need to be shifted to accommodate new project start date)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70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next? Will this scale?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 of pilot:</a:t>
            </a:r>
          </a:p>
          <a:p>
            <a:pPr lvl="1"/>
            <a:r>
              <a:rPr lang="en-US" dirty="0" smtClean="0"/>
              <a:t>Demonstrate feasibility with tech-savvy users</a:t>
            </a:r>
          </a:p>
          <a:p>
            <a:r>
              <a:rPr lang="en-US" dirty="0" smtClean="0"/>
              <a:t>Next steps, making it more accessible:</a:t>
            </a:r>
          </a:p>
          <a:p>
            <a:pPr lvl="1"/>
            <a:r>
              <a:rPr lang="en-US" dirty="0" smtClean="0"/>
              <a:t>Authoring tools</a:t>
            </a:r>
          </a:p>
          <a:p>
            <a:pPr lvl="2"/>
            <a:r>
              <a:rPr lang="en-US" dirty="0" smtClean="0"/>
              <a:t>E.g. ISA-enabled </a:t>
            </a:r>
            <a:r>
              <a:rPr lang="en-US" dirty="0" err="1" smtClean="0"/>
              <a:t>GitHub</a:t>
            </a:r>
            <a:r>
              <a:rPr lang="en-US" dirty="0" smtClean="0"/>
              <a:t> edit hooks</a:t>
            </a:r>
            <a:endParaRPr lang="en-US" dirty="0" smtClean="0"/>
          </a:p>
          <a:p>
            <a:pPr lvl="1"/>
            <a:r>
              <a:rPr lang="en-US" dirty="0" smtClean="0"/>
              <a:t>Integrate with dataset repositories (</a:t>
            </a:r>
            <a:r>
              <a:rPr lang="en-US" dirty="0" err="1" smtClean="0"/>
              <a:t>figshare</a:t>
            </a:r>
            <a:r>
              <a:rPr lang="en-US" dirty="0" smtClean="0"/>
              <a:t>, dryad)</a:t>
            </a:r>
          </a:p>
          <a:p>
            <a:pPr lvl="1"/>
            <a:r>
              <a:rPr lang="en-US" dirty="0" smtClean="0"/>
              <a:t>Work with </a:t>
            </a:r>
            <a:r>
              <a:rPr lang="en-US" dirty="0" err="1" smtClean="0"/>
              <a:t>git</a:t>
            </a:r>
            <a:r>
              <a:rPr lang="en-US" dirty="0" smtClean="0"/>
              <a:t>{</a:t>
            </a:r>
            <a:r>
              <a:rPr lang="en-US" dirty="0" err="1" smtClean="0"/>
              <a:t>hub,lab</a:t>
            </a:r>
            <a:r>
              <a:rPr lang="en-US" dirty="0" smtClean="0"/>
              <a:t>} to make more accessible?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0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rcRect t="8558" b="8558"/>
          <a:stretch>
            <a:fillRect/>
          </a:stretch>
        </p:blipFill>
        <p:spPr>
          <a:xfrm>
            <a:off x="346388" y="1292336"/>
            <a:ext cx="8229600" cy="4525963"/>
          </a:xfrm>
        </p:spPr>
      </p:pic>
      <p:sp>
        <p:nvSpPr>
          <p:cNvPr id="5" name="Cloud Callout 4"/>
          <p:cNvSpPr/>
          <p:nvPr/>
        </p:nvSpPr>
        <p:spPr>
          <a:xfrm>
            <a:off x="5850107" y="295038"/>
            <a:ext cx="2873737" cy="1834358"/>
          </a:xfrm>
          <a:prstGeom prst="cloudCallout">
            <a:avLst>
              <a:gd name="adj1" fmla="val -69833"/>
              <a:gd name="adj2" fmla="val 582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Well it could be worse</a:t>
            </a:r>
            <a:r>
              <a:rPr lang="en-US" b="1" dirty="0" smtClean="0"/>
              <a:t>, at least I’m not doing metadata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4974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can we make it easier to attach metadata?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…Even </a:t>
            </a:r>
            <a:r>
              <a:rPr lang="en-US" i="1" dirty="0" smtClean="0"/>
              <a:t>fun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Or at least part of the culture</a:t>
            </a:r>
            <a:endParaRPr lang="en-US" dirty="0" smtClean="0"/>
          </a:p>
          <a:p>
            <a:r>
              <a:rPr lang="en-US" dirty="0" smtClean="0"/>
              <a:t>Idea:</a:t>
            </a:r>
          </a:p>
          <a:p>
            <a:pPr lvl="1"/>
            <a:r>
              <a:rPr lang="en-US" dirty="0" smtClean="0"/>
              <a:t>Target tech-savvy subset of </a:t>
            </a:r>
            <a:r>
              <a:rPr lang="en-US" dirty="0" smtClean="0"/>
              <a:t>dataset </a:t>
            </a:r>
            <a:r>
              <a:rPr lang="en-US" dirty="0" smtClean="0"/>
              <a:t>providers</a:t>
            </a:r>
          </a:p>
          <a:p>
            <a:pPr lvl="1"/>
            <a:r>
              <a:rPr lang="en-US" dirty="0" smtClean="0"/>
              <a:t>Provide guidelines and tooling that </a:t>
            </a:r>
            <a:r>
              <a:rPr lang="en-US" b="1" dirty="0" smtClean="0"/>
              <a:t>mesh with with their work habits</a:t>
            </a:r>
          </a:p>
          <a:p>
            <a:pPr lvl="1"/>
            <a:r>
              <a:rPr lang="en-US" dirty="0" smtClean="0"/>
              <a:t>If it works, extend to a wider variety of providers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6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5-10-19 at 5.14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431" y="1536303"/>
            <a:ext cx="7899569" cy="3032763"/>
          </a:xfrm>
          <a:prstGeom prst="rect">
            <a:avLst/>
          </a:prstGeom>
        </p:spPr>
      </p:pic>
      <p:pic>
        <p:nvPicPr>
          <p:cNvPr id="5" name="Picture 4" descr="Screen Shot 2015-10-19 at 5.14.3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5" y="3978992"/>
            <a:ext cx="9144000" cy="2104372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Observation: Coders </a:t>
            </a:r>
            <a:r>
              <a:rPr lang="en-US" dirty="0" smtClean="0"/>
              <a:t>love </a:t>
            </a:r>
            <a:r>
              <a:rPr lang="en-US" dirty="0" smtClean="0"/>
              <a:t>providing metadata</a:t>
            </a:r>
            <a:endParaRPr lang="en-US" dirty="0"/>
          </a:p>
        </p:txBody>
      </p:sp>
      <p:sp>
        <p:nvSpPr>
          <p:cNvPr id="8" name="Title 6"/>
          <p:cNvSpPr txBox="1">
            <a:spLocks/>
          </p:cNvSpPr>
          <p:nvPr/>
        </p:nvSpPr>
        <p:spPr>
          <a:xfrm>
            <a:off x="276041" y="5724809"/>
            <a:ext cx="8627411" cy="842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s-IS" dirty="0" smtClean="0"/>
              <a:t>…</a:t>
            </a:r>
            <a:r>
              <a:rPr lang="en-US" dirty="0" smtClean="0"/>
              <a:t>Why?</a:t>
            </a:r>
          </a:p>
          <a:p>
            <a:r>
              <a:rPr lang="en-US" dirty="0" smtClean="0"/>
              <a:t>…</a:t>
            </a:r>
            <a:r>
              <a:rPr lang="en-US" dirty="0" smtClean="0"/>
              <a:t>Can we get dataset providers to share this love?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1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loud 40"/>
          <p:cNvSpPr/>
          <p:nvPr/>
        </p:nvSpPr>
        <p:spPr>
          <a:xfrm>
            <a:off x="3271754" y="483201"/>
            <a:ext cx="5646191" cy="6196223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16740" y="1364846"/>
            <a:ext cx="2353730" cy="1725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95" y="2159954"/>
            <a:ext cx="1093042" cy="12162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520" y="1484745"/>
            <a:ext cx="2029315" cy="13504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6386" y="5107045"/>
            <a:ext cx="2537435" cy="81197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89948" y="2274502"/>
            <a:ext cx="1145804" cy="441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89948" y="2716285"/>
            <a:ext cx="1145804" cy="595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</a:p>
          <a:p>
            <a:pPr algn="ctr"/>
            <a:r>
              <a:rPr lang="en-US" dirty="0" smtClean="0"/>
              <a:t>metadata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3"/>
          </p:cNvCxnSpPr>
          <p:nvPr/>
        </p:nvCxnSpPr>
        <p:spPr>
          <a:xfrm>
            <a:off x="1738437" y="2768055"/>
            <a:ext cx="2472048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824325" y="3443263"/>
            <a:ext cx="0" cy="146965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Diamond 25"/>
          <p:cNvSpPr/>
          <p:nvPr/>
        </p:nvSpPr>
        <p:spPr>
          <a:xfrm>
            <a:off x="645395" y="4079595"/>
            <a:ext cx="1587560" cy="109065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Success</a:t>
            </a:r>
            <a:r>
              <a:rPr lang="en-US" sz="1400" dirty="0" smtClean="0"/>
              <a:t>?</a:t>
            </a:r>
            <a:endParaRPr lang="en-US" sz="1400" dirty="0"/>
          </a:p>
        </p:txBody>
      </p:sp>
      <p:cxnSp>
        <p:nvCxnSpPr>
          <p:cNvPr id="28" name="Elbow Connector 27"/>
          <p:cNvCxnSpPr>
            <a:endCxn id="26" idx="3"/>
          </p:cNvCxnSpPr>
          <p:nvPr/>
        </p:nvCxnSpPr>
        <p:spPr>
          <a:xfrm rot="10800000">
            <a:off x="2232956" y="4624923"/>
            <a:ext cx="2598749" cy="855957"/>
          </a:xfrm>
          <a:prstGeom prst="bentConnector3">
            <a:avLst>
              <a:gd name="adj1" fmla="val 69655"/>
            </a:avLst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0"/>
          </p:cNvCxnSpPr>
          <p:nvPr/>
        </p:nvCxnSpPr>
        <p:spPr>
          <a:xfrm flipV="1">
            <a:off x="1439175" y="3534269"/>
            <a:ext cx="0" cy="545326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592822" y="3613666"/>
            <a:ext cx="42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6" idx="2"/>
          </p:cNvCxnSpPr>
          <p:nvPr/>
        </p:nvCxnSpPr>
        <p:spPr>
          <a:xfrm>
            <a:off x="1439175" y="5170248"/>
            <a:ext cx="0" cy="68166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592822" y="5460750"/>
            <a:ext cx="49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686809" y="6033093"/>
            <a:ext cx="13791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Deploy/</a:t>
            </a:r>
          </a:p>
          <a:p>
            <a:r>
              <a:rPr lang="en-US" b="1" dirty="0" smtClean="0"/>
              <a:t>Pull Request</a:t>
            </a:r>
            <a:endParaRPr lang="en-US" b="1" dirty="0"/>
          </a:p>
        </p:txBody>
      </p:sp>
      <p:sp>
        <p:nvSpPr>
          <p:cNvPr id="44" name="Rectangle 43"/>
          <p:cNvSpPr/>
          <p:nvPr/>
        </p:nvSpPr>
        <p:spPr>
          <a:xfrm>
            <a:off x="6046567" y="3596423"/>
            <a:ext cx="18196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Build</a:t>
            </a:r>
          </a:p>
          <a:p>
            <a:r>
              <a:rPr lang="en-US" i="1" dirty="0" smtClean="0"/>
              <a:t>Unit Tests</a:t>
            </a:r>
          </a:p>
          <a:p>
            <a:r>
              <a:rPr lang="en-US" i="1" dirty="0" smtClean="0"/>
              <a:t>Integration Tests</a:t>
            </a:r>
            <a:endParaRPr lang="en-US" i="1" dirty="0"/>
          </a:p>
        </p:txBody>
      </p:sp>
      <p:sp>
        <p:nvSpPr>
          <p:cNvPr id="45" name="Rectangle 44"/>
          <p:cNvSpPr/>
          <p:nvPr/>
        </p:nvSpPr>
        <p:spPr>
          <a:xfrm>
            <a:off x="2232955" y="2274502"/>
            <a:ext cx="1378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Deposit, Edit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799043" y="483201"/>
            <a:ext cx="275425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Modern code</a:t>
            </a:r>
          </a:p>
          <a:p>
            <a:r>
              <a:rPr lang="en-US" sz="3600" b="1" dirty="0" smtClean="0"/>
              <a:t>ecosystem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19644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enables social coding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5800"/>
            <a:ext cx="9144000" cy="294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12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software leads, other knowledge </a:t>
            </a:r>
            <a:r>
              <a:rPr lang="en-US" dirty="0" err="1" smtClean="0"/>
              <a:t>artefacts</a:t>
            </a:r>
            <a:r>
              <a:rPr lang="en-US" dirty="0" smtClean="0"/>
              <a:t> often follow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Objection: Datasets are not code</a:t>
            </a:r>
          </a:p>
          <a:p>
            <a:pPr lvl="1"/>
            <a:r>
              <a:rPr lang="en-US" dirty="0" smtClean="0"/>
              <a:t>Different purpose</a:t>
            </a:r>
          </a:p>
          <a:p>
            <a:pPr lvl="1"/>
            <a:r>
              <a:rPr lang="en-US" dirty="0" smtClean="0"/>
              <a:t>Different communities and culture</a:t>
            </a:r>
          </a:p>
          <a:p>
            <a:r>
              <a:rPr lang="en-US" dirty="0" smtClean="0"/>
              <a:t>However</a:t>
            </a:r>
          </a:p>
          <a:p>
            <a:pPr lvl="1"/>
            <a:r>
              <a:rPr lang="en-US" dirty="0" smtClean="0"/>
              <a:t>Many similarities</a:t>
            </a:r>
          </a:p>
          <a:p>
            <a:pPr lvl="1"/>
            <a:r>
              <a:rPr lang="en-US" dirty="0" smtClean="0"/>
              <a:t>Culture often follows, e.g. open source</a:t>
            </a:r>
          </a:p>
          <a:p>
            <a:pPr lvl="1"/>
            <a:r>
              <a:rPr lang="en-US" dirty="0" smtClean="0"/>
              <a:t>Many ontologies now developed on </a:t>
            </a:r>
            <a:r>
              <a:rPr lang="en-US" dirty="0" err="1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24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10-19 at 5.59.2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400"/>
            <a:ext cx="9144000" cy="628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7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studies: OBO and </a:t>
            </a:r>
            <a:r>
              <a:rPr lang="en-US" dirty="0" err="1" smtClean="0"/>
              <a:t>GloBI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OBO (Open Biomedical Ontologies) Foundry Registry overhaul</a:t>
            </a:r>
          </a:p>
          <a:p>
            <a:pPr lvl="1"/>
            <a:r>
              <a:rPr lang="en-US" dirty="0" smtClean="0"/>
              <a:t>Switched from centralized metadata file to </a:t>
            </a:r>
            <a:r>
              <a:rPr lang="en-US" dirty="0" err="1" smtClean="0"/>
              <a:t>GitHub</a:t>
            </a:r>
            <a:r>
              <a:rPr lang="en-US" dirty="0" smtClean="0"/>
              <a:t> based system</a:t>
            </a:r>
          </a:p>
          <a:p>
            <a:pPr lvl="1"/>
            <a:r>
              <a:rPr lang="en-US" dirty="0" smtClean="0"/>
              <a:t>Collaborative editing of markdown/</a:t>
            </a:r>
            <a:r>
              <a:rPr lang="en-US" dirty="0" err="1" smtClean="0"/>
              <a:t>yaml</a:t>
            </a:r>
            <a:r>
              <a:rPr lang="en-US" dirty="0" smtClean="0"/>
              <a:t> metadata files</a:t>
            </a:r>
          </a:p>
          <a:p>
            <a:pPr lvl="1"/>
            <a:r>
              <a:rPr lang="en-US" dirty="0" smtClean="0"/>
              <a:t>Changes instantly published using </a:t>
            </a:r>
            <a:r>
              <a:rPr lang="en-US" dirty="0" err="1" smtClean="0"/>
              <a:t>GitHub</a:t>
            </a:r>
            <a:r>
              <a:rPr lang="en-US" dirty="0"/>
              <a:t>-</a:t>
            </a:r>
            <a:r>
              <a:rPr lang="en-US" dirty="0" smtClean="0"/>
              <a:t>Pages</a:t>
            </a:r>
          </a:p>
          <a:p>
            <a:pPr lvl="3"/>
            <a:r>
              <a:rPr lang="en-US" dirty="0">
                <a:hlinkClick r:id="rId2"/>
              </a:rPr>
              <a:t>https://github.com/OBOFoundry/</a:t>
            </a:r>
            <a:r>
              <a:rPr lang="en-US" dirty="0" smtClean="0">
                <a:hlinkClick r:id="rId2"/>
              </a:rPr>
              <a:t>OBOFoundry.github.io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Global Biotic Interactions (</a:t>
            </a:r>
            <a:r>
              <a:rPr lang="en-US" b="1" dirty="0" err="1" smtClean="0"/>
              <a:t>GloBI</a:t>
            </a:r>
            <a:r>
              <a:rPr lang="en-US" b="1" dirty="0" smtClean="0"/>
              <a:t>) Data Index</a:t>
            </a:r>
          </a:p>
          <a:p>
            <a:pPr lvl="1"/>
            <a:r>
              <a:rPr lang="en-US" dirty="0" smtClean="0"/>
              <a:t>Dataset providers deposit a </a:t>
            </a:r>
            <a:r>
              <a:rPr lang="en-US" dirty="0" err="1" smtClean="0"/>
              <a:t>globi.json</a:t>
            </a:r>
            <a:r>
              <a:rPr lang="en-US" dirty="0" smtClean="0"/>
              <a:t> file in any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</a:p>
          <a:p>
            <a:pPr lvl="1"/>
            <a:r>
              <a:rPr lang="en-US" dirty="0" smtClean="0"/>
              <a:t>Automatically indexed in </a:t>
            </a:r>
            <a:r>
              <a:rPr lang="en-US" dirty="0" err="1" smtClean="0"/>
              <a:t>GloBI</a:t>
            </a:r>
            <a:r>
              <a:rPr lang="en-US" dirty="0" smtClean="0"/>
              <a:t> search index</a:t>
            </a:r>
          </a:p>
          <a:p>
            <a:pPr lvl="3"/>
            <a:r>
              <a:rPr lang="en-US" dirty="0">
                <a:hlinkClick r:id="rId3"/>
              </a:rPr>
              <a:t>http://globalbioticinteractions.org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154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4157</TotalTime>
  <Words>694</Words>
  <Application>Microsoft Macintosh PowerPoint</Application>
  <PresentationFormat>On-screen Show (4:3)</PresentationFormat>
  <Paragraphs>122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BioCADDIE Harvester Project: Distributed Data Discovery using GitHub, YAML and Markdown  </vt:lpstr>
      <vt:lpstr>PowerPoint Presentation</vt:lpstr>
      <vt:lpstr>How can we make it easier to attach metadata?</vt:lpstr>
      <vt:lpstr>Observation: Coders love providing metadata</vt:lpstr>
      <vt:lpstr>PowerPoint Presentation</vt:lpstr>
      <vt:lpstr>Git enables social coding</vt:lpstr>
      <vt:lpstr>Where software leads, other knowledge artefacts often follow</vt:lpstr>
      <vt:lpstr>PowerPoint Presentation</vt:lpstr>
      <vt:lpstr>Case studies: OBO and GloBI</vt:lpstr>
      <vt:lpstr>bioCADDIE Harvester proposal</vt:lpstr>
      <vt:lpstr>PowerPoint Presentation</vt:lpstr>
      <vt:lpstr>The metadata file: original Harvester proposal</vt:lpstr>
      <vt:lpstr>PowerPoint Presentation</vt:lpstr>
      <vt:lpstr>Pilot project example</vt:lpstr>
      <vt:lpstr>PowerPoint Presentation</vt:lpstr>
      <vt:lpstr>Alignment of standards</vt:lpstr>
      <vt:lpstr>Publishing and indexing</vt:lpstr>
      <vt:lpstr>Current Progress and Project Repository</vt:lpstr>
      <vt:lpstr>What next? Will this scale?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BioCADDIE Harvester Project </dc:title>
  <dc:creator>Chris Mungall</dc:creator>
  <cp:lastModifiedBy>Chris Mungall</cp:lastModifiedBy>
  <cp:revision>206</cp:revision>
  <dcterms:created xsi:type="dcterms:W3CDTF">2015-10-18T23:00:35Z</dcterms:created>
  <dcterms:modified xsi:type="dcterms:W3CDTF">2015-12-04T20:29:03Z</dcterms:modified>
</cp:coreProperties>
</file>