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305" r:id="rId4"/>
    <p:sldId id="307" r:id="rId5"/>
    <p:sldId id="306" r:id="rId6"/>
    <p:sldId id="312" r:id="rId7"/>
    <p:sldId id="308" r:id="rId8"/>
    <p:sldId id="313" r:id="rId9"/>
    <p:sldId id="314" r:id="rId10"/>
    <p:sldId id="309" r:id="rId11"/>
    <p:sldId id="311" r:id="rId12"/>
    <p:sldId id="310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CED6-3C49-B04A-A85E-54CADBE36B8A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99DC-16E6-924A-A7BB-EDFC8A78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Asetofrecommendationstoaididentification,development,maintenance,andadoptionof language standards for environmental health data to enable data access, usability, and integration across diverse environmental and biomedical research programs.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99DC-16E6-924A-A7BB-EDFC8A786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one can define these terms adequately – they indicate tribes as much as distinct methodologies.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meeting is to establish a collaborative and cross-disciplinary group to inform the development of environmental health science language standards and applications that will aid data sharing, integration and analysis, and ultimately advance discovery in environmental health research. “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99DC-16E6-924A-A7BB-EDFC8A786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GO:0048665      neuron fate specification       </a:t>
            </a:r>
            <a:r>
              <a:rPr lang="en-US" dirty="0" err="1" smtClean="0"/>
              <a:t>FoldBasedPredictor</a:t>
            </a:r>
            <a:r>
              <a:rPr lang="en-US" dirty="0" smtClean="0"/>
              <a:t>      GO:0001708      cell fate specification </a:t>
            </a:r>
            <a:r>
              <a:rPr lang="en-US" dirty="0" err="1" smtClean="0"/>
              <a:t>has_participant</a:t>
            </a:r>
            <a:r>
              <a:rPr lang="en-US" dirty="0" smtClean="0"/>
              <a:t> EMAP:1282               </a:t>
            </a:r>
            <a:r>
              <a:rPr lang="en-US" dirty="0" err="1" smtClean="0"/>
              <a:t>results_in_specification_of</a:t>
            </a:r>
            <a:r>
              <a:rPr lang="en-US" dirty="0" smtClean="0"/>
              <a:t>     CL:0000101      sensory neuron  IMP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99DC-16E6-924A-A7BB-EDFC8A786D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panda/jira/browse/GO-144" TargetMode="External"/><Relationship Id="rId4" Type="http://schemas.openxmlformats.org/officeDocument/2006/relationships/hyperlink" Target="https://trello.com/c/yOniQ2Uv/92-automated-deepening-using-logical-definitions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and Family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6992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Building an ontology of protein domains and families to support GO classification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4075953"/>
            <a:ext cx="8001000" cy="132154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/>
              </a:rPr>
              <a:t>https://www.ebi.ac.uk/panda/jira/browse/GO-</a:t>
            </a:r>
            <a:r>
              <a:rPr lang="en-US" b="1" dirty="0" smtClean="0">
                <a:hlinkClick r:id="rId3"/>
              </a:rPr>
              <a:t>144</a:t>
            </a:r>
            <a:r>
              <a:rPr lang="en-US" b="1" dirty="0" smtClean="0"/>
              <a:t> </a:t>
            </a:r>
          </a:p>
          <a:p>
            <a:r>
              <a:rPr lang="en-US" b="1" dirty="0">
                <a:hlinkClick r:id="rId4"/>
              </a:rPr>
              <a:t>https://trello.com/c/yOniQ2Uv/92-automated-deepening-using-logical-</a:t>
            </a:r>
            <a:r>
              <a:rPr lang="en-US" b="1" dirty="0" smtClean="0">
                <a:hlinkClick r:id="rId4"/>
              </a:rPr>
              <a:t>definitions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528468"/>
            <a:ext cx="4318000" cy="1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curated GO binding &lt;-&gt; IPR associations (</a:t>
            </a:r>
            <a:r>
              <a:rPr lang="en-US" dirty="0" err="1" smtClean="0"/>
              <a:t>Marijn’s</a:t>
            </a:r>
            <a:r>
              <a:rPr lang="en-US" dirty="0" smtClean="0"/>
              <a:t> work)</a:t>
            </a:r>
          </a:p>
          <a:p>
            <a:r>
              <a:rPr lang="en-US" dirty="0" smtClean="0"/>
              <a:t>Mix with implicit protein </a:t>
            </a:r>
            <a:r>
              <a:rPr lang="en-US" dirty="0" err="1" smtClean="0"/>
              <a:t>dom</a:t>
            </a:r>
            <a:r>
              <a:rPr lang="en-US" dirty="0" smtClean="0"/>
              <a:t>/</a:t>
            </a:r>
            <a:r>
              <a:rPr lang="en-US" dirty="0" err="1" smtClean="0"/>
              <a:t>fam</a:t>
            </a:r>
            <a:r>
              <a:rPr lang="en-US" dirty="0" smtClean="0"/>
              <a:t> ontology </a:t>
            </a:r>
            <a:r>
              <a:rPr lang="en-US" dirty="0" smtClean="0"/>
              <a:t>extracted from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Mix with IPR classification</a:t>
            </a:r>
            <a:endParaRPr lang="en-US" dirty="0" smtClean="0"/>
          </a:p>
          <a:p>
            <a:r>
              <a:rPr lang="en-US" dirty="0" smtClean="0"/>
              <a:t>Auto-create logical </a:t>
            </a:r>
            <a:r>
              <a:rPr lang="en-US" dirty="0" smtClean="0"/>
              <a:t>definitions for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Heiko</a:t>
            </a:r>
            <a:r>
              <a:rPr lang="en-US" dirty="0" smtClean="0"/>
              <a:t> to fill </a:t>
            </a:r>
            <a:r>
              <a:rPr lang="en-US" dirty="0" smtClean="0"/>
              <a:t>in once we make the Jenkins job that uses domo]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(GO) shouldn’t be doing this</a:t>
            </a:r>
          </a:p>
          <a:p>
            <a:pPr lvl="1"/>
            <a:r>
              <a:rPr lang="en-US" dirty="0" smtClean="0"/>
              <a:t>But no one else was</a:t>
            </a:r>
          </a:p>
          <a:p>
            <a:r>
              <a:rPr lang="en-US" dirty="0" smtClean="0"/>
              <a:t>Whose job?</a:t>
            </a:r>
          </a:p>
          <a:p>
            <a:pPr lvl="1"/>
            <a:r>
              <a:rPr lang="en-US" dirty="0" smtClean="0"/>
              <a:t>IPR?</a:t>
            </a:r>
          </a:p>
          <a:p>
            <a:pPr lvl="1"/>
            <a:r>
              <a:rPr lang="en-US" dirty="0" smtClean="0"/>
              <a:t>PRO?</a:t>
            </a:r>
          </a:p>
          <a:p>
            <a:pPr lvl="1"/>
            <a:r>
              <a:rPr lang="en-US" dirty="0" smtClean="0"/>
              <a:t>Happy to hand over work</a:t>
            </a:r>
          </a:p>
          <a:p>
            <a:pPr lvl="2"/>
            <a:r>
              <a:rPr lang="en-US" dirty="0" smtClean="0"/>
              <a:t>So long as group produces an OWL file with labels, synonyms, classification, </a:t>
            </a:r>
            <a:r>
              <a:rPr lang="en-US" dirty="0" err="1" smtClean="0"/>
              <a:t>etc</a:t>
            </a:r>
            <a:r>
              <a:rPr lang="en-US" dirty="0" smtClean="0"/>
              <a:t> we can use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Why do we need a DOMO?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61118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To provide logical definitions (Equivalence Axioms) for the GO protein binding branch</a:t>
            </a:r>
          </a:p>
          <a:p>
            <a:r>
              <a:rPr lang="en-US" dirty="0" smtClean="0"/>
              <a:t>What this gives us:</a:t>
            </a:r>
          </a:p>
          <a:p>
            <a:pPr lvl="1"/>
            <a:r>
              <a:rPr lang="en-US" dirty="0" smtClean="0"/>
              <a:t>Auto-classification of Ontology</a:t>
            </a:r>
          </a:p>
          <a:p>
            <a:pPr lvl="1"/>
            <a:r>
              <a:rPr lang="en-US" dirty="0" smtClean="0"/>
              <a:t>Auto-classification of Gene Products assigned to generic ‘protein binding’ class</a:t>
            </a:r>
          </a:p>
        </p:txBody>
      </p:sp>
    </p:spTree>
    <p:extLst>
      <p:ext uri="{BB962C8B-B14F-4D97-AF65-F5344CB8AC3E}">
        <p14:creationId xmlns:p14="http://schemas.microsoft.com/office/powerpoint/2010/main" val="31858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Annotation deepening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Ontology (GO):</a:t>
            </a:r>
          </a:p>
          <a:p>
            <a:pPr lvl="1"/>
            <a:r>
              <a:rPr lang="en-US" dirty="0" smtClean="0"/>
              <a:t>Neuron fate specification </a:t>
            </a:r>
            <a:r>
              <a:rPr lang="en-US" dirty="0" err="1" smtClean="0"/>
              <a:t>EquivalentTo</a:t>
            </a:r>
            <a:r>
              <a:rPr lang="en-US" dirty="0" smtClean="0"/>
              <a:t> ‘cell fate specification’ and </a:t>
            </a:r>
            <a:r>
              <a:rPr lang="en-US" dirty="0" err="1" smtClean="0"/>
              <a:t>results_in_specification_of</a:t>
            </a:r>
            <a:r>
              <a:rPr lang="en-US" dirty="0" smtClean="0"/>
              <a:t> some neuron</a:t>
            </a:r>
          </a:p>
          <a:p>
            <a:r>
              <a:rPr lang="en-US" dirty="0" smtClean="0"/>
              <a:t>Ontology (CL):</a:t>
            </a:r>
          </a:p>
          <a:p>
            <a:pPr lvl="1"/>
            <a:r>
              <a:rPr lang="en-US" dirty="0" smtClean="0"/>
              <a:t>‘sensory neuron’ </a:t>
            </a:r>
            <a:r>
              <a:rPr lang="en-US" dirty="0" err="1" smtClean="0"/>
              <a:t>SubClassOf</a:t>
            </a:r>
            <a:r>
              <a:rPr lang="en-US" dirty="0" smtClean="0"/>
              <a:t> neuron</a:t>
            </a:r>
          </a:p>
          <a:p>
            <a:r>
              <a:rPr lang="en-US" dirty="0" smtClean="0"/>
              <a:t>GAF:</a:t>
            </a:r>
          </a:p>
          <a:p>
            <a:pPr lvl="1"/>
            <a:r>
              <a:rPr lang="en-US" dirty="0" smtClean="0"/>
              <a:t>Tbx1 annotated </a:t>
            </a:r>
            <a:r>
              <a:rPr lang="en-US" dirty="0"/>
              <a:t>to GO:</a:t>
            </a:r>
            <a:r>
              <a:rPr lang="en-US" dirty="0" smtClean="0"/>
              <a:t>0001708 ‘cell fate specification’, </a:t>
            </a:r>
            <a:r>
              <a:rPr lang="en-US" dirty="0"/>
              <a:t>extension column: </a:t>
            </a:r>
            <a:r>
              <a:rPr lang="en-US" dirty="0" err="1" smtClean="0"/>
              <a:t>results_in_specification_of</a:t>
            </a:r>
            <a:r>
              <a:rPr lang="en-US" dirty="0" smtClean="0"/>
              <a:t>(CL</a:t>
            </a:r>
            <a:r>
              <a:rPr lang="en-US" dirty="0"/>
              <a:t>:</a:t>
            </a:r>
            <a:r>
              <a:rPr lang="en-US" dirty="0" smtClean="0"/>
              <a:t>0000101) [sensory neuron]</a:t>
            </a:r>
          </a:p>
          <a:p>
            <a:r>
              <a:rPr lang="en-US" dirty="0" smtClean="0"/>
              <a:t>Elk (Reasoner) </a:t>
            </a:r>
            <a:r>
              <a:rPr lang="en-US" dirty="0" smtClean="0">
                <a:sym typeface="Wingdings"/>
              </a:rPr>
              <a:t> deepening step</a:t>
            </a:r>
            <a:endParaRPr lang="en-US" dirty="0" smtClean="0"/>
          </a:p>
          <a:p>
            <a:pPr lvl="1"/>
            <a:r>
              <a:rPr lang="en-US" dirty="0" smtClean="0"/>
              <a:t>Tbx1 annotated to ‘neuron fate specification’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do this for protein binding branch of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Competency Question:</a:t>
            </a:r>
          </a:p>
          <a:p>
            <a:pPr lvl="1"/>
            <a:r>
              <a:rPr lang="en-US" dirty="0" smtClean="0"/>
              <a:t>Given annotations to GO:0005515 ‘protein binding’ and WITH column indicating binding partner,</a:t>
            </a:r>
          </a:p>
          <a:p>
            <a:pPr lvl="1"/>
            <a:r>
              <a:rPr lang="en-US" dirty="0" smtClean="0"/>
              <a:t>Can we deepen to specific subclasses?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Create a classification of proteins by domain family</a:t>
            </a:r>
          </a:p>
          <a:p>
            <a:pPr lvl="2"/>
            <a:r>
              <a:rPr lang="en-US" dirty="0" smtClean="0"/>
              <a:t>Analogous to any other external ontology we use in GO, e.g. CL</a:t>
            </a:r>
          </a:p>
          <a:p>
            <a:pPr lvl="1"/>
            <a:r>
              <a:rPr lang="en-US" dirty="0" smtClean="0"/>
              <a:t>Create equivalence axioms</a:t>
            </a:r>
          </a:p>
          <a:p>
            <a:pPr lvl="2"/>
            <a:r>
              <a:rPr lang="en-US" dirty="0" smtClean="0"/>
              <a:t>E.g. “X binding” = binding and has_input some X</a:t>
            </a:r>
          </a:p>
          <a:p>
            <a:pPr lvl="1"/>
            <a:r>
              <a:rPr lang="en-US" dirty="0" smtClean="0"/>
              <a:t>Treat WITH column for protein binding as if it were c16</a:t>
            </a:r>
          </a:p>
          <a:p>
            <a:pPr lvl="1"/>
            <a:r>
              <a:rPr lang="en-US" dirty="0" smtClean="0"/>
              <a:t>Classify using reasoner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use an existing ontology?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5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Connexins</a:t>
            </a:r>
            <a:r>
              <a:rPr lang="en-US" dirty="0" smtClean="0"/>
              <a:t> in PRO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" y="2433342"/>
            <a:ext cx="79883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/>
              </a:rPr>
              <a:t> is_a PR:000000001 ! protein</a:t>
            </a:r>
          </a:p>
          <a:p>
            <a:r>
              <a:rPr lang="en-US" sz="1000" dirty="0">
                <a:latin typeface="Courier"/>
              </a:rPr>
              <a:t>      is_a PR:000007991 ! gap junction alpha-10 protein *** </a:t>
            </a:r>
          </a:p>
          <a:p>
            <a:r>
              <a:rPr lang="en-US" sz="1000" dirty="0">
                <a:latin typeface="Courier"/>
              </a:rPr>
              <a:t>      is_a PR:000007992 ! gap junction alpha-3 protein *** </a:t>
            </a:r>
          </a:p>
          <a:p>
            <a:r>
              <a:rPr lang="en-US" sz="1000" dirty="0">
                <a:latin typeface="Courier"/>
              </a:rPr>
              <a:t>      is_a PR:000007993 ! gap junction alpha-4 protein *** </a:t>
            </a:r>
          </a:p>
          <a:p>
            <a:r>
              <a:rPr lang="en-US" sz="1000" dirty="0">
                <a:latin typeface="Courier"/>
              </a:rPr>
              <a:t>      is_a PR:000007994 ! gap junction alpha-5 protein *** </a:t>
            </a:r>
          </a:p>
          <a:p>
            <a:r>
              <a:rPr lang="en-US" sz="1000" dirty="0">
                <a:latin typeface="Courier"/>
              </a:rPr>
              <a:t>      is_a PR:000007995 ! gap junction alpha-8 protein *** </a:t>
            </a:r>
          </a:p>
          <a:p>
            <a:r>
              <a:rPr lang="en-US" sz="1000" dirty="0">
                <a:latin typeface="Courier"/>
              </a:rPr>
              <a:t>      is_a PR:000007996 ! gap junction alpha-9 protein *** </a:t>
            </a:r>
          </a:p>
          <a:p>
            <a:r>
              <a:rPr lang="en-US" sz="1000" dirty="0">
                <a:latin typeface="Courier"/>
              </a:rPr>
              <a:t>      is_a PR:000007997 ! gap junction beta-1 protein *** </a:t>
            </a:r>
          </a:p>
          <a:p>
            <a:r>
              <a:rPr lang="en-US" sz="1000" dirty="0">
                <a:latin typeface="Courier"/>
              </a:rPr>
              <a:t>      is_a PR:000007998 ! gap junction beta-2 protein *** </a:t>
            </a:r>
          </a:p>
          <a:p>
            <a:r>
              <a:rPr lang="en-US" sz="1000" dirty="0">
                <a:latin typeface="Courier"/>
              </a:rPr>
              <a:t>      is_a PR:000007999 ! gap junction beta-3 protein *** </a:t>
            </a:r>
          </a:p>
          <a:p>
            <a:r>
              <a:rPr lang="en-US" sz="1000" dirty="0">
                <a:latin typeface="Courier"/>
              </a:rPr>
              <a:t>      is_a PR:000008000 ! gap junction beta-4 protein *** </a:t>
            </a:r>
          </a:p>
          <a:p>
            <a:r>
              <a:rPr lang="en-US" sz="1000" dirty="0">
                <a:latin typeface="Courier"/>
              </a:rPr>
              <a:t>      is_a PR:000008001 ! gap junction beta-5 protein *** </a:t>
            </a:r>
          </a:p>
          <a:p>
            <a:r>
              <a:rPr lang="en-US" sz="1000" dirty="0">
                <a:latin typeface="Courier"/>
              </a:rPr>
              <a:t>      is_a PR:000008002 ! gap junction beta-6 protein *** </a:t>
            </a:r>
          </a:p>
          <a:p>
            <a:r>
              <a:rPr lang="en-US" sz="1000" dirty="0">
                <a:latin typeface="Courier"/>
              </a:rPr>
              <a:t>      is_a PR:000008003 ! gap junction beta-7 protein *** </a:t>
            </a:r>
          </a:p>
          <a:p>
            <a:r>
              <a:rPr lang="en-US" sz="1000" dirty="0">
                <a:latin typeface="Courier"/>
              </a:rPr>
              <a:t>      is_a PR:000008004 ! gap junction gamma-1 protein *** </a:t>
            </a:r>
          </a:p>
          <a:p>
            <a:r>
              <a:rPr lang="en-US" sz="1000" dirty="0">
                <a:latin typeface="Courier"/>
              </a:rPr>
              <a:t>      is_a PR:000008005 ! gap junction gamma-2 protein *** </a:t>
            </a:r>
          </a:p>
          <a:p>
            <a:r>
              <a:rPr lang="en-US" sz="1000" dirty="0">
                <a:latin typeface="Courier"/>
              </a:rPr>
              <a:t>      is_a PR:000008006 ! gap junction gamma-3 protein *** </a:t>
            </a:r>
          </a:p>
          <a:p>
            <a:r>
              <a:rPr lang="en-US" sz="1000" dirty="0">
                <a:latin typeface="Courier"/>
              </a:rPr>
              <a:t>      is_a PR:000008007 ! gap junction delta-2 protein *** </a:t>
            </a:r>
          </a:p>
          <a:p>
            <a:r>
              <a:rPr lang="en-US" sz="1000" dirty="0">
                <a:latin typeface="Courier"/>
              </a:rPr>
              <a:t>      is_a PR:000008008 ! gap junction delta-3 protein *** </a:t>
            </a:r>
          </a:p>
          <a:p>
            <a:r>
              <a:rPr lang="en-US" sz="1000" dirty="0">
                <a:latin typeface="Courier"/>
              </a:rPr>
              <a:t>      is_a PR:000008009 ! gap junction delta-4 protein *** </a:t>
            </a:r>
          </a:p>
          <a:p>
            <a:r>
              <a:rPr lang="en-US" sz="1000" dirty="0">
                <a:latin typeface="Courier"/>
              </a:rPr>
              <a:t>      is_a PR:000008373 ! gap junction alpha-1 protein *** </a:t>
            </a:r>
          </a:p>
          <a:p>
            <a:r>
              <a:rPr lang="en-US" sz="1000" dirty="0">
                <a:latin typeface="Courier"/>
              </a:rPr>
              <a:t>      is_a PR:000008374 ! gap junction alpha-6 protein *** </a:t>
            </a:r>
          </a:p>
          <a:p>
            <a:r>
              <a:rPr lang="en-US" sz="1000" dirty="0">
                <a:latin typeface="Courier"/>
              </a:rPr>
              <a:t>      is_a PR:000032240 ! gap junction epsilon-1 protein *** </a:t>
            </a:r>
          </a:p>
        </p:txBody>
      </p:sp>
    </p:spTree>
    <p:extLst>
      <p:ext uri="{BB962C8B-B14F-4D97-AF65-F5344CB8AC3E}">
        <p14:creationId xmlns:p14="http://schemas.microsoft.com/office/powerpoint/2010/main" val="93799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</a:t>
            </a:r>
            <a:r>
              <a:rPr lang="en-US" dirty="0" err="1" smtClean="0"/>
              <a:t>interpro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Hierarchy in IPR is highly incomplete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 needs to be done to align with GO protein binding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Connexins</a:t>
            </a:r>
            <a:r>
              <a:rPr lang="en-US" dirty="0" smtClean="0"/>
              <a:t> in </a:t>
            </a:r>
            <a:r>
              <a:rPr lang="en-US" dirty="0" err="1" smtClean="0"/>
              <a:t>InterPro</a:t>
            </a:r>
            <a:endParaRPr lang="en-US" dirty="0"/>
          </a:p>
        </p:txBody>
      </p:sp>
      <p:pic>
        <p:nvPicPr>
          <p:cNvPr id="3" name="Picture 2" descr="Screen Shot 2014-10-06 at 7.4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00300"/>
            <a:ext cx="5385174" cy="40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phosphatases in IPR</a:t>
            </a:r>
            <a:endParaRPr lang="en-US" dirty="0"/>
          </a:p>
        </p:txBody>
      </p:sp>
      <p:pic>
        <p:nvPicPr>
          <p:cNvPr id="4" name="Picture 3" descr="Screen Shot 2014-10-06 at 7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171700"/>
            <a:ext cx="8407984" cy="2489373"/>
          </a:xfrm>
          <a:prstGeom prst="rect">
            <a:avLst/>
          </a:prstGeom>
        </p:spPr>
      </p:pic>
      <p:pic>
        <p:nvPicPr>
          <p:cNvPr id="6" name="Picture 5" descr="Screen Shot 2014-10-06 at 7.42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546757"/>
            <a:ext cx="8496890" cy="2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036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25051</TotalTime>
  <Words>864</Words>
  <Application>Microsoft Macintosh PowerPoint</Application>
  <PresentationFormat>On-screen Show (4:3)</PresentationFormat>
  <Paragraphs>83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Domain and Family Ontology</vt:lpstr>
      <vt:lpstr>Why do we need a DOMO?</vt:lpstr>
      <vt:lpstr>Background: Annotation deepening</vt:lpstr>
      <vt:lpstr>Can we do this for protein binding branch of GO?</vt:lpstr>
      <vt:lpstr>Why not use an existing ontology?</vt:lpstr>
      <vt:lpstr>Connexins in PRO</vt:lpstr>
      <vt:lpstr>Why not just use interpro?</vt:lpstr>
      <vt:lpstr>Connexins in InterPro</vt:lpstr>
      <vt:lpstr>Protein phosphatases in IPR</vt:lpstr>
      <vt:lpstr>Hybrid Approach</vt:lpstr>
      <vt:lpstr>Examples</vt:lpstr>
      <vt:lpstr>Results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us induction or give us death</dc:title>
  <dc:creator>Chris Mungall</dc:creator>
  <cp:lastModifiedBy>Chris Mungall</cp:lastModifiedBy>
  <cp:revision>538</cp:revision>
  <dcterms:created xsi:type="dcterms:W3CDTF">2014-04-10T01:20:30Z</dcterms:created>
  <dcterms:modified xsi:type="dcterms:W3CDTF">2014-10-07T02:53:04Z</dcterms:modified>
</cp:coreProperties>
</file>