
<file path=[Content_Types].xml><?xml version="1.0" encoding="utf-8"?>
<Types xmlns="http://schemas.openxmlformats.org/package/2006/content-types">
  <Override PartName="/ppt/slides/slide18.xml" ContentType="application/vnd.openxmlformats-officedocument.presentationml.slide+xml"/>
  <Override PartName="/ppt/slideLayouts/slideLayout15.xml" ContentType="application/vnd.openxmlformats-officedocument.presentationml.slideLayout+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slideLayouts/slideLayout16.xml" ContentType="application/vnd.openxmlformats-officedocument.presentationml.slideLayout+xml"/>
  <Override PartName="/ppt/tableStyles.xml" ContentType="application/vnd.openxmlformats-officedocument.presentationml.tableStyles+xml"/>
  <Override PartName="/ppt/notesSlides/notesSlide5.xml" ContentType="application/vnd.openxmlformats-officedocument.presentationml.notesSlide+xml"/>
  <Override PartName="/ppt/slides/slide15.xml" ContentType="application/vnd.openxmlformats-officedocument.presentationml.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s/slide6.xml" ContentType="application/vnd.openxmlformats-officedocument.presentationml.slide+xml"/>
  <Override PartName="/ppt/notesSlides/notesSlide1.xml" ContentType="application/vnd.openxmlformats-officedocument.presentationml.notes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slideLayouts/slideLayout17.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slideLayouts/slideLayout13.xml" ContentType="application/vnd.openxmlformats-officedocument.presentationml.slideLayout+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Layouts/slideLayout18.xml" ContentType="application/vnd.openxmlformats-officedocument.presentationml.slideLayout+xml"/>
  <Override PartName="/ppt/slides/slide17.xml" ContentType="application/vnd.openxmlformats-officedocument.presentationml.slide+xml"/>
  <Override PartName="/ppt/slideLayouts/slideLayout14.xml" ContentType="application/vnd.openxmlformats-officedocument.presentationml.slideLayout+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39"/>
  </p:notesMasterIdLst>
  <p:sldIdLst>
    <p:sldId id="256" r:id="rId2"/>
    <p:sldId id="303" r:id="rId3"/>
    <p:sldId id="286" r:id="rId4"/>
    <p:sldId id="287" r:id="rId5"/>
    <p:sldId id="405" r:id="rId6"/>
    <p:sldId id="406" r:id="rId7"/>
    <p:sldId id="407" r:id="rId8"/>
    <p:sldId id="288" r:id="rId9"/>
    <p:sldId id="376" r:id="rId10"/>
    <p:sldId id="372" r:id="rId11"/>
    <p:sldId id="337" r:id="rId12"/>
    <p:sldId id="290" r:id="rId13"/>
    <p:sldId id="375" r:id="rId14"/>
    <p:sldId id="385" r:id="rId15"/>
    <p:sldId id="389" r:id="rId16"/>
    <p:sldId id="336" r:id="rId17"/>
    <p:sldId id="371" r:id="rId18"/>
    <p:sldId id="397" r:id="rId19"/>
    <p:sldId id="282" r:id="rId20"/>
    <p:sldId id="381" r:id="rId21"/>
    <p:sldId id="363" r:id="rId22"/>
    <p:sldId id="283" r:id="rId23"/>
    <p:sldId id="403" r:id="rId24"/>
    <p:sldId id="378" r:id="rId25"/>
    <p:sldId id="377" r:id="rId26"/>
    <p:sldId id="362" r:id="rId27"/>
    <p:sldId id="342" r:id="rId28"/>
    <p:sldId id="383" r:id="rId29"/>
    <p:sldId id="368" r:id="rId30"/>
    <p:sldId id="398" r:id="rId31"/>
    <p:sldId id="393" r:id="rId32"/>
    <p:sldId id="395" r:id="rId33"/>
    <p:sldId id="394" r:id="rId34"/>
    <p:sldId id="384" r:id="rId35"/>
    <p:sldId id="399" r:id="rId36"/>
    <p:sldId id="404" r:id="rId37"/>
    <p:sldId id="402"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C5C2"/>
    <a:srgbClr val="CB13BE"/>
    <a:srgbClr val="D536C8"/>
    <a:srgbClr val="00B158"/>
    <a:srgbClr val="5BB6B7"/>
    <a:srgbClr val="A0D5D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p:cViewPr>
        <p:scale>
          <a:sx n="50" d="100"/>
          <a:sy n="50" d="100"/>
        </p:scale>
        <p:origin x="-2008" y="-1144"/>
      </p:cViewPr>
      <p:guideLst>
        <p:guide orient="horz" pos="2910"/>
        <p:guide pos="2958"/>
      </p:guideLst>
    </p:cSldViewPr>
  </p:slideViewPr>
  <p:notesTextViewPr>
    <p:cViewPr>
      <p:scale>
        <a:sx n="100" d="100"/>
        <a:sy n="100" d="100"/>
      </p:scale>
      <p:origin x="0" y="0"/>
    </p:cViewPr>
  </p:notesTextViewPr>
  <p:sorterViewPr>
    <p:cViewPr>
      <p:scale>
        <a:sx n="66" d="100"/>
        <a:sy n="66" d="100"/>
      </p:scale>
      <p:origin x="0" y="1224"/>
    </p:cViewPr>
  </p:sorter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891D5B-3442-0646-847C-26CBA6745B34}" type="datetimeFigureOut">
              <a:rPr lang="en-US" smtClean="0"/>
              <a:pPr/>
              <a:t>1/27/12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DE96F4-7F16-8045-9CD7-18F1B353FF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interested in philosophical debates about</a:t>
            </a:r>
            <a:r>
              <a:rPr lang="en-US" baseline="0" dirty="0" smtClean="0"/>
              <a:t> this – want to keep it practical.</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interested in philosophical debates about</a:t>
            </a:r>
            <a:r>
              <a:rPr lang="en-US" baseline="0" dirty="0" smtClean="0"/>
              <a:t> this – want to keep it practical.</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Emphasise</a:t>
            </a:r>
            <a:r>
              <a:rPr lang="en-US" baseline="0" dirty="0" smtClean="0"/>
              <a:t> that relationships are part of the definition.  In this case, not all detail is </a:t>
            </a:r>
            <a:r>
              <a:rPr lang="en-US" baseline="0" dirty="0" err="1" smtClean="0"/>
              <a:t>formalised</a:t>
            </a:r>
            <a:r>
              <a:rPr lang="en-US" baseline="0" dirty="0" smtClean="0"/>
              <a:t>: ventral and paired are ignored.</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graph of hierarchy</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screen cap for object</a:t>
            </a:r>
            <a:r>
              <a:rPr lang="en-US" baseline="0" dirty="0" smtClean="0"/>
              <a:t> properties in </a:t>
            </a:r>
            <a:r>
              <a:rPr lang="en-US" baseline="0" dirty="0" err="1" smtClean="0"/>
              <a:t>Protege</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screen shot for this</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fld id="{FFB4253A-06D4-BE4F-A464-031908D4BFA1}" type="datetimeFigureOut">
              <a:rPr lang="en-US" smtClean="0"/>
              <a:pPr/>
              <a:t>1/27/12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FFB4253A-06D4-BE4F-A464-031908D4BFA1}" type="datetimeFigureOut">
              <a:rPr lang="en-US" smtClean="0"/>
              <a:pPr/>
              <a:t>1/27/12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GB"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GB"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GB"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GB"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GB"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GB"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GB"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GB"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GB" smtClean="0"/>
              <a:t>Click to edit Master title style</a:t>
            </a:r>
            <a:endParaRPr/>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GB"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GB"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GB"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GB"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EE7114A1-C687-774F-A8EA-25E0AE8417B3}" type="slidenum">
              <a:rPr lang="en-US" smtClean="0"/>
              <a:pPr/>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GB"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7" name="Date Placeholder 6"/>
          <p:cNvSpPr>
            <a:spLocks noGrp="1"/>
          </p:cNvSpPr>
          <p:nvPr>
            <p:ph type="dt" sz="half" idx="10"/>
          </p:nvPr>
        </p:nvSpPr>
        <p:spPr/>
        <p:txBody>
          <a:bodyPr/>
          <a:lstStyle/>
          <a:p>
            <a:fld id="{FFB4253A-06D4-BE4F-A464-031908D4BFA1}" type="datetimeFigureOut">
              <a:rPr lang="en-US" smtClean="0"/>
              <a:pPr/>
              <a:t>1/27/12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114A1-C687-774F-A8EA-25E0AE8417B3}" type="slidenum">
              <a:rPr lang="en-US" smtClean="0"/>
              <a:pPr/>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EE7114A1-C687-774F-A8EA-25E0AE8417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GB"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FFB4253A-06D4-BE4F-A464-031908D4BFA1}" type="datetimeFigureOut">
              <a:rPr lang="en-US" smtClean="0"/>
              <a:pPr/>
              <a:t>1/27/12</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EE7114A1-C687-774F-A8EA-25E0AE8417B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From OBO to OWL and back again – a tutorial</a:t>
            </a:r>
            <a:endParaRPr lang="en-US" dirty="0"/>
          </a:p>
        </p:txBody>
      </p:sp>
      <p:sp>
        <p:nvSpPr>
          <p:cNvPr id="3" name="Subtitle 2"/>
          <p:cNvSpPr>
            <a:spLocks noGrp="1"/>
          </p:cNvSpPr>
          <p:nvPr>
            <p:ph type="subTitle" idx="1"/>
          </p:nvPr>
        </p:nvSpPr>
        <p:spPr/>
        <p:txBody>
          <a:bodyPr>
            <a:normAutofit lnSpcReduction="10000"/>
          </a:bodyPr>
          <a:lstStyle/>
          <a:p>
            <a:r>
              <a:rPr lang="en-US" dirty="0" smtClean="0"/>
              <a:t>David </a:t>
            </a:r>
            <a:r>
              <a:rPr lang="en-US" dirty="0" err="1" smtClean="0"/>
              <a:t>Osumi</a:t>
            </a:r>
            <a:r>
              <a:rPr lang="en-US" dirty="0" smtClean="0"/>
              <a:t>-Sutherland, Virtual Fly Brain/FlyBase</a:t>
            </a:r>
          </a:p>
          <a:p>
            <a:r>
              <a:rPr lang="en-US" dirty="0" smtClean="0"/>
              <a:t>Chris </a:t>
            </a:r>
            <a:r>
              <a:rPr lang="en-US" dirty="0" err="1" smtClean="0"/>
              <a:t>Mungall</a:t>
            </a:r>
            <a:r>
              <a:rPr lang="en-US" dirty="0" smtClean="0"/>
              <a:t> – GO/LBL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66522" y="3831531"/>
            <a:ext cx="4024020" cy="3026469"/>
          </a:xfrm>
          <a:prstGeom prst="rect">
            <a:avLst/>
          </a:prstGeom>
        </p:spPr>
      </p:pic>
      <p:sp>
        <p:nvSpPr>
          <p:cNvPr id="2" name="Title 1"/>
          <p:cNvSpPr>
            <a:spLocks noGrp="1"/>
          </p:cNvSpPr>
          <p:nvPr>
            <p:ph type="title"/>
          </p:nvPr>
        </p:nvSpPr>
        <p:spPr/>
        <p:txBody>
          <a:bodyPr/>
          <a:lstStyle/>
          <a:p>
            <a:r>
              <a:rPr lang="en-US" dirty="0" smtClean="0"/>
              <a:t>What is an ontology ?</a:t>
            </a:r>
            <a:endParaRPr lang="en-US" dirty="0"/>
          </a:p>
        </p:txBody>
      </p:sp>
      <p:sp>
        <p:nvSpPr>
          <p:cNvPr id="4" name="Content Placeholder 2"/>
          <p:cNvSpPr>
            <a:spLocks noGrp="1"/>
          </p:cNvSpPr>
          <p:nvPr>
            <p:ph idx="1"/>
          </p:nvPr>
        </p:nvSpPr>
        <p:spPr>
          <a:xfrm>
            <a:off x="472556" y="1009354"/>
            <a:ext cx="7556313" cy="558560"/>
          </a:xfrm>
        </p:spPr>
        <p:txBody>
          <a:bodyPr rtlCol="0">
            <a:normAutofit/>
          </a:bodyPr>
          <a:lstStyle/>
          <a:p>
            <a:pPr fontAlgn="auto">
              <a:spcAft>
                <a:spcPts val="0"/>
              </a:spcAft>
              <a:buNone/>
              <a:defRPr/>
            </a:pPr>
            <a:r>
              <a:rPr lang="en-US" sz="2400" dirty="0" smtClean="0">
                <a:solidFill>
                  <a:schemeClr val="tx1">
                    <a:lumMod val="65000"/>
                    <a:lumOff val="35000"/>
                  </a:schemeClr>
                </a:solidFill>
                <a:ea typeface="+mn-ea"/>
                <a:cs typeface="+mn-cs"/>
              </a:rPr>
              <a:t> A classification</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
        <p:nvSpPr>
          <p:cNvPr id="5" name="Oval 4"/>
          <p:cNvSpPr/>
          <p:nvPr/>
        </p:nvSpPr>
        <p:spPr>
          <a:xfrm>
            <a:off x="5875158" y="3014491"/>
            <a:ext cx="2086355" cy="222376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p:txBody>
      </p:sp>
      <p:sp>
        <p:nvSpPr>
          <p:cNvPr id="6" name="Oval 5"/>
          <p:cNvSpPr/>
          <p:nvPr/>
        </p:nvSpPr>
        <p:spPr>
          <a:xfrm>
            <a:off x="4294195" y="2037643"/>
            <a:ext cx="3745070" cy="365414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 name="TextBox 6"/>
          <p:cNvSpPr txBox="1"/>
          <p:nvPr/>
        </p:nvSpPr>
        <p:spPr>
          <a:xfrm>
            <a:off x="5040044" y="2275730"/>
            <a:ext cx="3289081" cy="369332"/>
          </a:xfrm>
          <a:prstGeom prst="rect">
            <a:avLst/>
          </a:prstGeom>
          <a:noFill/>
        </p:spPr>
        <p:txBody>
          <a:bodyPr wrap="square" rtlCol="0">
            <a:spAutoFit/>
          </a:bodyPr>
          <a:lstStyle/>
          <a:p>
            <a:r>
              <a:rPr lang="en-US" dirty="0" smtClean="0"/>
              <a:t>appendage</a:t>
            </a:r>
            <a:endParaRPr lang="en-US" dirty="0"/>
          </a:p>
        </p:txBody>
      </p:sp>
      <p:sp>
        <p:nvSpPr>
          <p:cNvPr id="9" name="Oval 8"/>
          <p:cNvSpPr/>
          <p:nvPr/>
        </p:nvSpPr>
        <p:spPr>
          <a:xfrm>
            <a:off x="4320642" y="3074280"/>
            <a:ext cx="1463806" cy="138650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10" name="Oval 9"/>
          <p:cNvSpPr/>
          <p:nvPr/>
        </p:nvSpPr>
        <p:spPr>
          <a:xfrm>
            <a:off x="5901466" y="3426049"/>
            <a:ext cx="1079493" cy="10596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forewing</a:t>
            </a:r>
          </a:p>
        </p:txBody>
      </p:sp>
      <p:sp>
        <p:nvSpPr>
          <p:cNvPr id="11" name="TextBox 10"/>
          <p:cNvSpPr txBox="1"/>
          <p:nvPr/>
        </p:nvSpPr>
        <p:spPr>
          <a:xfrm>
            <a:off x="6667394" y="3126111"/>
            <a:ext cx="869104" cy="380415"/>
          </a:xfrm>
          <a:prstGeom prst="rect">
            <a:avLst/>
          </a:prstGeom>
          <a:noFill/>
        </p:spPr>
        <p:txBody>
          <a:bodyPr wrap="square" rtlCol="0">
            <a:spAutoFit/>
          </a:bodyPr>
          <a:lstStyle/>
          <a:p>
            <a:r>
              <a:rPr lang="en-US" dirty="0" smtClean="0"/>
              <a:t>wing</a:t>
            </a:r>
            <a:endParaRPr lang="en-US" dirty="0"/>
          </a:p>
        </p:txBody>
      </p:sp>
      <p:sp>
        <p:nvSpPr>
          <p:cNvPr id="12" name="Oval 11"/>
          <p:cNvSpPr/>
          <p:nvPr/>
        </p:nvSpPr>
        <p:spPr>
          <a:xfrm>
            <a:off x="6886279" y="3902399"/>
            <a:ext cx="1023399" cy="90824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hindwing</a:t>
            </a:r>
            <a:endParaRPr lang="en-US" dirty="0" smtClean="0">
              <a:solidFill>
                <a:srgbClr val="000000"/>
              </a:solidFill>
            </a:endParaRPr>
          </a:p>
        </p:txBody>
      </p:sp>
      <p:pic>
        <p:nvPicPr>
          <p:cNvPr id="14" name="Picture 13"/>
          <p:cNvPicPr>
            <a:picLocks noChangeAspect="1"/>
          </p:cNvPicPr>
          <p:nvPr/>
        </p:nvPicPr>
        <p:blipFill>
          <a:blip r:embed="rId4"/>
          <a:stretch>
            <a:fillRect/>
          </a:stretch>
        </p:blipFill>
        <p:spPr>
          <a:xfrm>
            <a:off x="452891" y="1620858"/>
            <a:ext cx="2293204" cy="21110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  classification</a:t>
            </a:r>
            <a:endParaRPr lang="en-US" dirty="0"/>
          </a:p>
        </p:txBody>
      </p:sp>
      <p:sp>
        <p:nvSpPr>
          <p:cNvPr id="3" name="Content Placeholder 2"/>
          <p:cNvSpPr>
            <a:spLocks noGrp="1"/>
          </p:cNvSpPr>
          <p:nvPr>
            <p:ph idx="1"/>
          </p:nvPr>
        </p:nvSpPr>
        <p:spPr>
          <a:xfrm>
            <a:off x="498474" y="1981200"/>
            <a:ext cx="3713653" cy="4144963"/>
          </a:xfrm>
        </p:spPr>
        <p:txBody>
          <a:bodyPr/>
          <a:lstStyle/>
          <a:p>
            <a:r>
              <a:rPr lang="en-US" sz="2400" dirty="0" smtClean="0"/>
              <a:t>OWL </a:t>
            </a:r>
            <a:r>
              <a:rPr lang="en-US" dirty="0" smtClean="0"/>
              <a:t>Manchester Syntax </a:t>
            </a:r>
          </a:p>
          <a:p>
            <a:pPr lvl="1"/>
            <a:r>
              <a:rPr lang="en-US" dirty="0" smtClean="0"/>
              <a:t>antenna </a:t>
            </a:r>
            <a:r>
              <a:rPr lang="en-US" dirty="0" smtClean="0">
                <a:solidFill>
                  <a:srgbClr val="3366FF"/>
                </a:solidFill>
              </a:rPr>
              <a:t>SubClassOf </a:t>
            </a:r>
            <a:r>
              <a:rPr lang="en-US" dirty="0" smtClean="0"/>
              <a:t>appendage</a:t>
            </a:r>
          </a:p>
          <a:p>
            <a:pPr lvl="1"/>
            <a:endParaRPr lang="en-US" dirty="0" smtClean="0"/>
          </a:p>
          <a:p>
            <a:pPr lvl="1"/>
            <a:endParaRPr lang="en-US" dirty="0" smtClean="0"/>
          </a:p>
          <a:p>
            <a:pPr lvl="1">
              <a:buNone/>
            </a:pPr>
            <a:endParaRPr lang="en-US" dirty="0" smtClean="0"/>
          </a:p>
          <a:p>
            <a:r>
              <a:rPr lang="en-US" sz="2400" dirty="0" smtClean="0"/>
              <a:t>OBO format :</a:t>
            </a:r>
          </a:p>
          <a:p>
            <a:pPr lvl="1"/>
            <a:r>
              <a:rPr lang="en-US" dirty="0" smtClean="0"/>
              <a:t>name: antenna</a:t>
            </a:r>
          </a:p>
          <a:p>
            <a:pPr lvl="1"/>
            <a:r>
              <a:rPr lang="en-US" dirty="0" err="1" smtClean="0"/>
              <a:t>is_a</a:t>
            </a:r>
            <a:r>
              <a:rPr lang="en-US" dirty="0" smtClean="0"/>
              <a:t>: appendage </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4786538" y="3364210"/>
            <a:ext cx="1749546" cy="640078"/>
          </a:xfrm>
          <a:prstGeom prst="rect">
            <a:avLst/>
          </a:prstGeom>
        </p:spPr>
      </p:pic>
      <p:pic>
        <p:nvPicPr>
          <p:cNvPr id="5" name="Picture 4"/>
          <p:cNvPicPr>
            <a:picLocks noChangeAspect="1"/>
          </p:cNvPicPr>
          <p:nvPr/>
        </p:nvPicPr>
        <p:blipFill>
          <a:blip r:embed="rId3"/>
          <a:stretch>
            <a:fillRect/>
          </a:stretch>
        </p:blipFill>
        <p:spPr>
          <a:xfrm>
            <a:off x="4572000" y="4876485"/>
            <a:ext cx="2362200" cy="609600"/>
          </a:xfrm>
          <a:prstGeom prst="rect">
            <a:avLst/>
          </a:prstGeom>
        </p:spPr>
      </p:pic>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0" name="Picture 9"/>
          <p:cNvPicPr>
            <a:picLocks noChangeAspect="1"/>
          </p:cNvPicPr>
          <p:nvPr/>
        </p:nvPicPr>
        <p:blipFill>
          <a:blip r:embed="rId4"/>
          <a:stretch>
            <a:fillRect/>
          </a:stretch>
        </p:blipFill>
        <p:spPr>
          <a:xfrm>
            <a:off x="4767800" y="2447350"/>
            <a:ext cx="1428372" cy="877854"/>
          </a:xfrm>
          <a:prstGeom prst="rect">
            <a:avLst/>
          </a:prstGeom>
        </p:spPr>
      </p:pic>
      <p:pic>
        <p:nvPicPr>
          <p:cNvPr id="12" name="Picture 11"/>
          <p:cNvPicPr>
            <a:picLocks noChangeAspect="1"/>
          </p:cNvPicPr>
          <p:nvPr/>
        </p:nvPicPr>
        <p:blipFill>
          <a:blip r:embed="rId5"/>
          <a:stretch>
            <a:fillRect/>
          </a:stretch>
        </p:blipFill>
        <p:spPr>
          <a:xfrm>
            <a:off x="6329544" y="2488586"/>
            <a:ext cx="2326884" cy="101596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lvl="1">
              <a:defRPr/>
            </a:pPr>
            <a:r>
              <a:rPr lang="en-US" sz="2200" dirty="0" smtClean="0"/>
              <a:t>There are lots of scientifically useful ways to classify a bit of anatomy.</a:t>
            </a:r>
          </a:p>
          <a:p>
            <a:pPr lvl="2"/>
            <a:r>
              <a:rPr lang="en-US" dirty="0" smtClean="0"/>
              <a:t>its parts and their arrangement</a:t>
            </a:r>
          </a:p>
          <a:p>
            <a:pPr lvl="2"/>
            <a:r>
              <a:rPr lang="en-US" dirty="0" smtClean="0"/>
              <a:t>its relation to other structures</a:t>
            </a:r>
          </a:p>
          <a:p>
            <a:pPr lvl="3"/>
            <a:r>
              <a:rPr lang="en-US" dirty="0" smtClean="0"/>
              <a:t>what is it: part of; connected to; adjacent to, overlapping?</a:t>
            </a:r>
          </a:p>
          <a:p>
            <a:pPr lvl="2"/>
            <a:r>
              <a:rPr lang="en-US" dirty="0" smtClean="0"/>
              <a:t>its shape</a:t>
            </a:r>
          </a:p>
          <a:p>
            <a:pPr lvl="2"/>
            <a:r>
              <a:rPr lang="en-US" dirty="0" smtClean="0"/>
              <a:t>its function</a:t>
            </a:r>
          </a:p>
          <a:p>
            <a:pPr lvl="2"/>
            <a:r>
              <a:rPr lang="en-US" dirty="0" smtClean="0"/>
              <a:t>its developmental origins</a:t>
            </a:r>
          </a:p>
          <a:p>
            <a:pPr lvl="2"/>
            <a:r>
              <a:rPr lang="en-US" dirty="0" smtClean="0"/>
              <a:t>its species or </a:t>
            </a:r>
            <a:r>
              <a:rPr lang="en-US" dirty="0" err="1" smtClean="0"/>
              <a:t>clade</a:t>
            </a:r>
            <a:r>
              <a:rPr lang="en-US" dirty="0" smtClean="0"/>
              <a:t> </a:t>
            </a:r>
          </a:p>
          <a:p>
            <a:pPr lvl="2"/>
            <a:r>
              <a:rPr lang="en-US" dirty="0" smtClean="0">
                <a:solidFill>
                  <a:srgbClr val="3366FF"/>
                </a:solidFill>
              </a:rPr>
              <a:t>its evolutionary history?</a:t>
            </a:r>
          </a:p>
          <a:p>
            <a:pPr lvl="1">
              <a:defRPr/>
            </a:pPr>
            <a:endParaRPr lang="en-US" sz="2200" dirty="0" smtClean="0"/>
          </a:p>
          <a:p>
            <a:pPr lvl="2">
              <a:defRPr/>
            </a:pPr>
            <a:endParaRPr lang="en-US" sz="22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0092" y="1989452"/>
            <a:ext cx="7052256" cy="3324090"/>
          </a:xfrm>
          <a:prstGeom prst="rect">
            <a:avLst/>
          </a:prstGeom>
        </p:spPr>
      </p:pic>
      <p:grpSp>
        <p:nvGrpSpPr>
          <p:cNvPr id="2" name="Group 3"/>
          <p:cNvGrpSpPr>
            <a:grpSpLocks/>
          </p:cNvGrpSpPr>
          <p:nvPr/>
        </p:nvGrpSpPr>
        <p:grpSpPr bwMode="auto">
          <a:xfrm>
            <a:off x="544513" y="120701"/>
            <a:ext cx="8398143" cy="6671483"/>
            <a:chOff x="2273558" y="20665754"/>
            <a:chExt cx="11223161" cy="7645355"/>
          </a:xfrm>
        </p:grpSpPr>
        <p:sp>
          <p:nvSpPr>
            <p:cNvPr id="69637" name="TextBox 6"/>
            <p:cNvSpPr txBox="1">
              <a:spLocks noChangeArrowheads="1"/>
            </p:cNvSpPr>
            <p:nvPr/>
          </p:nvSpPr>
          <p:spPr bwMode="auto">
            <a:xfrm>
              <a:off x="7644329" y="25383663"/>
              <a:ext cx="5852390" cy="2927446"/>
            </a:xfrm>
            <a:prstGeom prst="rect">
              <a:avLst/>
            </a:prstGeom>
            <a:noFill/>
            <a:ln w="9525">
              <a:noFill/>
              <a:miter lim="800000"/>
              <a:headEnd/>
              <a:tailEnd/>
            </a:ln>
          </p:spPr>
          <p:txBody>
            <a:bodyPr wrap="square">
              <a:prstTxWarp prst="textNoShape">
                <a:avLst/>
              </a:prstTxWarp>
              <a:spAutoFit/>
            </a:bodyPr>
            <a:lstStyle/>
            <a:p>
              <a:pPr>
                <a:buClr>
                  <a:schemeClr val="accent1"/>
                </a:buClr>
                <a:buFont typeface="Arial"/>
                <a:buChar char="•"/>
                <a:defRPr/>
              </a:pPr>
              <a:r>
                <a:rPr lang="en-US" sz="2000" b="1" dirty="0">
                  <a:solidFill>
                    <a:schemeClr val="tx1">
                      <a:lumMod val="65000"/>
                      <a:lumOff val="35000"/>
                    </a:schemeClr>
                  </a:solidFill>
                  <a:latin typeface="+mn-lt"/>
                </a:rPr>
                <a:t> It is difficult to keep track of </a:t>
              </a:r>
              <a:r>
                <a:rPr lang="en-US" sz="2000" b="1" dirty="0" smtClean="0">
                  <a:solidFill>
                    <a:schemeClr val="tx1">
                      <a:lumMod val="65000"/>
                      <a:lumOff val="35000"/>
                    </a:schemeClr>
                  </a:solidFill>
                  <a:latin typeface="+mn-lt"/>
                </a:rPr>
                <a:t>multiple classification </a:t>
              </a:r>
              <a:r>
                <a:rPr lang="en-US" sz="2000" b="1" dirty="0">
                  <a:solidFill>
                    <a:schemeClr val="tx1">
                      <a:lumMod val="65000"/>
                      <a:lumOff val="35000"/>
                    </a:schemeClr>
                  </a:solidFill>
                  <a:latin typeface="+mn-lt"/>
                </a:rPr>
                <a:t>chains to:</a:t>
              </a:r>
              <a:r>
                <a:rPr lang="en-US" sz="2000" b="1" dirty="0" smtClean="0">
                  <a:solidFill>
                    <a:schemeClr val="tx1">
                      <a:lumMod val="65000"/>
                      <a:lumOff val="35000"/>
                    </a:schemeClr>
                  </a:solidFill>
                  <a:latin typeface="+mn-lt"/>
                </a:rPr>
                <a:t> </a:t>
              </a:r>
            </a:p>
            <a:p>
              <a:pPr lvl="1">
                <a:buClr>
                  <a:schemeClr val="bg2"/>
                </a:buClr>
                <a:buFont typeface="Arial"/>
                <a:buChar char="•"/>
                <a:defRPr/>
              </a:pPr>
              <a:r>
                <a:rPr lang="en-US" sz="2000" dirty="0">
                  <a:solidFill>
                    <a:schemeClr val="tx1">
                      <a:lumMod val="65000"/>
                      <a:lumOff val="35000"/>
                    </a:schemeClr>
                  </a:solidFill>
                  <a:latin typeface="+mn-lt"/>
                </a:rPr>
                <a:t> </a:t>
              </a:r>
              <a:r>
                <a:rPr lang="en-US" sz="2000" b="1" dirty="0">
                  <a:solidFill>
                    <a:schemeClr val="tx1">
                      <a:lumMod val="65000"/>
                      <a:lumOff val="35000"/>
                    </a:schemeClr>
                  </a:solidFill>
                  <a:latin typeface="+mn-lt"/>
                </a:rPr>
                <a:t>ensure completeness;</a:t>
              </a:r>
            </a:p>
            <a:p>
              <a:pPr lvl="1">
                <a:buClr>
                  <a:schemeClr val="bg2"/>
                </a:buClr>
                <a:buFont typeface="Arial"/>
                <a:buChar char="•"/>
                <a:defRPr/>
              </a:pPr>
              <a:r>
                <a:rPr lang="en-US" sz="2000" b="1" dirty="0">
                  <a:solidFill>
                    <a:schemeClr val="tx1">
                      <a:lumMod val="65000"/>
                      <a:lumOff val="35000"/>
                    </a:schemeClr>
                  </a:solidFill>
                  <a:latin typeface="+mn-lt"/>
                </a:rPr>
                <a:t> avoid redundancy;</a:t>
              </a:r>
            </a:p>
            <a:p>
              <a:pPr lvl="1">
                <a:buClr>
                  <a:schemeClr val="bg2"/>
                </a:buClr>
                <a:buFont typeface="Arial"/>
                <a:buChar char="•"/>
                <a:defRPr/>
              </a:pPr>
              <a:r>
                <a:rPr lang="en-US" sz="2000" b="1" dirty="0">
                  <a:solidFill>
                    <a:schemeClr val="tx1">
                      <a:lumMod val="65000"/>
                      <a:lumOff val="35000"/>
                    </a:schemeClr>
                  </a:solidFill>
                  <a:latin typeface="+mn-lt"/>
                </a:rPr>
                <a:t> avoid introducing error </a:t>
              </a:r>
              <a:r>
                <a:rPr lang="en-US" sz="2000" dirty="0">
                  <a:solidFill>
                    <a:schemeClr val="tx1">
                      <a:lumMod val="65000"/>
                      <a:lumOff val="35000"/>
                    </a:schemeClr>
                  </a:solidFill>
                  <a:latin typeface="+mn-lt"/>
                </a:rPr>
                <a:t>due to inheritance of classification criteria from a distant ancestor </a:t>
              </a:r>
            </a:p>
            <a:p>
              <a:pPr>
                <a:defRPr/>
              </a:pPr>
              <a:endParaRPr lang="en-US" sz="2000" dirty="0">
                <a:solidFill>
                  <a:schemeClr val="tx1">
                    <a:lumMod val="65000"/>
                    <a:lumOff val="35000"/>
                  </a:schemeClr>
                </a:solidFill>
                <a:latin typeface="+mn-lt"/>
              </a:endParaRPr>
            </a:p>
          </p:txBody>
        </p:sp>
        <p:sp>
          <p:nvSpPr>
            <p:cNvPr id="69638" name="TextBox 7"/>
            <p:cNvSpPr txBox="1">
              <a:spLocks noChangeArrowheads="1"/>
            </p:cNvSpPr>
            <p:nvPr/>
          </p:nvSpPr>
          <p:spPr bwMode="auto">
            <a:xfrm>
              <a:off x="2273558" y="20665754"/>
              <a:ext cx="9124623" cy="1798792"/>
            </a:xfrm>
            <a:prstGeom prst="rect">
              <a:avLst/>
            </a:prstGeom>
            <a:noFill/>
            <a:ln w="9525">
              <a:noFill/>
              <a:miter lim="800000"/>
              <a:headEnd/>
              <a:tailEnd/>
            </a:ln>
          </p:spPr>
          <p:txBody>
            <a:bodyPr>
              <a:prstTxWarp prst="textNoShape">
                <a:avLst/>
              </a:prstTxWarp>
              <a:spAutoFit/>
            </a:bodyPr>
            <a:lstStyle/>
            <a:p>
              <a:pPr algn="ctr">
                <a:defRPr/>
              </a:pPr>
              <a:r>
                <a:rPr lang="en-US" sz="3200" dirty="0" smtClean="0">
                  <a:solidFill>
                    <a:srgbClr val="75367A"/>
                  </a:solidFill>
                  <a:latin typeface="+mj-lt"/>
                </a:rPr>
                <a:t>Manually maintaining an ontology with multiple classification schemes is hard</a:t>
              </a:r>
              <a:endParaRPr lang="en-US" sz="3200" dirty="0">
                <a:solidFill>
                  <a:srgbClr val="75367A"/>
                </a:solidFill>
                <a:latin typeface="+mj-lt"/>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 – OBO </a:t>
            </a:r>
            <a:r>
              <a:rPr lang="en-US" dirty="0" err="1" smtClean="0"/>
              <a:t>vs</a:t>
            </a:r>
            <a:r>
              <a:rPr lang="en-US" dirty="0" smtClean="0"/>
              <a:t> OWL</a:t>
            </a:r>
            <a:endParaRPr lang="en-US" dirty="0"/>
          </a:p>
        </p:txBody>
      </p:sp>
      <p:sp>
        <p:nvSpPr>
          <p:cNvPr id="3" name="Content Placeholder 2"/>
          <p:cNvSpPr>
            <a:spLocks noGrp="1"/>
          </p:cNvSpPr>
          <p:nvPr>
            <p:ph idx="1"/>
          </p:nvPr>
        </p:nvSpPr>
        <p:spPr/>
        <p:txBody>
          <a:bodyPr/>
          <a:lstStyle/>
          <a:p>
            <a:r>
              <a:rPr lang="en-US" dirty="0" smtClean="0"/>
              <a:t>OBO: relation</a:t>
            </a:r>
          </a:p>
          <a:p>
            <a:endParaRPr lang="en-US" dirty="0" smtClean="0"/>
          </a:p>
          <a:p>
            <a:endParaRPr lang="en-US" dirty="0" smtClean="0"/>
          </a:p>
          <a:p>
            <a:endParaRPr lang="en-US" dirty="0" smtClean="0"/>
          </a:p>
          <a:p>
            <a:r>
              <a:rPr lang="en-US" dirty="0" smtClean="0"/>
              <a:t>OWL</a:t>
            </a:r>
            <a:r>
              <a:rPr lang="en-US" dirty="0" smtClean="0"/>
              <a:t>: object</a:t>
            </a:r>
            <a:r>
              <a:rPr lang="en-US" dirty="0" smtClean="0"/>
              <a:t>  property</a:t>
            </a:r>
            <a:endParaRPr lang="en-US" dirty="0"/>
          </a:p>
        </p:txBody>
      </p:sp>
      <p:pic>
        <p:nvPicPr>
          <p:cNvPr id="6" name="Picture 5"/>
          <p:cNvPicPr>
            <a:picLocks noChangeAspect="1"/>
          </p:cNvPicPr>
          <p:nvPr/>
        </p:nvPicPr>
        <p:blipFill>
          <a:blip r:embed="rId3"/>
          <a:stretch>
            <a:fillRect/>
          </a:stretch>
        </p:blipFill>
        <p:spPr>
          <a:xfrm>
            <a:off x="3505608" y="4251323"/>
            <a:ext cx="3883645" cy="2185937"/>
          </a:xfrm>
          <a:prstGeom prst="rect">
            <a:avLst/>
          </a:prstGeom>
        </p:spPr>
      </p:pic>
      <p:pic>
        <p:nvPicPr>
          <p:cNvPr id="7" name="Picture 6"/>
          <p:cNvPicPr>
            <a:picLocks noChangeAspect="1"/>
          </p:cNvPicPr>
          <p:nvPr/>
        </p:nvPicPr>
        <p:blipFill>
          <a:blip r:embed="rId4"/>
          <a:stretch>
            <a:fillRect/>
          </a:stretch>
        </p:blipFill>
        <p:spPr>
          <a:xfrm>
            <a:off x="2644775" y="2157353"/>
            <a:ext cx="4102100" cy="1739900"/>
          </a:xfrm>
          <a:prstGeom prst="rect">
            <a:avLst/>
          </a:prstGeom>
        </p:spPr>
      </p:pic>
      <p:sp>
        <p:nvSpPr>
          <p:cNvPr id="4" name="Octagon 3"/>
          <p:cNvSpPr/>
          <p:nvPr/>
        </p:nvSpPr>
        <p:spPr>
          <a:xfrm>
            <a:off x="5703356" y="2092823"/>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000000"/>
                </a:solidFill>
              </a:rPr>
              <a:t>part_of</a:t>
            </a:r>
            <a:endParaRPr lang="en-US" b="1"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484094"/>
            <a:ext cx="6827568" cy="1116106"/>
          </a:xfrm>
        </p:spPr>
        <p:txBody>
          <a:bodyPr wrap="none">
            <a:noAutofit/>
          </a:bodyPr>
          <a:lstStyle/>
          <a:p>
            <a:r>
              <a:rPr lang="en-US" b="1" dirty="0" smtClean="0"/>
              <a:t>class – class relationships are </a:t>
            </a:r>
            <a:br>
              <a:rPr lang="en-US" b="1" dirty="0" smtClean="0"/>
            </a:br>
            <a:r>
              <a:rPr lang="en-US" b="1" dirty="0" smtClean="0"/>
              <a:t>quantified</a:t>
            </a:r>
            <a:endParaRPr lang="en-US" b="1" dirty="0"/>
          </a:p>
        </p:txBody>
      </p:sp>
      <p:sp>
        <p:nvSpPr>
          <p:cNvPr id="3" name="Content Placeholder 2"/>
          <p:cNvSpPr>
            <a:spLocks noGrp="1"/>
          </p:cNvSpPr>
          <p:nvPr>
            <p:ph idx="1"/>
          </p:nvPr>
        </p:nvSpPr>
        <p:spPr/>
        <p:txBody>
          <a:bodyPr>
            <a:normAutofit/>
          </a:bodyPr>
          <a:lstStyle/>
          <a:p>
            <a:r>
              <a:rPr lang="en-US" sz="2400" dirty="0" err="1" smtClean="0"/>
              <a:t>Class:Class</a:t>
            </a:r>
            <a:r>
              <a:rPr lang="en-US" sz="2400" dirty="0" smtClean="0"/>
              <a:t> relationships are many to many</a:t>
            </a:r>
          </a:p>
          <a:p>
            <a:pPr lvl="1"/>
            <a:r>
              <a:rPr lang="en-US" sz="2400" dirty="0" smtClean="0"/>
              <a:t>Does the relation apply to all or just some of the class ?</a:t>
            </a:r>
          </a:p>
          <a:p>
            <a:pPr lvl="2"/>
            <a:r>
              <a:rPr lang="en-US" sz="2400" dirty="0" smtClean="0"/>
              <a:t>we specify this with quantifiers:</a:t>
            </a:r>
          </a:p>
          <a:p>
            <a:pPr lvl="3">
              <a:lnSpc>
                <a:spcPct val="90000"/>
              </a:lnSpc>
              <a:spcBef>
                <a:spcPts val="1000"/>
              </a:spcBef>
              <a:defRPr/>
            </a:pPr>
            <a:r>
              <a:rPr lang="en-US" sz="2400" dirty="0" smtClean="0">
                <a:solidFill>
                  <a:schemeClr val="tx1"/>
                </a:solidFill>
              </a:rPr>
              <a:t>∀: for </a:t>
            </a:r>
            <a:r>
              <a:rPr lang="en-US" sz="2400" dirty="0" smtClean="0">
                <a:solidFill>
                  <a:schemeClr val="tx1"/>
                </a:solidFill>
                <a:cs typeface="ＭＳ Ｐゴシック" charset="-128"/>
              </a:rPr>
              <a:t>all</a:t>
            </a:r>
            <a:r>
              <a:rPr lang="en-US" sz="2400" dirty="0" smtClean="0">
                <a:solidFill>
                  <a:schemeClr val="accent2">
                    <a:lumMod val="75000"/>
                    <a:lumOff val="25000"/>
                  </a:schemeClr>
                </a:solidFill>
                <a:cs typeface="ＭＳ Ｐゴシック" charset="-128"/>
              </a:rPr>
              <a:t>, </a:t>
            </a:r>
            <a:r>
              <a:rPr lang="en-US" sz="2400" i="1" dirty="0" smtClean="0">
                <a:solidFill>
                  <a:schemeClr val="accent2">
                    <a:lumMod val="75000"/>
                    <a:lumOff val="25000"/>
                  </a:schemeClr>
                </a:solidFill>
                <a:cs typeface="ＭＳ Ｐゴシック" charset="-128"/>
              </a:rPr>
              <a:t>all, only, every</a:t>
            </a:r>
          </a:p>
          <a:p>
            <a:pPr lvl="3">
              <a:lnSpc>
                <a:spcPct val="90000"/>
              </a:lnSpc>
              <a:spcBef>
                <a:spcPts val="1000"/>
              </a:spcBef>
              <a:defRPr/>
            </a:pPr>
            <a:r>
              <a:rPr lang="en-US" sz="2400" b="1" dirty="0" smtClean="0">
                <a:solidFill>
                  <a:srgbClr val="000000"/>
                </a:solidFill>
              </a:rPr>
              <a:t>∃: there exists</a:t>
            </a:r>
            <a:r>
              <a:rPr lang="en-US" sz="2400" b="1" dirty="0" smtClean="0"/>
              <a:t>, </a:t>
            </a:r>
            <a:r>
              <a:rPr lang="en-US" sz="2400" b="1" i="1" dirty="0" smtClean="0">
                <a:solidFill>
                  <a:schemeClr val="accent2">
                    <a:lumMod val="75000"/>
                    <a:lumOff val="25000"/>
                  </a:schemeClr>
                </a:solidFill>
              </a:rPr>
              <a:t>some</a:t>
            </a:r>
            <a:endParaRPr lang="en-US" sz="2400" b="1" dirty="0" smtClean="0">
              <a:solidFill>
                <a:schemeClr val="accent2">
                  <a:lumMod val="75000"/>
                  <a:lumOff val="2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relationships between classes use quantifiers</a:t>
            </a:r>
            <a:endParaRPr lang="en-US" dirty="0"/>
          </a:p>
        </p:txBody>
      </p:sp>
      <p:sp>
        <p:nvSpPr>
          <p:cNvPr id="3" name="Content Placeholder 2"/>
          <p:cNvSpPr>
            <a:spLocks noGrp="1"/>
          </p:cNvSpPr>
          <p:nvPr>
            <p:ph idx="1"/>
          </p:nvPr>
        </p:nvSpPr>
        <p:spPr>
          <a:xfrm>
            <a:off x="282941" y="2058948"/>
            <a:ext cx="4412884" cy="4144963"/>
          </a:xfrm>
        </p:spPr>
        <p:txBody>
          <a:bodyPr>
            <a:normAutofit/>
          </a:bodyPr>
          <a:lstStyle/>
          <a:p>
            <a:pPr lvl="1"/>
            <a:r>
              <a:rPr lang="en-US" sz="2400" dirty="0" smtClean="0"/>
              <a:t>OBO </a:t>
            </a:r>
            <a:r>
              <a:rPr lang="en-US" sz="2400" dirty="0" smtClean="0"/>
              <a:t>(</a:t>
            </a:r>
            <a:r>
              <a:rPr lang="en-US" sz="2400" b="1" dirty="0" smtClean="0">
                <a:solidFill>
                  <a:srgbClr val="FF0000"/>
                </a:solidFill>
              </a:rPr>
              <a:t>quantifiers hidden</a:t>
            </a:r>
            <a:r>
              <a:rPr lang="en-US" sz="2400" dirty="0" smtClean="0"/>
              <a:t>)</a:t>
            </a:r>
          </a:p>
          <a:p>
            <a:pPr lvl="2"/>
            <a:r>
              <a:rPr lang="en-US" sz="2400" b="1" dirty="0" smtClean="0"/>
              <a:t>name</a:t>
            </a:r>
            <a:r>
              <a:rPr lang="en-US" sz="2400" dirty="0" smtClean="0"/>
              <a:t>:</a:t>
            </a:r>
            <a:r>
              <a:rPr lang="en-US" sz="2400" dirty="0" smtClean="0"/>
              <a:t> leg</a:t>
            </a:r>
            <a:endParaRPr lang="en-US" sz="2400" dirty="0" smtClean="0"/>
          </a:p>
          <a:p>
            <a:pPr lvl="2"/>
            <a:r>
              <a:rPr lang="en-US" sz="2400" b="1" dirty="0" smtClean="0"/>
              <a:t>relationship</a:t>
            </a:r>
            <a:r>
              <a:rPr lang="en-US" sz="2400" dirty="0" smtClean="0"/>
              <a:t>: </a:t>
            </a:r>
            <a:r>
              <a:rPr lang="en-US" sz="2400" b="1" dirty="0" err="1" smtClean="0"/>
              <a:t>part_of</a:t>
            </a:r>
            <a:r>
              <a:rPr lang="en-US" sz="2400" b="1" dirty="0" smtClean="0"/>
              <a:t> </a:t>
            </a:r>
            <a:r>
              <a:rPr lang="en-US" sz="2400" dirty="0" smtClean="0"/>
              <a:t>thoracic segment</a:t>
            </a:r>
          </a:p>
          <a:p>
            <a:pPr lvl="1"/>
            <a:endParaRPr lang="en-US" sz="2400" dirty="0" smtClean="0"/>
          </a:p>
          <a:p>
            <a:pPr lvl="1"/>
            <a:r>
              <a:rPr lang="en-US" sz="2400" dirty="0" smtClean="0"/>
              <a:t>OWL </a:t>
            </a:r>
            <a:r>
              <a:rPr lang="en-US" sz="2400" dirty="0" smtClean="0"/>
              <a:t>(MS):</a:t>
            </a:r>
            <a:endParaRPr lang="en-US" sz="2400" dirty="0" smtClean="0"/>
          </a:p>
          <a:p>
            <a:pPr lvl="2"/>
            <a:r>
              <a:rPr lang="en-US" sz="2400" dirty="0" smtClean="0"/>
              <a:t>leg</a:t>
            </a:r>
            <a:r>
              <a:rPr lang="en-US" sz="2400" dirty="0" smtClean="0"/>
              <a:t> </a:t>
            </a:r>
            <a:r>
              <a:rPr lang="en-US" sz="2400" i="1" dirty="0" err="1" smtClean="0">
                <a:solidFill>
                  <a:srgbClr val="3366FF"/>
                </a:solidFill>
              </a:rPr>
              <a:t>SubClassOf</a:t>
            </a:r>
            <a:r>
              <a:rPr lang="en-US" sz="2400" i="1" dirty="0" smtClean="0">
                <a:solidFill>
                  <a:srgbClr val="3366FF"/>
                </a:solidFill>
              </a:rPr>
              <a:t> </a:t>
            </a:r>
            <a:r>
              <a:rPr lang="en-US" sz="2400" b="1" dirty="0" err="1" smtClean="0"/>
              <a:t>part_of</a:t>
            </a:r>
            <a:r>
              <a:rPr lang="en-US" sz="2400" dirty="0" smtClean="0"/>
              <a:t> </a:t>
            </a:r>
            <a:r>
              <a:rPr lang="en-US" sz="2400" i="1" dirty="0" smtClean="0">
                <a:solidFill>
                  <a:schemeClr val="accent2">
                    <a:lumMod val="75000"/>
                    <a:lumOff val="25000"/>
                  </a:schemeClr>
                </a:solidFill>
              </a:rPr>
              <a:t>some</a:t>
            </a:r>
            <a:r>
              <a:rPr lang="en-US" sz="2400" i="1" dirty="0" smtClean="0">
                <a:solidFill>
                  <a:schemeClr val="accent2">
                    <a:lumMod val="75000"/>
                    <a:lumOff val="25000"/>
                  </a:schemeClr>
                </a:solidFill>
              </a:rPr>
              <a:t> ‘</a:t>
            </a:r>
            <a:r>
              <a:rPr lang="en-US" sz="2400" dirty="0" smtClean="0"/>
              <a:t>thoracic segment’</a:t>
            </a:r>
          </a:p>
          <a:p>
            <a:pPr lvl="1">
              <a:buNone/>
            </a:pPr>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4860462" y="2478329"/>
            <a:ext cx="3902538" cy="293510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record necessary conditions for class membership</a:t>
            </a:r>
            <a:endParaRPr lang="en-US" dirty="0"/>
          </a:p>
        </p:txBody>
      </p:sp>
      <p:sp>
        <p:nvSpPr>
          <p:cNvPr id="16" name="Oval 15"/>
          <p:cNvSpPr/>
          <p:nvPr/>
        </p:nvSpPr>
        <p:spPr>
          <a:xfrm>
            <a:off x="2776805" y="4574303"/>
            <a:ext cx="1279280" cy="128269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leg</a:t>
            </a:r>
            <a:endParaRPr lang="en-US" dirty="0">
              <a:solidFill>
                <a:schemeClr val="tx1"/>
              </a:solidFill>
            </a:endParaRPr>
          </a:p>
        </p:txBody>
      </p:sp>
      <p:sp>
        <p:nvSpPr>
          <p:cNvPr id="17" name="Oval 16"/>
          <p:cNvSpPr/>
          <p:nvPr/>
        </p:nvSpPr>
        <p:spPr>
          <a:xfrm>
            <a:off x="1348235" y="3698449"/>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1749433" y="3900345"/>
            <a:ext cx="2436240" cy="646331"/>
          </a:xfrm>
          <a:prstGeom prst="rect">
            <a:avLst/>
          </a:prstGeom>
          <a:noFill/>
        </p:spPr>
        <p:txBody>
          <a:bodyPr wrap="square" rtlCol="0">
            <a:spAutoFit/>
          </a:bodyPr>
          <a:lstStyle/>
          <a:p>
            <a:r>
              <a:rPr lang="en-US" b="1" dirty="0" err="1" smtClean="0"/>
              <a:t>part_of</a:t>
            </a:r>
            <a:r>
              <a:rPr lang="en-US" b="1" dirty="0" smtClean="0"/>
              <a:t> </a:t>
            </a:r>
            <a:r>
              <a:rPr lang="en-US" i="1" dirty="0" smtClean="0">
                <a:solidFill>
                  <a:srgbClr val="75367A"/>
                </a:solidFill>
              </a:rPr>
              <a:t>some </a:t>
            </a:r>
            <a:r>
              <a:rPr lang="en-US" i="1" dirty="0" smtClean="0"/>
              <a:t>‘</a:t>
            </a:r>
            <a:r>
              <a:rPr lang="en-US" dirty="0" smtClean="0"/>
              <a:t>thoracic segment</a:t>
            </a:r>
            <a:endParaRPr lang="en-US" dirty="0"/>
          </a:p>
        </p:txBody>
      </p:sp>
      <p:pic>
        <p:nvPicPr>
          <p:cNvPr id="19" name="Picture 18"/>
          <p:cNvPicPr>
            <a:picLocks noChangeAspect="1"/>
          </p:cNvPicPr>
          <p:nvPr/>
        </p:nvPicPr>
        <p:blipFill>
          <a:blip r:embed="rId2"/>
          <a:stretch>
            <a:fillRect/>
          </a:stretch>
        </p:blipFill>
        <p:spPr>
          <a:xfrm>
            <a:off x="4671289" y="3480832"/>
            <a:ext cx="3902538" cy="2935102"/>
          </a:xfrm>
          <a:prstGeom prst="rect">
            <a:avLst/>
          </a:prstGeom>
        </p:spPr>
      </p:pic>
      <p:sp>
        <p:nvSpPr>
          <p:cNvPr id="20" name="Oval 19"/>
          <p:cNvSpPr/>
          <p:nvPr/>
        </p:nvSpPr>
        <p:spPr>
          <a:xfrm>
            <a:off x="1568536" y="4700787"/>
            <a:ext cx="1191673" cy="128269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wing</a:t>
            </a:r>
            <a:endParaRPr lang="en-US" dirty="0">
              <a:solidFill>
                <a:schemeClr val="tx1"/>
              </a:solidFill>
            </a:endParaRPr>
          </a:p>
        </p:txBody>
      </p:sp>
      <p:sp>
        <p:nvSpPr>
          <p:cNvPr id="21" name="Rectangle 20"/>
          <p:cNvSpPr/>
          <p:nvPr/>
        </p:nvSpPr>
        <p:spPr>
          <a:xfrm>
            <a:off x="523614" y="2872592"/>
            <a:ext cx="7433044" cy="461665"/>
          </a:xfrm>
          <a:prstGeom prst="rect">
            <a:avLst/>
          </a:prstGeom>
        </p:spPr>
        <p:txBody>
          <a:bodyPr wrap="square">
            <a:spAutoFit/>
          </a:bodyPr>
          <a:lstStyle/>
          <a:p>
            <a:r>
              <a:rPr lang="en-US" sz="2400" dirty="0" smtClean="0"/>
              <a:t>‘leg</a:t>
            </a:r>
            <a:r>
              <a:rPr lang="en-US" sz="2400" dirty="0" smtClean="0"/>
              <a:t>’ </a:t>
            </a:r>
            <a:r>
              <a:rPr lang="en-US" sz="2400" i="1" dirty="0" err="1" smtClean="0">
                <a:solidFill>
                  <a:srgbClr val="3366FF"/>
                </a:solidFill>
              </a:rPr>
              <a:t>SubClassOf</a:t>
            </a:r>
            <a:r>
              <a:rPr lang="en-US" sz="2400" i="1" dirty="0" smtClean="0">
                <a:solidFill>
                  <a:srgbClr val="3366FF"/>
                </a:solidFill>
              </a:rPr>
              <a:t> </a:t>
            </a:r>
            <a:r>
              <a:rPr lang="en-US" sz="2400" b="1" dirty="0" err="1" smtClean="0"/>
              <a:t>part_of</a:t>
            </a:r>
            <a:r>
              <a:rPr lang="en-US" sz="2400" dirty="0" smtClean="0"/>
              <a:t> </a:t>
            </a:r>
            <a:r>
              <a:rPr lang="en-US" sz="2400" i="1" dirty="0" smtClean="0">
                <a:solidFill>
                  <a:schemeClr val="accent2">
                    <a:lumMod val="75000"/>
                    <a:lumOff val="25000"/>
                  </a:schemeClr>
                </a:solidFill>
              </a:rPr>
              <a:t>some </a:t>
            </a:r>
            <a:r>
              <a:rPr lang="en-US" sz="2400" dirty="0" smtClean="0"/>
              <a:t>thoracic segment</a:t>
            </a:r>
            <a:endParaRPr lang="en-US" sz="2400" dirty="0"/>
          </a:p>
        </p:txBody>
      </p:sp>
      <p:sp>
        <p:nvSpPr>
          <p:cNvPr id="23" name="Rectangle 22"/>
          <p:cNvSpPr/>
          <p:nvPr/>
        </p:nvSpPr>
        <p:spPr>
          <a:xfrm>
            <a:off x="523612" y="2138025"/>
            <a:ext cx="7951393" cy="646331"/>
          </a:xfrm>
          <a:prstGeom prst="rect">
            <a:avLst/>
          </a:prstGeom>
        </p:spPr>
        <p:txBody>
          <a:bodyPr wrap="square">
            <a:spAutoFit/>
          </a:bodyPr>
          <a:lstStyle/>
          <a:p>
            <a:r>
              <a:rPr lang="en-US" dirty="0" smtClean="0"/>
              <a:t>Being part of </a:t>
            </a:r>
            <a:r>
              <a:rPr lang="en-US" dirty="0" smtClean="0"/>
              <a:t>a </a:t>
            </a:r>
            <a:r>
              <a:rPr lang="en-US" dirty="0" smtClean="0"/>
              <a:t>thoracic segment is a necessary condition of being in the class leg</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Directionality and quantifiers</a:t>
            </a:r>
            <a:endParaRPr lang="en-US" dirty="0"/>
          </a:p>
        </p:txBody>
      </p:sp>
      <p:sp>
        <p:nvSpPr>
          <p:cNvPr id="17" name="Oval 16"/>
          <p:cNvSpPr/>
          <p:nvPr/>
        </p:nvSpPr>
        <p:spPr>
          <a:xfrm>
            <a:off x="1127932" y="3698449"/>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1529130" y="3900345"/>
            <a:ext cx="2436240" cy="646331"/>
          </a:xfrm>
          <a:prstGeom prst="rect">
            <a:avLst/>
          </a:prstGeom>
          <a:noFill/>
        </p:spPr>
        <p:txBody>
          <a:bodyPr wrap="square" rtlCol="0">
            <a:spAutoFit/>
          </a:bodyPr>
          <a:lstStyle/>
          <a:p>
            <a:r>
              <a:rPr lang="en-US" b="1" dirty="0" err="1" smtClean="0"/>
              <a:t>has_part</a:t>
            </a:r>
            <a:r>
              <a:rPr lang="en-US" b="1" dirty="0" smtClean="0"/>
              <a:t> </a:t>
            </a:r>
            <a:r>
              <a:rPr lang="en-US" i="1" dirty="0" smtClean="0">
                <a:solidFill>
                  <a:srgbClr val="75367A"/>
                </a:solidFill>
              </a:rPr>
              <a:t>some</a:t>
            </a:r>
            <a:r>
              <a:rPr lang="en-US" i="1" dirty="0" smtClean="0">
                <a:solidFill>
                  <a:srgbClr val="75367A"/>
                </a:solidFill>
              </a:rPr>
              <a:t> </a:t>
            </a:r>
          </a:p>
          <a:p>
            <a:r>
              <a:rPr lang="en-US" dirty="0" smtClean="0"/>
              <a:t>wing</a:t>
            </a:r>
            <a:endParaRPr lang="en-US" dirty="0"/>
          </a:p>
        </p:txBody>
      </p:sp>
      <p:pic>
        <p:nvPicPr>
          <p:cNvPr id="19" name="Picture 18"/>
          <p:cNvPicPr>
            <a:picLocks noChangeAspect="1"/>
          </p:cNvPicPr>
          <p:nvPr/>
        </p:nvPicPr>
        <p:blipFill>
          <a:blip r:embed="rId2"/>
          <a:stretch>
            <a:fillRect/>
          </a:stretch>
        </p:blipFill>
        <p:spPr>
          <a:xfrm>
            <a:off x="4695825" y="3390126"/>
            <a:ext cx="3902538" cy="2935102"/>
          </a:xfrm>
          <a:prstGeom prst="rect">
            <a:avLst/>
          </a:prstGeom>
        </p:spPr>
      </p:pic>
      <p:sp>
        <p:nvSpPr>
          <p:cNvPr id="20" name="Oval 19"/>
          <p:cNvSpPr/>
          <p:nvPr/>
        </p:nvSpPr>
        <p:spPr>
          <a:xfrm>
            <a:off x="1892499" y="4370247"/>
            <a:ext cx="1735939" cy="168112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thoracic segment</a:t>
            </a:r>
            <a:endParaRPr lang="en-US" dirty="0">
              <a:solidFill>
                <a:schemeClr val="tx1"/>
              </a:solidFill>
            </a:endParaRPr>
          </a:p>
        </p:txBody>
      </p:sp>
      <p:sp>
        <p:nvSpPr>
          <p:cNvPr id="21" name="Rectangle 20"/>
          <p:cNvSpPr/>
          <p:nvPr/>
        </p:nvSpPr>
        <p:spPr>
          <a:xfrm>
            <a:off x="523614" y="2095115"/>
            <a:ext cx="7433044" cy="461665"/>
          </a:xfrm>
          <a:prstGeom prst="rect">
            <a:avLst/>
          </a:prstGeom>
        </p:spPr>
        <p:txBody>
          <a:bodyPr wrap="square">
            <a:spAutoFit/>
          </a:bodyPr>
          <a:lstStyle/>
          <a:p>
            <a:r>
              <a:rPr lang="en-US" sz="2400" dirty="0" smtClean="0"/>
              <a:t>‘wing’ </a:t>
            </a:r>
            <a:r>
              <a:rPr lang="en-US" sz="2400" i="1" dirty="0" err="1" smtClean="0">
                <a:solidFill>
                  <a:srgbClr val="3366FF"/>
                </a:solidFill>
              </a:rPr>
              <a:t>SubClassOf</a:t>
            </a:r>
            <a:r>
              <a:rPr lang="en-US" sz="2400" i="1" dirty="0" smtClean="0">
                <a:solidFill>
                  <a:srgbClr val="3366FF"/>
                </a:solidFill>
              </a:rPr>
              <a:t> </a:t>
            </a:r>
            <a:r>
              <a:rPr lang="en-US" sz="2400" b="1" dirty="0" err="1" smtClean="0"/>
              <a:t>part_of</a:t>
            </a:r>
            <a:r>
              <a:rPr lang="en-US" sz="2400" dirty="0" smtClean="0"/>
              <a:t> </a:t>
            </a:r>
            <a:r>
              <a:rPr lang="en-US" sz="2400" i="1" dirty="0" smtClean="0">
                <a:solidFill>
                  <a:schemeClr val="accent2">
                    <a:lumMod val="75000"/>
                    <a:lumOff val="25000"/>
                  </a:schemeClr>
                </a:solidFill>
              </a:rPr>
              <a:t>some </a:t>
            </a:r>
            <a:r>
              <a:rPr lang="en-US" sz="2400" dirty="0" smtClean="0"/>
              <a:t>thoracic segment</a:t>
            </a:r>
            <a:endParaRPr lang="en-US" sz="2400" dirty="0"/>
          </a:p>
        </p:txBody>
      </p:sp>
      <p:sp>
        <p:nvSpPr>
          <p:cNvPr id="10" name="Rectangle 9"/>
          <p:cNvSpPr/>
          <p:nvPr/>
        </p:nvSpPr>
        <p:spPr>
          <a:xfrm>
            <a:off x="520509" y="2714001"/>
            <a:ext cx="7721240" cy="461665"/>
          </a:xfrm>
          <a:prstGeom prst="rect">
            <a:avLst/>
          </a:prstGeom>
        </p:spPr>
        <p:txBody>
          <a:bodyPr wrap="square">
            <a:spAutoFit/>
          </a:bodyPr>
          <a:lstStyle/>
          <a:p>
            <a:r>
              <a:rPr lang="en-US" sz="2400" dirty="0" smtClean="0"/>
              <a:t>‘thoracic segment’ </a:t>
            </a:r>
            <a:r>
              <a:rPr lang="en-US" sz="2400" i="1" dirty="0" err="1" smtClean="0">
                <a:solidFill>
                  <a:srgbClr val="3366FF"/>
                </a:solidFill>
              </a:rPr>
              <a:t>SubClassOf</a:t>
            </a:r>
            <a:r>
              <a:rPr lang="en-US" sz="2400" i="1" dirty="0" smtClean="0">
                <a:solidFill>
                  <a:srgbClr val="3366FF"/>
                </a:solidFill>
              </a:rPr>
              <a:t> </a:t>
            </a:r>
            <a:r>
              <a:rPr lang="en-US" sz="2400" b="1" dirty="0" err="1" smtClean="0"/>
              <a:t>has_part</a:t>
            </a:r>
            <a:r>
              <a:rPr lang="en-US" sz="2400" dirty="0" smtClean="0"/>
              <a:t> </a:t>
            </a:r>
            <a:r>
              <a:rPr lang="en-US" sz="2400" i="1" dirty="0" smtClean="0">
                <a:solidFill>
                  <a:schemeClr val="accent2">
                    <a:lumMod val="75000"/>
                    <a:lumOff val="25000"/>
                  </a:schemeClr>
                </a:solidFill>
              </a:rPr>
              <a:t>some</a:t>
            </a:r>
            <a:r>
              <a:rPr lang="en-US" sz="2400" i="1" dirty="0" smtClean="0">
                <a:solidFill>
                  <a:schemeClr val="accent2">
                    <a:lumMod val="75000"/>
                    <a:lumOff val="25000"/>
                  </a:schemeClr>
                </a:solidFill>
              </a:rPr>
              <a:t> </a:t>
            </a:r>
            <a:r>
              <a:rPr lang="en-US" sz="2400" dirty="0" smtClean="0"/>
              <a:t>‘wing’</a:t>
            </a:r>
            <a:endParaRPr lang="en-US" sz="2400" dirty="0"/>
          </a:p>
        </p:txBody>
      </p:sp>
      <p:sp>
        <p:nvSpPr>
          <p:cNvPr id="11" name="Rectangle 10"/>
          <p:cNvSpPr/>
          <p:nvPr/>
        </p:nvSpPr>
        <p:spPr>
          <a:xfrm>
            <a:off x="7969849" y="2617508"/>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
        <p:nvSpPr>
          <p:cNvPr id="12" name="Rectangle 11"/>
          <p:cNvSpPr/>
          <p:nvPr/>
        </p:nvSpPr>
        <p:spPr>
          <a:xfrm>
            <a:off x="7551961" y="2008483"/>
            <a:ext cx="389850" cy="1077218"/>
          </a:xfrm>
          <a:prstGeom prst="rect">
            <a:avLst/>
          </a:prstGeom>
        </p:spPr>
        <p:txBody>
          <a:bodyPr wrap="square">
            <a:spAutoFit/>
          </a:bodyPr>
          <a:lstStyle/>
          <a:p>
            <a:r>
              <a:rPr lang="en-US" sz="3200" dirty="0" smtClean="0">
                <a:solidFill>
                  <a:srgbClr val="008000"/>
                </a:solidFill>
                <a:latin typeface="Zapf Dingbats"/>
                <a:ea typeface="Zapf Dingbats"/>
                <a:cs typeface="Zapf Dingbats"/>
              </a:rPr>
              <a:t>✔</a:t>
            </a:r>
            <a:endParaRPr lang="en-US" sz="3200" dirty="0"/>
          </a:p>
        </p:txBody>
      </p:sp>
      <p:sp>
        <p:nvSpPr>
          <p:cNvPr id="13" name="Rectangle 12"/>
          <p:cNvSpPr/>
          <p:nvPr/>
        </p:nvSpPr>
        <p:spPr>
          <a:xfrm>
            <a:off x="3814861" y="5516996"/>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Directionality and quantifiers</a:t>
            </a:r>
            <a:endParaRPr lang="en-US" dirty="0"/>
          </a:p>
        </p:txBody>
      </p:sp>
      <p:sp>
        <p:nvSpPr>
          <p:cNvPr id="3" name="Content Placeholder 2"/>
          <p:cNvSpPr>
            <a:spLocks noGrp="1"/>
          </p:cNvSpPr>
          <p:nvPr>
            <p:ph idx="1"/>
          </p:nvPr>
        </p:nvSpPr>
        <p:spPr>
          <a:xfrm>
            <a:off x="459599" y="1190764"/>
            <a:ext cx="7289718" cy="4144963"/>
          </a:xfrm>
        </p:spPr>
        <p:txBody>
          <a:bodyPr>
            <a:normAutofit/>
          </a:bodyPr>
          <a:lstStyle/>
          <a:p>
            <a:endParaRPr lang="en-US" dirty="0" smtClean="0"/>
          </a:p>
          <a:p>
            <a:r>
              <a:rPr lang="en-US" dirty="0" smtClean="0"/>
              <a:t>‘</a:t>
            </a:r>
            <a:r>
              <a:rPr lang="en-US" dirty="0" smtClean="0"/>
              <a:t>claw’</a:t>
            </a:r>
            <a:r>
              <a:rPr lang="en-US" dirty="0" smtClean="0"/>
              <a:t> </a:t>
            </a:r>
            <a:r>
              <a:rPr lang="en-US" i="1" dirty="0" err="1" smtClean="0">
                <a:solidFill>
                  <a:srgbClr val="0000FF"/>
                </a:solidFill>
              </a:rPr>
              <a:t>SubClassOf</a:t>
            </a:r>
            <a:r>
              <a:rPr lang="en-US" dirty="0" smtClean="0"/>
              <a:t> </a:t>
            </a:r>
            <a:r>
              <a:rPr lang="en-US" b="1" dirty="0" err="1" smtClean="0"/>
              <a:t>connected_to</a:t>
            </a:r>
            <a:r>
              <a:rPr lang="en-US" dirty="0" smtClean="0"/>
              <a:t> </a:t>
            </a:r>
            <a:r>
              <a:rPr lang="en-US" i="1" dirty="0" smtClean="0">
                <a:solidFill>
                  <a:srgbClr val="663366"/>
                </a:solidFill>
              </a:rPr>
              <a:t>some ‘</a:t>
            </a:r>
            <a:r>
              <a:rPr lang="en-US" dirty="0" smtClean="0"/>
              <a:t>tarsal segment’</a:t>
            </a:r>
            <a:endParaRPr lang="en-US" dirty="0" smtClean="0"/>
          </a:p>
          <a:p>
            <a:r>
              <a:rPr lang="en-US" dirty="0" smtClean="0"/>
              <a:t>‘</a:t>
            </a:r>
            <a:r>
              <a:rPr lang="en-US" dirty="0" smtClean="0"/>
              <a:t>tarsal segment</a:t>
            </a:r>
            <a:r>
              <a:rPr lang="en-US" dirty="0" smtClean="0"/>
              <a:t>’ </a:t>
            </a:r>
            <a:r>
              <a:rPr lang="en-US" i="1" dirty="0" err="1" smtClean="0">
                <a:solidFill>
                  <a:srgbClr val="0000FF"/>
                </a:solidFill>
              </a:rPr>
              <a:t>SubClassOf</a:t>
            </a:r>
            <a:r>
              <a:rPr lang="en-US" dirty="0" smtClean="0"/>
              <a:t>  </a:t>
            </a:r>
            <a:r>
              <a:rPr lang="en-US" b="1" dirty="0" err="1" smtClean="0"/>
              <a:t>connected_to</a:t>
            </a:r>
            <a:r>
              <a:rPr lang="en-US" dirty="0" smtClean="0"/>
              <a:t> </a:t>
            </a:r>
            <a:r>
              <a:rPr lang="en-US" i="1" dirty="0" smtClean="0">
                <a:solidFill>
                  <a:schemeClr val="accent1"/>
                </a:solidFill>
              </a:rPr>
              <a:t>some </a:t>
            </a:r>
            <a:r>
              <a:rPr lang="en-US" dirty="0" smtClean="0"/>
              <a:t>claw</a:t>
            </a:r>
            <a:endParaRPr lang="en-US" dirty="0"/>
          </a:p>
        </p:txBody>
      </p:sp>
      <p:pic>
        <p:nvPicPr>
          <p:cNvPr id="5" name="Picture 4"/>
          <p:cNvPicPr>
            <a:picLocks noChangeAspect="1"/>
          </p:cNvPicPr>
          <p:nvPr/>
        </p:nvPicPr>
        <p:blipFill>
          <a:blip r:embed="rId2"/>
          <a:stretch>
            <a:fillRect/>
          </a:stretch>
        </p:blipFill>
        <p:spPr>
          <a:xfrm>
            <a:off x="4903169" y="4023861"/>
            <a:ext cx="2331832" cy="1165916"/>
          </a:xfrm>
          <a:prstGeom prst="rect">
            <a:avLst/>
          </a:prstGeom>
        </p:spPr>
      </p:pic>
      <p:sp>
        <p:nvSpPr>
          <p:cNvPr id="6" name="TextBox 5"/>
          <p:cNvSpPr txBox="1"/>
          <p:nvPr/>
        </p:nvSpPr>
        <p:spPr>
          <a:xfrm>
            <a:off x="4545365" y="4062435"/>
            <a:ext cx="671979" cy="369332"/>
          </a:xfrm>
          <a:prstGeom prst="rect">
            <a:avLst/>
          </a:prstGeom>
          <a:noFill/>
        </p:spPr>
        <p:txBody>
          <a:bodyPr wrap="none" rtlCol="0">
            <a:spAutoFit/>
          </a:bodyPr>
          <a:lstStyle/>
          <a:p>
            <a:r>
              <a:rPr lang="en-US" dirty="0" smtClean="0"/>
              <a:t>claw</a:t>
            </a:r>
            <a:endParaRPr lang="en-US" dirty="0"/>
          </a:p>
        </p:txBody>
      </p:sp>
      <p:sp>
        <p:nvSpPr>
          <p:cNvPr id="7" name="TextBox 6"/>
          <p:cNvSpPr txBox="1"/>
          <p:nvPr/>
        </p:nvSpPr>
        <p:spPr>
          <a:xfrm>
            <a:off x="5970824" y="5423103"/>
            <a:ext cx="1848508" cy="369332"/>
          </a:xfrm>
          <a:prstGeom prst="rect">
            <a:avLst/>
          </a:prstGeom>
          <a:noFill/>
        </p:spPr>
        <p:txBody>
          <a:bodyPr wrap="none" rtlCol="0">
            <a:spAutoFit/>
          </a:bodyPr>
          <a:lstStyle/>
          <a:p>
            <a:r>
              <a:rPr lang="en-US" dirty="0" smtClean="0"/>
              <a:t>tarsal segments</a:t>
            </a:r>
            <a:endParaRPr lang="en-US" dirty="0"/>
          </a:p>
        </p:txBody>
      </p:sp>
      <p:cxnSp>
        <p:nvCxnSpPr>
          <p:cNvPr id="9" name="Straight Connector 8"/>
          <p:cNvCxnSpPr/>
          <p:nvPr/>
        </p:nvCxnSpPr>
        <p:spPr>
          <a:xfrm rot="16200000" flipV="1">
            <a:off x="5860688" y="5105541"/>
            <a:ext cx="401697" cy="3369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flipV="1">
            <a:off x="6048592" y="5112021"/>
            <a:ext cx="518318" cy="2850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249455" y="5105549"/>
            <a:ext cx="544234" cy="907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089631" y="4593711"/>
            <a:ext cx="298051" cy="272117"/>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7163199" y="1645660"/>
            <a:ext cx="389850" cy="1077218"/>
          </a:xfrm>
          <a:prstGeom prst="rect">
            <a:avLst/>
          </a:prstGeom>
        </p:spPr>
        <p:txBody>
          <a:bodyPr wrap="square">
            <a:spAutoFit/>
          </a:bodyPr>
          <a:lstStyle/>
          <a:p>
            <a:r>
              <a:rPr lang="en-US" sz="3200" dirty="0" smtClean="0">
                <a:solidFill>
                  <a:srgbClr val="008000"/>
                </a:solidFill>
                <a:latin typeface="Zapf Dingbats"/>
                <a:ea typeface="Zapf Dingbats"/>
                <a:cs typeface="Zapf Dingbats"/>
              </a:rPr>
              <a:t>✔</a:t>
            </a:r>
            <a:endParaRPr lang="en-US" sz="3200" dirty="0"/>
          </a:p>
        </p:txBody>
      </p:sp>
      <p:sp>
        <p:nvSpPr>
          <p:cNvPr id="18" name="Rectangle 17"/>
          <p:cNvSpPr/>
          <p:nvPr/>
        </p:nvSpPr>
        <p:spPr>
          <a:xfrm>
            <a:off x="7093423" y="2233692"/>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
        <p:nvSpPr>
          <p:cNvPr id="19" name="Oval 18"/>
          <p:cNvSpPr/>
          <p:nvPr/>
        </p:nvSpPr>
        <p:spPr>
          <a:xfrm>
            <a:off x="1127932" y="3698448"/>
            <a:ext cx="3096612" cy="284532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p:cNvSpPr txBox="1"/>
          <p:nvPr/>
        </p:nvSpPr>
        <p:spPr>
          <a:xfrm>
            <a:off x="1529130" y="3900345"/>
            <a:ext cx="2436240" cy="646331"/>
          </a:xfrm>
          <a:prstGeom prst="rect">
            <a:avLst/>
          </a:prstGeom>
          <a:noFill/>
        </p:spPr>
        <p:txBody>
          <a:bodyPr wrap="square" rtlCol="0">
            <a:spAutoFit/>
          </a:bodyPr>
          <a:lstStyle/>
          <a:p>
            <a:r>
              <a:rPr lang="en-US" b="1" dirty="0" err="1" smtClean="0"/>
              <a:t>connected_to</a:t>
            </a:r>
            <a:r>
              <a:rPr lang="en-US" b="1" dirty="0" smtClean="0"/>
              <a:t> </a:t>
            </a:r>
            <a:r>
              <a:rPr lang="en-US" i="1" dirty="0" smtClean="0">
                <a:solidFill>
                  <a:srgbClr val="75367A"/>
                </a:solidFill>
              </a:rPr>
              <a:t>some </a:t>
            </a:r>
          </a:p>
          <a:p>
            <a:r>
              <a:rPr lang="en-US" dirty="0" smtClean="0"/>
              <a:t>‘claw’</a:t>
            </a:r>
            <a:endParaRPr lang="en-US" dirty="0"/>
          </a:p>
        </p:txBody>
      </p:sp>
      <p:sp>
        <p:nvSpPr>
          <p:cNvPr id="21" name="Oval 20"/>
          <p:cNvSpPr/>
          <p:nvPr/>
        </p:nvSpPr>
        <p:spPr>
          <a:xfrm>
            <a:off x="1840665" y="4619625"/>
            <a:ext cx="1567480" cy="145765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tarsal segment</a:t>
            </a:r>
            <a:endParaRPr lang="en-US" dirty="0">
              <a:solidFill>
                <a:schemeClr val="tx1"/>
              </a:solidFill>
            </a:endParaRPr>
          </a:p>
        </p:txBody>
      </p:sp>
      <p:sp>
        <p:nvSpPr>
          <p:cNvPr id="22" name="Rectangle 21"/>
          <p:cNvSpPr/>
          <p:nvPr/>
        </p:nvSpPr>
        <p:spPr>
          <a:xfrm>
            <a:off x="4035164" y="5724323"/>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use OBO, why should I care about OWL?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OWL 2 is a W3C standard with a large and growing ecosystem of developers.</a:t>
            </a:r>
          </a:p>
          <a:p>
            <a:r>
              <a:rPr lang="en-US" dirty="0" smtClean="0"/>
              <a:t>Using OWL ontologies in Protégé 4 you can use </a:t>
            </a:r>
            <a:r>
              <a:rPr lang="en-US" b="1" dirty="0" smtClean="0"/>
              <a:t>fast </a:t>
            </a:r>
            <a:r>
              <a:rPr lang="en-US" dirty="0" smtClean="0"/>
              <a:t>reasoners to:</a:t>
            </a:r>
          </a:p>
          <a:p>
            <a:pPr lvl="1"/>
            <a:r>
              <a:rPr lang="en-US" dirty="0" smtClean="0"/>
              <a:t>Query your ontology</a:t>
            </a:r>
          </a:p>
          <a:p>
            <a:pPr lvl="2"/>
            <a:r>
              <a:rPr lang="en-US" dirty="0" smtClean="0"/>
              <a:t>This could be the basis for </a:t>
            </a:r>
            <a:r>
              <a:rPr lang="en-US" b="1" dirty="0" smtClean="0"/>
              <a:t>sophisticated queries on your website</a:t>
            </a:r>
          </a:p>
          <a:p>
            <a:pPr lvl="1"/>
            <a:r>
              <a:rPr lang="en-US" b="1" dirty="0" smtClean="0"/>
              <a:t>Quickly find mistakes</a:t>
            </a:r>
          </a:p>
          <a:p>
            <a:pPr lvl="1"/>
            <a:r>
              <a:rPr lang="en-US" b="1" dirty="0" smtClean="0"/>
              <a:t>Automate classification</a:t>
            </a:r>
          </a:p>
          <a:p>
            <a:r>
              <a:rPr lang="en-US" dirty="0" smtClean="0"/>
              <a:t>Non-</a:t>
            </a:r>
            <a:r>
              <a:rPr lang="en-US" dirty="0" err="1" smtClean="0"/>
              <a:t>lossy</a:t>
            </a:r>
            <a:r>
              <a:rPr lang="en-US" dirty="0" smtClean="0"/>
              <a:t> round tripping from OBO to OWL and back is now easy</a:t>
            </a:r>
          </a:p>
          <a:p>
            <a:pPr lvl="1"/>
            <a:r>
              <a:rPr lang="en-US" b="1" dirty="0" smtClean="0"/>
              <a:t>continue developing in OBO </a:t>
            </a:r>
            <a:r>
              <a:rPr lang="en-US" dirty="0" smtClean="0"/>
              <a:t>while taking advantage of OWL and Protégé for reasoning</a:t>
            </a:r>
          </a:p>
          <a:p>
            <a:pPr lvl="1"/>
            <a:r>
              <a:rPr lang="en-US" dirty="0" smtClean="0"/>
              <a:t>This may be a first step to developing in OWL/Protégé </a:t>
            </a:r>
          </a:p>
          <a:p>
            <a:pPr lvl="1"/>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store knowledge in query-able form</a:t>
            </a:r>
            <a:endParaRPr lang="en-US" dirty="0"/>
          </a:p>
        </p:txBody>
      </p:sp>
      <p:sp>
        <p:nvSpPr>
          <p:cNvPr id="4" name="Oval 3"/>
          <p:cNvSpPr/>
          <p:nvPr/>
        </p:nvSpPr>
        <p:spPr>
          <a:xfrm>
            <a:off x="7390113" y="3460773"/>
            <a:ext cx="1175606" cy="126888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leg</a:t>
            </a:r>
            <a:endParaRPr lang="en-US" dirty="0">
              <a:solidFill>
                <a:schemeClr val="tx1"/>
              </a:solidFill>
            </a:endParaRPr>
          </a:p>
        </p:txBody>
      </p:sp>
      <p:sp>
        <p:nvSpPr>
          <p:cNvPr id="5" name="Oval 4"/>
          <p:cNvSpPr/>
          <p:nvPr/>
        </p:nvSpPr>
        <p:spPr>
          <a:xfrm>
            <a:off x="5287685" y="2485954"/>
            <a:ext cx="3459454" cy="360428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5935097" y="2791514"/>
            <a:ext cx="2436240" cy="646331"/>
          </a:xfrm>
          <a:prstGeom prst="rect">
            <a:avLst/>
          </a:prstGeom>
          <a:noFill/>
        </p:spPr>
        <p:txBody>
          <a:bodyPr wrap="square" rtlCol="0">
            <a:spAutoFit/>
          </a:bodyPr>
          <a:lstStyle/>
          <a:p>
            <a:r>
              <a:rPr lang="en-US" b="1" dirty="0" err="1" smtClean="0"/>
              <a:t>part_of</a:t>
            </a:r>
            <a:r>
              <a:rPr lang="en-US" b="1" dirty="0" smtClean="0"/>
              <a:t> </a:t>
            </a:r>
            <a:r>
              <a:rPr lang="en-US" i="1" dirty="0" smtClean="0">
                <a:solidFill>
                  <a:srgbClr val="75367A"/>
                </a:solidFill>
              </a:rPr>
              <a:t>some </a:t>
            </a:r>
            <a:r>
              <a:rPr lang="en-US" i="1" dirty="0" smtClean="0"/>
              <a:t>‘</a:t>
            </a:r>
            <a:r>
              <a:rPr lang="en-US" dirty="0" smtClean="0"/>
              <a:t>insect thorax’</a:t>
            </a:r>
            <a:endParaRPr lang="en-US" dirty="0"/>
          </a:p>
        </p:txBody>
      </p:sp>
      <p:sp>
        <p:nvSpPr>
          <p:cNvPr id="9" name="Oval 8"/>
          <p:cNvSpPr/>
          <p:nvPr/>
        </p:nvSpPr>
        <p:spPr>
          <a:xfrm>
            <a:off x="5343761" y="3402757"/>
            <a:ext cx="2086355" cy="222376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p:txBody>
      </p:sp>
      <p:sp>
        <p:nvSpPr>
          <p:cNvPr id="10" name="Oval 9"/>
          <p:cNvSpPr/>
          <p:nvPr/>
        </p:nvSpPr>
        <p:spPr>
          <a:xfrm>
            <a:off x="6238306" y="3668579"/>
            <a:ext cx="1079493" cy="10596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forewing</a:t>
            </a:r>
          </a:p>
        </p:txBody>
      </p:sp>
      <p:sp>
        <p:nvSpPr>
          <p:cNvPr id="11" name="TextBox 10"/>
          <p:cNvSpPr txBox="1"/>
          <p:nvPr/>
        </p:nvSpPr>
        <p:spPr>
          <a:xfrm>
            <a:off x="5617648" y="3592125"/>
            <a:ext cx="869104" cy="380415"/>
          </a:xfrm>
          <a:prstGeom prst="rect">
            <a:avLst/>
          </a:prstGeom>
          <a:noFill/>
        </p:spPr>
        <p:txBody>
          <a:bodyPr wrap="square" rtlCol="0">
            <a:spAutoFit/>
          </a:bodyPr>
          <a:lstStyle/>
          <a:p>
            <a:r>
              <a:rPr lang="en-US" dirty="0" smtClean="0"/>
              <a:t>wing</a:t>
            </a:r>
            <a:endParaRPr lang="en-US" dirty="0"/>
          </a:p>
        </p:txBody>
      </p:sp>
      <p:sp>
        <p:nvSpPr>
          <p:cNvPr id="12" name="Oval 11"/>
          <p:cNvSpPr/>
          <p:nvPr/>
        </p:nvSpPr>
        <p:spPr>
          <a:xfrm>
            <a:off x="5706941" y="4653488"/>
            <a:ext cx="1023399" cy="90824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hindwing</a:t>
            </a:r>
            <a:endParaRPr lang="en-US" dirty="0" smtClean="0">
              <a:solidFill>
                <a:srgbClr val="000000"/>
              </a:solidFill>
            </a:endParaRPr>
          </a:p>
        </p:txBody>
      </p:sp>
      <p:pic>
        <p:nvPicPr>
          <p:cNvPr id="14" name="Picture 13"/>
          <p:cNvPicPr>
            <a:picLocks noChangeAspect="1"/>
          </p:cNvPicPr>
          <p:nvPr/>
        </p:nvPicPr>
        <p:blipFill>
          <a:blip r:embed="rId3"/>
          <a:stretch>
            <a:fillRect/>
          </a:stretch>
        </p:blipFill>
        <p:spPr>
          <a:xfrm>
            <a:off x="416514" y="2210831"/>
            <a:ext cx="4611472" cy="336768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a:t>
            </a:r>
            <a:br>
              <a:rPr lang="en-US" dirty="0" smtClean="0"/>
            </a:br>
            <a:r>
              <a:rPr lang="en-US" dirty="0" smtClean="0"/>
              <a:t> </a:t>
            </a:r>
            <a:r>
              <a:rPr lang="en-US" sz="2400" dirty="0" smtClean="0"/>
              <a:t>necessary conditions for class membership</a:t>
            </a:r>
            <a:endParaRPr lang="en-US" sz="2400" dirty="0"/>
          </a:p>
        </p:txBody>
      </p:sp>
      <p:sp>
        <p:nvSpPr>
          <p:cNvPr id="3" name="Content Placeholder 2"/>
          <p:cNvSpPr>
            <a:spLocks noGrp="1"/>
          </p:cNvSpPr>
          <p:nvPr>
            <p:ph idx="1"/>
          </p:nvPr>
        </p:nvSpPr>
        <p:spPr>
          <a:xfrm>
            <a:off x="498474" y="1981200"/>
            <a:ext cx="3713653" cy="4144963"/>
          </a:xfrm>
        </p:spPr>
        <p:txBody>
          <a:bodyPr/>
          <a:lstStyle/>
          <a:p>
            <a:r>
              <a:rPr lang="en-US" sz="2400" dirty="0" smtClean="0"/>
              <a:t>OWL </a:t>
            </a:r>
            <a:r>
              <a:rPr lang="en-US" dirty="0" smtClean="0"/>
              <a:t>Manchester Syntax </a:t>
            </a:r>
          </a:p>
          <a:p>
            <a:pPr lvl="1"/>
            <a:r>
              <a:rPr lang="en-US" dirty="0" smtClean="0"/>
              <a:t>antenna </a:t>
            </a:r>
            <a:r>
              <a:rPr lang="en-US" dirty="0" smtClean="0">
                <a:solidFill>
                  <a:srgbClr val="3366FF"/>
                </a:solidFill>
              </a:rPr>
              <a:t>SubClassOf </a:t>
            </a:r>
            <a:r>
              <a:rPr lang="en-US" b="1" dirty="0" smtClean="0"/>
              <a:t>part_of</a:t>
            </a:r>
            <a:r>
              <a:rPr lang="en-US" dirty="0" smtClean="0"/>
              <a:t> </a:t>
            </a:r>
            <a:r>
              <a:rPr lang="en-US" dirty="0" smtClean="0">
                <a:solidFill>
                  <a:schemeClr val="accent2">
                    <a:lumMod val="50000"/>
                    <a:lumOff val="50000"/>
                  </a:schemeClr>
                </a:solidFill>
              </a:rPr>
              <a:t>some </a:t>
            </a:r>
            <a:r>
              <a:rPr lang="en-US" dirty="0" smtClean="0"/>
              <a:t>head</a:t>
            </a:r>
          </a:p>
          <a:p>
            <a:pPr lvl="1"/>
            <a:endParaRPr lang="en-US" dirty="0" smtClean="0"/>
          </a:p>
          <a:p>
            <a:pPr lvl="1"/>
            <a:endParaRPr lang="en-US" dirty="0" smtClean="0"/>
          </a:p>
          <a:p>
            <a:pPr lvl="1">
              <a:buNone/>
            </a:pPr>
            <a:endParaRPr lang="en-US" dirty="0" smtClean="0"/>
          </a:p>
          <a:p>
            <a:r>
              <a:rPr lang="en-US" sz="2400" dirty="0" smtClean="0"/>
              <a:t>OBO format :</a:t>
            </a:r>
          </a:p>
          <a:p>
            <a:pPr lvl="1"/>
            <a:r>
              <a:rPr lang="en-US" b="1" dirty="0" smtClean="0"/>
              <a:t>name</a:t>
            </a:r>
            <a:r>
              <a:rPr lang="en-US" dirty="0" smtClean="0"/>
              <a:t>: antenna</a:t>
            </a:r>
          </a:p>
          <a:p>
            <a:pPr lvl="1"/>
            <a:r>
              <a:rPr lang="en-US" b="1" dirty="0" smtClean="0"/>
              <a:t>relationship</a:t>
            </a:r>
            <a:r>
              <a:rPr lang="en-US" dirty="0" smtClean="0"/>
              <a:t>:  </a:t>
            </a:r>
            <a:r>
              <a:rPr lang="en-US" dirty="0" err="1" smtClean="0"/>
              <a:t>part_of</a:t>
            </a:r>
            <a:r>
              <a:rPr lang="en-US" dirty="0" smtClean="0"/>
              <a:t> head</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0" name="Picture 9"/>
          <p:cNvPicPr>
            <a:picLocks noChangeAspect="1"/>
          </p:cNvPicPr>
          <p:nvPr/>
        </p:nvPicPr>
        <p:blipFill>
          <a:blip r:embed="rId2"/>
          <a:stretch>
            <a:fillRect/>
          </a:stretch>
        </p:blipFill>
        <p:spPr>
          <a:xfrm>
            <a:off x="4786472" y="4863720"/>
            <a:ext cx="2260600" cy="571500"/>
          </a:xfrm>
          <a:prstGeom prst="rect">
            <a:avLst/>
          </a:prstGeom>
        </p:spPr>
      </p:pic>
      <p:pic>
        <p:nvPicPr>
          <p:cNvPr id="13" name="Picture 12"/>
          <p:cNvPicPr>
            <a:picLocks noChangeAspect="1"/>
          </p:cNvPicPr>
          <p:nvPr/>
        </p:nvPicPr>
        <p:blipFill>
          <a:blip r:embed="rId3"/>
          <a:stretch>
            <a:fillRect/>
          </a:stretch>
        </p:blipFill>
        <p:spPr>
          <a:xfrm>
            <a:off x="6196172" y="3371850"/>
            <a:ext cx="2082800" cy="914400"/>
          </a:xfrm>
          <a:prstGeom prst="rect">
            <a:avLst/>
          </a:prstGeom>
        </p:spPr>
      </p:pic>
      <p:pic>
        <p:nvPicPr>
          <p:cNvPr id="14" name="Picture 13"/>
          <p:cNvPicPr>
            <a:picLocks noChangeAspect="1"/>
          </p:cNvPicPr>
          <p:nvPr/>
        </p:nvPicPr>
        <p:blipFill>
          <a:blip r:embed="rId4"/>
          <a:stretch>
            <a:fillRect/>
          </a:stretch>
        </p:blipFill>
        <p:spPr>
          <a:xfrm>
            <a:off x="4774138" y="2507410"/>
            <a:ext cx="1406546" cy="86444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6" name="Group 5"/>
          <p:cNvGrpSpPr/>
          <p:nvPr/>
        </p:nvGrpSpPr>
        <p:grpSpPr>
          <a:xfrm>
            <a:off x="400610" y="1878239"/>
            <a:ext cx="6457390" cy="9591237"/>
            <a:chOff x="5576920" y="25202540"/>
            <a:chExt cx="11495041" cy="14602450"/>
          </a:xfrm>
        </p:grpSpPr>
        <p:pic>
          <p:nvPicPr>
            <p:cNvPr id="8" name="Picture 7" descr="tmp1.png"/>
            <p:cNvPicPr>
              <a:picLocks noChangeAspect="1"/>
            </p:cNvPicPr>
            <p:nvPr/>
          </p:nvPicPr>
          <p:blipFill>
            <a:blip r:embed="rId2"/>
            <a:stretch>
              <a:fillRect/>
            </a:stretch>
          </p:blipFill>
          <p:spPr>
            <a:xfrm>
              <a:off x="5576920" y="25202540"/>
              <a:ext cx="11495041" cy="5371361"/>
            </a:xfrm>
            <a:prstGeom prst="rect">
              <a:avLst/>
            </a:prstGeom>
          </p:spPr>
        </p:pic>
        <p:sp>
          <p:nvSpPr>
            <p:cNvPr id="9" name="TextBox 8"/>
            <p:cNvSpPr txBox="1"/>
            <p:nvPr/>
          </p:nvSpPr>
          <p:spPr>
            <a:xfrm>
              <a:off x="7194550" y="38164949"/>
              <a:ext cx="7480990" cy="1640041"/>
            </a:xfrm>
            <a:prstGeom prst="rect">
              <a:avLst/>
            </a:prstGeom>
            <a:noFill/>
          </p:spPr>
          <p:txBody>
            <a:bodyPr wrap="square" rtlCol="0">
              <a:spAutoFit/>
            </a:bodyPr>
            <a:lstStyle/>
            <a:p>
              <a:r>
                <a:rPr lang="en-US" sz="3200" dirty="0" smtClean="0"/>
                <a:t> </a:t>
              </a:r>
              <a:endParaRPr lang="en-US" sz="3200" b="1" dirty="0" smtClean="0">
                <a:latin typeface="+mj-lt"/>
              </a:endParaRPr>
            </a:p>
            <a:p>
              <a:endParaRPr lang="en-US" sz="3200" dirty="0">
                <a:latin typeface="+mn-lt"/>
              </a:endParaRPr>
            </a:p>
          </p:txBody>
        </p:sp>
      </p:grpSp>
      <p:grpSp>
        <p:nvGrpSpPr>
          <p:cNvPr id="2" name="Group 3"/>
          <p:cNvGrpSpPr>
            <a:grpSpLocks/>
          </p:cNvGrpSpPr>
          <p:nvPr/>
        </p:nvGrpSpPr>
        <p:grpSpPr bwMode="auto">
          <a:xfrm>
            <a:off x="544513" y="120700"/>
            <a:ext cx="7940943" cy="6191894"/>
            <a:chOff x="2273558" y="20665754"/>
            <a:chExt cx="10612165" cy="7095758"/>
          </a:xfrm>
        </p:grpSpPr>
        <p:sp>
          <p:nvSpPr>
            <p:cNvPr id="69637" name="TextBox 6"/>
            <p:cNvSpPr txBox="1">
              <a:spLocks noChangeArrowheads="1"/>
            </p:cNvSpPr>
            <p:nvPr/>
          </p:nvSpPr>
          <p:spPr bwMode="auto">
            <a:xfrm>
              <a:off x="7033333" y="26174342"/>
              <a:ext cx="5852390" cy="1587170"/>
            </a:xfrm>
            <a:prstGeom prst="rect">
              <a:avLst/>
            </a:prstGeom>
            <a:noFill/>
            <a:ln w="9525">
              <a:noFill/>
              <a:miter lim="800000"/>
              <a:headEnd/>
              <a:tailEnd/>
            </a:ln>
          </p:spPr>
          <p:txBody>
            <a:bodyPr wrap="square">
              <a:prstTxWarp prst="textNoShape">
                <a:avLst/>
              </a:prstTxWarp>
              <a:spAutoFit/>
            </a:bodyPr>
            <a:lstStyle/>
            <a:p>
              <a:pPr>
                <a:buClr>
                  <a:schemeClr val="accent1"/>
                </a:buClr>
                <a:defRPr/>
              </a:pPr>
              <a:r>
                <a:rPr lang="en-US" sz="3200" dirty="0" smtClean="0">
                  <a:solidFill>
                    <a:schemeClr val="tx1">
                      <a:lumMod val="65000"/>
                      <a:lumOff val="35000"/>
                    </a:schemeClr>
                  </a:solidFill>
                </a:rPr>
                <a:t>So automate what you can.</a:t>
              </a:r>
              <a:endParaRPr lang="en-US" sz="3200" dirty="0" smtClean="0">
                <a:solidFill>
                  <a:schemeClr val="tx1">
                    <a:lumMod val="65000"/>
                    <a:lumOff val="35000"/>
                  </a:schemeClr>
                </a:solidFill>
                <a:latin typeface="+mn-lt"/>
              </a:endParaRPr>
            </a:p>
            <a:p>
              <a:pPr>
                <a:defRPr/>
              </a:pPr>
              <a:endParaRPr lang="en-US" sz="2000" dirty="0">
                <a:solidFill>
                  <a:schemeClr val="tx1">
                    <a:lumMod val="65000"/>
                    <a:lumOff val="35000"/>
                  </a:schemeClr>
                </a:solidFill>
                <a:latin typeface="+mn-lt"/>
              </a:endParaRPr>
            </a:p>
          </p:txBody>
        </p:sp>
        <p:sp>
          <p:nvSpPr>
            <p:cNvPr id="69638" name="TextBox 7"/>
            <p:cNvSpPr txBox="1">
              <a:spLocks noChangeArrowheads="1"/>
            </p:cNvSpPr>
            <p:nvPr/>
          </p:nvSpPr>
          <p:spPr bwMode="auto">
            <a:xfrm>
              <a:off x="2273558" y="20665754"/>
              <a:ext cx="9124623" cy="1798792"/>
            </a:xfrm>
            <a:prstGeom prst="rect">
              <a:avLst/>
            </a:prstGeom>
            <a:noFill/>
            <a:ln w="9525">
              <a:noFill/>
              <a:miter lim="800000"/>
              <a:headEnd/>
              <a:tailEnd/>
            </a:ln>
          </p:spPr>
          <p:txBody>
            <a:bodyPr>
              <a:prstTxWarp prst="textNoShape">
                <a:avLst/>
              </a:prstTxWarp>
              <a:spAutoFit/>
            </a:bodyPr>
            <a:lstStyle/>
            <a:p>
              <a:pPr algn="ctr">
                <a:defRPr/>
              </a:pPr>
              <a:r>
                <a:rPr lang="en-US" sz="3200" dirty="0" smtClean="0">
                  <a:solidFill>
                    <a:srgbClr val="75367A"/>
                  </a:solidFill>
                  <a:latin typeface="+mj-lt"/>
                </a:rPr>
                <a:t>Manually maintaining an ontology with multiple classification schemes is hard</a:t>
              </a:r>
              <a:endParaRPr lang="en-US" sz="3200" dirty="0">
                <a:solidFill>
                  <a:srgbClr val="75367A"/>
                </a:solidFill>
                <a:latin typeface="+mj-lt"/>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classification to automate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Aim to classify </a:t>
            </a:r>
            <a:r>
              <a:rPr lang="en-US" i="1" dirty="0" smtClean="0"/>
              <a:t>at least </a:t>
            </a:r>
            <a:r>
              <a:rPr lang="en-US" dirty="0" smtClean="0"/>
              <a:t>enough that only a single </a:t>
            </a:r>
            <a:r>
              <a:rPr lang="en-US" dirty="0" err="1" smtClean="0"/>
              <a:t>is_a</a:t>
            </a:r>
            <a:r>
              <a:rPr lang="en-US" dirty="0" smtClean="0"/>
              <a:t> hierarchy is maintained by hand.  </a:t>
            </a:r>
          </a:p>
          <a:p>
            <a:endParaRPr lang="en-US" dirty="0" smtClean="0"/>
          </a:p>
          <a:p>
            <a:r>
              <a:rPr lang="en-US" dirty="0" smtClean="0"/>
              <a:t>Automating  classification is often hard. How would you define this using an equivalent class statement:</a:t>
            </a:r>
          </a:p>
          <a:p>
            <a:pPr lvl="1"/>
            <a:endParaRPr lang="en-US" dirty="0" smtClean="0"/>
          </a:p>
          <a:p>
            <a:pPr lvl="1"/>
            <a:r>
              <a:rPr lang="en-US" b="1" dirty="0" smtClean="0"/>
              <a:t>name</a:t>
            </a:r>
            <a:r>
              <a:rPr lang="en-US" dirty="0" smtClean="0"/>
              <a:t>: arthropod paired, </a:t>
            </a:r>
            <a:r>
              <a:rPr lang="en-US" dirty="0" err="1" smtClean="0"/>
              <a:t>metameric</a:t>
            </a:r>
            <a:r>
              <a:rPr lang="en-US" dirty="0" smtClean="0"/>
              <a:t>, segmental appendage</a:t>
            </a:r>
            <a:br>
              <a:rPr lang="en-US" dirty="0" smtClean="0"/>
            </a:br>
            <a:r>
              <a:rPr lang="en-US" b="1" dirty="0" smtClean="0"/>
              <a:t>def</a:t>
            </a:r>
            <a:r>
              <a:rPr lang="en-US" dirty="0" smtClean="0"/>
              <a:t>: “An organism subdivision that is </a:t>
            </a:r>
            <a:r>
              <a:rPr lang="en-US" dirty="0" err="1" smtClean="0"/>
              <a:t>metameric</a:t>
            </a:r>
            <a:r>
              <a:rPr lang="en-US" dirty="0" smtClean="0"/>
              <a:t> (divided into segments sharing some structural features with each other), protrudes from the head or body to which it is attached by an articulation and which contains parts of multiple anatomical systems including somatic musculature.  Each instance is part of a bilateral pair within a single segment. Adjacent segments (</a:t>
            </a:r>
            <a:r>
              <a:rPr lang="en-US" dirty="0" err="1" smtClean="0"/>
              <a:t>podomeres</a:t>
            </a:r>
            <a:r>
              <a:rPr lang="en-US" dirty="0" smtClean="0"/>
              <a:t>) are connected by a joint and contain muscle attachment sites.”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Oval 3"/>
          <p:cNvSpPr/>
          <p:nvPr/>
        </p:nvSpPr>
        <p:spPr>
          <a:xfrm>
            <a:off x="3861350" y="3040235"/>
            <a:ext cx="3343351" cy="285251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5538310" y="3101929"/>
            <a:ext cx="3493572" cy="272603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939103" y="4242229"/>
            <a:ext cx="1468108" cy="369332"/>
          </a:xfrm>
          <a:prstGeom prst="rect">
            <a:avLst/>
          </a:prstGeom>
          <a:noFill/>
        </p:spPr>
        <p:txBody>
          <a:bodyPr wrap="none" rtlCol="0">
            <a:spAutoFit/>
          </a:bodyPr>
          <a:lstStyle/>
          <a:p>
            <a:r>
              <a:rPr lang="en-US" dirty="0" smtClean="0"/>
              <a:t>sense organ</a:t>
            </a:r>
            <a:endParaRPr lang="en-US" dirty="0"/>
          </a:p>
        </p:txBody>
      </p:sp>
      <p:sp>
        <p:nvSpPr>
          <p:cNvPr id="7" name="TextBox 6"/>
          <p:cNvSpPr txBox="1"/>
          <p:nvPr/>
        </p:nvSpPr>
        <p:spPr>
          <a:xfrm>
            <a:off x="7364973" y="3949057"/>
            <a:ext cx="1727191" cy="1200329"/>
          </a:xfrm>
          <a:prstGeom prst="rect">
            <a:avLst/>
          </a:prstGeom>
          <a:noFill/>
        </p:spPr>
        <p:txBody>
          <a:bodyPr wrap="square" rtlCol="0">
            <a:spAutoFit/>
          </a:bodyPr>
          <a:lstStyle/>
          <a:p>
            <a:r>
              <a:rPr lang="en-US" dirty="0" err="1" smtClean="0"/>
              <a:t>capable_of</a:t>
            </a:r>
            <a:r>
              <a:rPr lang="en-US" dirty="0" smtClean="0"/>
              <a:t> </a:t>
            </a:r>
            <a:r>
              <a:rPr lang="en-US" i="1" dirty="0" smtClean="0">
                <a:solidFill>
                  <a:srgbClr val="75367A"/>
                </a:solidFill>
              </a:rPr>
              <a:t>some</a:t>
            </a:r>
            <a:r>
              <a:rPr lang="en-US" dirty="0" smtClean="0"/>
              <a:t> detection of smell</a:t>
            </a:r>
            <a:endParaRPr lang="en-US" dirty="0"/>
          </a:p>
        </p:txBody>
      </p:sp>
      <p:sp>
        <p:nvSpPr>
          <p:cNvPr id="8" name="TextBox 7"/>
          <p:cNvSpPr txBox="1"/>
          <p:nvPr/>
        </p:nvSpPr>
        <p:spPr>
          <a:xfrm>
            <a:off x="5934753" y="3957153"/>
            <a:ext cx="1132003" cy="923330"/>
          </a:xfrm>
          <a:prstGeom prst="rect">
            <a:avLst/>
          </a:prstGeom>
          <a:noFill/>
        </p:spPr>
        <p:txBody>
          <a:bodyPr wrap="none" rtlCol="0">
            <a:spAutoFit/>
          </a:bodyPr>
          <a:lstStyle/>
          <a:p>
            <a:r>
              <a:rPr lang="en-US" dirty="0" smtClean="0"/>
              <a:t>olfactory</a:t>
            </a:r>
          </a:p>
          <a:p>
            <a:r>
              <a:rPr lang="en-US" dirty="0" smtClean="0"/>
              <a:t> sense</a:t>
            </a:r>
          </a:p>
          <a:p>
            <a:r>
              <a:rPr lang="en-US" dirty="0" smtClean="0"/>
              <a:t> organ</a:t>
            </a:r>
            <a:endParaRPr lang="en-US" dirty="0"/>
          </a:p>
        </p:txBody>
      </p:sp>
      <p:sp>
        <p:nvSpPr>
          <p:cNvPr id="9" name="Content Placeholder 2"/>
          <p:cNvSpPr>
            <a:spLocks noGrp="1"/>
          </p:cNvSpPr>
          <p:nvPr>
            <p:ph idx="1"/>
          </p:nvPr>
        </p:nvSpPr>
        <p:spPr>
          <a:xfrm>
            <a:off x="0" y="1870971"/>
            <a:ext cx="9350158" cy="4747375"/>
          </a:xfrm>
        </p:spPr>
        <p:txBody>
          <a:bodyPr>
            <a:normAutofit fontScale="92500" lnSpcReduction="20000"/>
          </a:bodyPr>
          <a:lstStyle/>
          <a:p>
            <a:pPr marL="228600" lvl="2">
              <a:spcBef>
                <a:spcPts val="2000"/>
              </a:spcBef>
            </a:pPr>
            <a:r>
              <a:rPr lang="en-US" sz="2400" dirty="0" smtClean="0"/>
              <a:t>English: </a:t>
            </a:r>
            <a:r>
              <a:rPr lang="en-US" sz="1838" dirty="0" smtClean="0"/>
              <a:t>Any sense organ that functions in the detection of smell is an olfactory sense </a:t>
            </a:r>
            <a:r>
              <a:rPr lang="en-US" sz="1838" dirty="0" smtClean="0"/>
              <a:t>organ</a:t>
            </a:r>
          </a:p>
          <a:p>
            <a:pPr marL="228600" lvl="2">
              <a:spcBef>
                <a:spcPts val="2000"/>
              </a:spcBef>
            </a:pPr>
            <a:endParaRPr lang="en-US" sz="1765" dirty="0" smtClean="0"/>
          </a:p>
          <a:p>
            <a:r>
              <a:rPr lang="en-US" sz="2400" dirty="0" smtClean="0"/>
              <a:t>OWL Manchester Syntax </a:t>
            </a:r>
          </a:p>
          <a:p>
            <a:pPr lvl="1"/>
            <a:r>
              <a:rPr lang="en-US" dirty="0" smtClean="0"/>
              <a:t>antennal sense organ</a:t>
            </a:r>
          </a:p>
          <a:p>
            <a:pPr lvl="1">
              <a:buNone/>
            </a:pPr>
            <a:r>
              <a:rPr lang="en-US" dirty="0" smtClean="0"/>
              <a:t> </a:t>
            </a:r>
            <a:r>
              <a:rPr lang="en-US" dirty="0" err="1" smtClean="0">
                <a:solidFill>
                  <a:srgbClr val="3366FF"/>
                </a:solidFill>
              </a:rPr>
              <a:t>EquivalentTo</a:t>
            </a:r>
            <a:r>
              <a:rPr lang="en-US" dirty="0" smtClean="0">
                <a:solidFill>
                  <a:srgbClr val="3366FF"/>
                </a:solidFill>
              </a:rPr>
              <a:t> </a:t>
            </a:r>
            <a:r>
              <a:rPr lang="en-US" dirty="0" smtClean="0">
                <a:solidFill>
                  <a:schemeClr val="tx1"/>
                </a:solidFill>
              </a:rPr>
              <a:t>‘sense organ’ </a:t>
            </a:r>
            <a:endParaRPr lang="en-US" dirty="0" smtClean="0">
              <a:solidFill>
                <a:schemeClr val="tx1"/>
              </a:solidFill>
            </a:endParaRPr>
          </a:p>
          <a:p>
            <a:pPr lvl="1">
              <a:buNone/>
            </a:pPr>
            <a:r>
              <a:rPr lang="en-US" i="1" dirty="0" smtClean="0">
                <a:solidFill>
                  <a:srgbClr val="5BB6B7"/>
                </a:solidFill>
              </a:rPr>
              <a:t>and </a:t>
            </a:r>
            <a:r>
              <a:rPr lang="en-US" b="1" dirty="0" err="1" smtClean="0"/>
              <a:t>capable_of</a:t>
            </a:r>
            <a:r>
              <a:rPr lang="en-US" dirty="0" smtClean="0"/>
              <a:t> </a:t>
            </a:r>
            <a:r>
              <a:rPr lang="en-US" i="1" dirty="0" smtClean="0">
                <a:solidFill>
                  <a:schemeClr val="accent2">
                    <a:lumMod val="50000"/>
                    <a:lumOff val="50000"/>
                  </a:schemeClr>
                </a:solidFill>
              </a:rPr>
              <a:t>some</a:t>
            </a:r>
            <a:r>
              <a:rPr lang="en-US" i="1" dirty="0" smtClean="0">
                <a:solidFill>
                  <a:schemeClr val="accent2">
                    <a:lumMod val="50000"/>
                    <a:lumOff val="50000"/>
                  </a:schemeClr>
                </a:solidFill>
              </a:rPr>
              <a:t> </a:t>
            </a:r>
            <a:r>
              <a:rPr lang="en-US" dirty="0" smtClean="0"/>
              <a:t>‘detection</a:t>
            </a:r>
          </a:p>
          <a:p>
            <a:pPr lvl="1">
              <a:buNone/>
            </a:pPr>
            <a:r>
              <a:rPr lang="en-US" dirty="0" smtClean="0"/>
              <a:t>of smell’</a:t>
            </a:r>
          </a:p>
          <a:p>
            <a:pPr lvl="1">
              <a:buNone/>
            </a:pPr>
            <a:endParaRPr lang="en-US" dirty="0" smtClean="0"/>
          </a:p>
          <a:p>
            <a:r>
              <a:rPr lang="en-US" sz="2400" dirty="0" smtClean="0"/>
              <a:t>OBO format :</a:t>
            </a:r>
          </a:p>
          <a:p>
            <a:pPr lvl="1"/>
            <a:r>
              <a:rPr lang="en-US" b="1" dirty="0" smtClean="0"/>
              <a:t>name</a:t>
            </a:r>
            <a:r>
              <a:rPr lang="en-US" dirty="0" smtClean="0"/>
              <a:t>: antennal sense organ</a:t>
            </a:r>
          </a:p>
          <a:p>
            <a:pPr lvl="1"/>
            <a:r>
              <a:rPr lang="en-US" b="1" dirty="0" err="1" smtClean="0"/>
              <a:t>intersection_of</a:t>
            </a:r>
            <a:r>
              <a:rPr lang="en-US" dirty="0" smtClean="0"/>
              <a:t>:  sense </a:t>
            </a:r>
            <a:r>
              <a:rPr lang="en-US" dirty="0" smtClean="0"/>
              <a:t>organ</a:t>
            </a:r>
          </a:p>
          <a:p>
            <a:pPr lvl="1"/>
            <a:r>
              <a:rPr lang="en-US" b="1" dirty="0" err="1" smtClean="0"/>
              <a:t>intersection_of</a:t>
            </a:r>
            <a:r>
              <a:rPr lang="en-US" dirty="0" smtClean="0"/>
              <a:t>:</a:t>
            </a:r>
            <a:r>
              <a:rPr lang="en-US" dirty="0" smtClean="0"/>
              <a:t> </a:t>
            </a:r>
            <a:r>
              <a:rPr lang="en-US" dirty="0" err="1" smtClean="0"/>
              <a:t>capable_of</a:t>
            </a:r>
            <a:r>
              <a:rPr lang="en-US" dirty="0" smtClean="0"/>
              <a:t> detection</a:t>
            </a:r>
            <a:endParaRPr lang="en-US" dirty="0" smtClean="0"/>
          </a:p>
          <a:p>
            <a:pPr lvl="1">
              <a:buNone/>
            </a:pPr>
            <a:r>
              <a:rPr lang="en-US" dirty="0" smtClean="0"/>
              <a:t>of </a:t>
            </a:r>
            <a:r>
              <a:rPr lang="en-US" dirty="0" smtClean="0"/>
              <a:t>smell</a:t>
            </a:r>
          </a:p>
          <a:p>
            <a:pPr lvl="1">
              <a:buNone/>
            </a:pPr>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10" name="TextBox 7"/>
          <p:cNvSpPr txBox="1">
            <a:spLocks noChangeArrowheads="1"/>
          </p:cNvSpPr>
          <p:nvPr/>
        </p:nvSpPr>
        <p:spPr bwMode="auto">
          <a:xfrm>
            <a:off x="544513" y="120701"/>
            <a:ext cx="6827835" cy="1569660"/>
          </a:xfrm>
          <a:prstGeom prst="rect">
            <a:avLst/>
          </a:prstGeom>
          <a:noFill/>
          <a:ln w="9525">
            <a:noFill/>
            <a:miter lim="800000"/>
            <a:headEnd/>
            <a:tailEnd/>
          </a:ln>
        </p:spPr>
        <p:txBody>
          <a:bodyPr>
            <a:prstTxWarp prst="textNoShape">
              <a:avLst/>
            </a:prstTxWarp>
            <a:spAutoFit/>
          </a:bodyPr>
          <a:lstStyle/>
          <a:p>
            <a:pPr algn="ctr">
              <a:defRPr/>
            </a:pPr>
            <a:r>
              <a:rPr lang="en-US" sz="3200" dirty="0" smtClean="0">
                <a:solidFill>
                  <a:srgbClr val="75367A"/>
                </a:solidFill>
                <a:latin typeface="+mj-lt"/>
              </a:rPr>
              <a:t>The knowledge an ontology contains can be used to automate classification</a:t>
            </a:r>
            <a:endParaRPr lang="en-US" sz="3200" dirty="0">
              <a:solidFill>
                <a:srgbClr val="75367A"/>
              </a:solidFill>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Oval 6"/>
          <p:cNvSpPr/>
          <p:nvPr/>
        </p:nvSpPr>
        <p:spPr>
          <a:xfrm>
            <a:off x="766687" y="3622675"/>
            <a:ext cx="3343351" cy="285251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443647" y="3684369"/>
            <a:ext cx="3493572" cy="272603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44440" y="4824669"/>
            <a:ext cx="1468108" cy="369332"/>
          </a:xfrm>
          <a:prstGeom prst="rect">
            <a:avLst/>
          </a:prstGeom>
          <a:noFill/>
        </p:spPr>
        <p:txBody>
          <a:bodyPr wrap="none" rtlCol="0">
            <a:spAutoFit/>
          </a:bodyPr>
          <a:lstStyle/>
          <a:p>
            <a:r>
              <a:rPr lang="en-US" dirty="0" smtClean="0"/>
              <a:t>sense organ</a:t>
            </a:r>
            <a:endParaRPr lang="en-US" dirty="0"/>
          </a:p>
        </p:txBody>
      </p:sp>
      <p:sp>
        <p:nvSpPr>
          <p:cNvPr id="11" name="TextBox 10"/>
          <p:cNvSpPr txBox="1"/>
          <p:nvPr/>
        </p:nvSpPr>
        <p:spPr>
          <a:xfrm>
            <a:off x="4270310" y="4531497"/>
            <a:ext cx="1727191" cy="1200329"/>
          </a:xfrm>
          <a:prstGeom prst="rect">
            <a:avLst/>
          </a:prstGeom>
          <a:noFill/>
        </p:spPr>
        <p:txBody>
          <a:bodyPr wrap="square" rtlCol="0">
            <a:spAutoFit/>
          </a:bodyPr>
          <a:lstStyle/>
          <a:p>
            <a:r>
              <a:rPr lang="en-US" dirty="0" err="1" smtClean="0"/>
              <a:t>capable_of</a:t>
            </a:r>
            <a:r>
              <a:rPr lang="en-US" dirty="0" smtClean="0"/>
              <a:t> </a:t>
            </a:r>
            <a:r>
              <a:rPr lang="en-US" i="1" dirty="0" smtClean="0">
                <a:solidFill>
                  <a:srgbClr val="75367A"/>
                </a:solidFill>
              </a:rPr>
              <a:t>some</a:t>
            </a:r>
            <a:r>
              <a:rPr lang="en-US" dirty="0" smtClean="0"/>
              <a:t> detection of smell</a:t>
            </a:r>
            <a:endParaRPr lang="en-US" dirty="0"/>
          </a:p>
        </p:txBody>
      </p:sp>
      <p:sp>
        <p:nvSpPr>
          <p:cNvPr id="14" name="TextBox 13"/>
          <p:cNvSpPr txBox="1"/>
          <p:nvPr/>
        </p:nvSpPr>
        <p:spPr>
          <a:xfrm>
            <a:off x="2840090" y="4539593"/>
            <a:ext cx="1132003" cy="923330"/>
          </a:xfrm>
          <a:prstGeom prst="rect">
            <a:avLst/>
          </a:prstGeom>
          <a:noFill/>
        </p:spPr>
        <p:txBody>
          <a:bodyPr wrap="none" rtlCol="0">
            <a:spAutoFit/>
          </a:bodyPr>
          <a:lstStyle/>
          <a:p>
            <a:r>
              <a:rPr lang="en-US" dirty="0" smtClean="0"/>
              <a:t>olfactory</a:t>
            </a:r>
          </a:p>
          <a:p>
            <a:r>
              <a:rPr lang="en-US" dirty="0" smtClean="0"/>
              <a:t> sense</a:t>
            </a:r>
          </a:p>
          <a:p>
            <a:r>
              <a:rPr lang="en-US" dirty="0" smtClean="0"/>
              <a:t> organ</a:t>
            </a:r>
            <a:endParaRPr lang="en-US" dirty="0"/>
          </a:p>
        </p:txBody>
      </p:sp>
      <p:sp>
        <p:nvSpPr>
          <p:cNvPr id="15" name="Oval 14"/>
          <p:cNvSpPr/>
          <p:nvPr/>
        </p:nvSpPr>
        <p:spPr>
          <a:xfrm>
            <a:off x="654684" y="1446430"/>
            <a:ext cx="1172498" cy="119699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16" name="Oval 15"/>
          <p:cNvSpPr/>
          <p:nvPr/>
        </p:nvSpPr>
        <p:spPr>
          <a:xfrm>
            <a:off x="534942" y="853462"/>
            <a:ext cx="1888339" cy="195841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819190" y="1039558"/>
            <a:ext cx="1468108" cy="369332"/>
          </a:xfrm>
          <a:prstGeom prst="rect">
            <a:avLst/>
          </a:prstGeom>
          <a:noFill/>
        </p:spPr>
        <p:txBody>
          <a:bodyPr wrap="none" rtlCol="0">
            <a:spAutoFit/>
          </a:bodyPr>
          <a:lstStyle/>
          <a:p>
            <a:pPr algn="r"/>
            <a:r>
              <a:rPr lang="en-US" dirty="0" smtClean="0"/>
              <a:t>sense organ</a:t>
            </a:r>
            <a:endParaRPr lang="en-US" dirty="0"/>
          </a:p>
        </p:txBody>
      </p:sp>
      <p:sp>
        <p:nvSpPr>
          <p:cNvPr id="21" name="Oval 20"/>
          <p:cNvSpPr/>
          <p:nvPr/>
        </p:nvSpPr>
        <p:spPr>
          <a:xfrm>
            <a:off x="3961674" y="1677244"/>
            <a:ext cx="1172498" cy="119699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22" name="Oval 21"/>
          <p:cNvSpPr/>
          <p:nvPr/>
        </p:nvSpPr>
        <p:spPr>
          <a:xfrm>
            <a:off x="3335418" y="539374"/>
            <a:ext cx="2461628" cy="232433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580789" y="945754"/>
            <a:ext cx="2072916" cy="646331"/>
          </a:xfrm>
          <a:prstGeom prst="rect">
            <a:avLst/>
          </a:prstGeom>
          <a:noFill/>
        </p:spPr>
        <p:txBody>
          <a:bodyPr wrap="none" rtlCol="0">
            <a:spAutoFit/>
          </a:bodyPr>
          <a:lstStyle/>
          <a:p>
            <a:r>
              <a:rPr lang="en-US" dirty="0" err="1" smtClean="0"/>
              <a:t>capable_of</a:t>
            </a:r>
            <a:r>
              <a:rPr lang="en-US" dirty="0" smtClean="0"/>
              <a:t> </a:t>
            </a:r>
            <a:r>
              <a:rPr lang="en-US" i="1" dirty="0" smtClean="0">
                <a:solidFill>
                  <a:srgbClr val="75367A"/>
                </a:solidFill>
              </a:rPr>
              <a:t>some</a:t>
            </a:r>
            <a:r>
              <a:rPr lang="en-US" dirty="0" smtClean="0"/>
              <a:t> </a:t>
            </a:r>
          </a:p>
          <a:p>
            <a:r>
              <a:rPr lang="en-US" dirty="0" smtClean="0"/>
              <a:t>detection of smell</a:t>
            </a:r>
            <a:endParaRPr lang="en-US" dirty="0"/>
          </a:p>
        </p:txBody>
      </p:sp>
      <p:sp>
        <p:nvSpPr>
          <p:cNvPr id="25" name="Oval 24"/>
          <p:cNvSpPr/>
          <p:nvPr/>
        </p:nvSpPr>
        <p:spPr>
          <a:xfrm>
            <a:off x="6500949" y="2629654"/>
            <a:ext cx="2461628" cy="232433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7126315" y="2699345"/>
            <a:ext cx="1132003" cy="923330"/>
          </a:xfrm>
          <a:prstGeom prst="rect">
            <a:avLst/>
          </a:prstGeom>
          <a:noFill/>
        </p:spPr>
        <p:txBody>
          <a:bodyPr wrap="none" rtlCol="0">
            <a:spAutoFit/>
          </a:bodyPr>
          <a:lstStyle/>
          <a:p>
            <a:r>
              <a:rPr lang="en-US" dirty="0" smtClean="0"/>
              <a:t>olfactory</a:t>
            </a:r>
          </a:p>
          <a:p>
            <a:r>
              <a:rPr lang="en-US" dirty="0" smtClean="0"/>
              <a:t> sense</a:t>
            </a:r>
          </a:p>
          <a:p>
            <a:r>
              <a:rPr lang="en-US" dirty="0" smtClean="0"/>
              <a:t> organ</a:t>
            </a:r>
            <a:endParaRPr lang="en-US" dirty="0"/>
          </a:p>
        </p:txBody>
      </p:sp>
      <p:sp>
        <p:nvSpPr>
          <p:cNvPr id="27" name="Oval 26"/>
          <p:cNvSpPr/>
          <p:nvPr/>
        </p:nvSpPr>
        <p:spPr>
          <a:xfrm>
            <a:off x="7133457" y="3622675"/>
            <a:ext cx="1172498" cy="1196993"/>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29" name="Down Arrow 28"/>
          <p:cNvSpPr/>
          <p:nvPr/>
        </p:nvSpPr>
        <p:spPr>
          <a:xfrm rot="16200000">
            <a:off x="5675921" y="2891155"/>
            <a:ext cx="484632" cy="978408"/>
          </a:xfrm>
          <a:prstGeom prst="downArrow">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lus 29"/>
          <p:cNvSpPr/>
          <p:nvPr/>
        </p:nvSpPr>
        <p:spPr>
          <a:xfrm>
            <a:off x="2549756" y="1538900"/>
            <a:ext cx="612175" cy="586207"/>
          </a:xfrm>
          <a:prstGeom prst="mathPlus">
            <a:avLst/>
          </a:prstGeom>
          <a:solidFill>
            <a:schemeClr val="accent1">
              <a:lumMod val="75000"/>
            </a:schemeClr>
          </a:solidFill>
          <a:effectLst>
            <a:softEdge rad="127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Plus 30"/>
          <p:cNvSpPr/>
          <p:nvPr/>
        </p:nvSpPr>
        <p:spPr>
          <a:xfrm>
            <a:off x="175204" y="3622675"/>
            <a:ext cx="612175" cy="586207"/>
          </a:xfrm>
          <a:prstGeom prst="mathPlus">
            <a:avLst/>
          </a:prstGeom>
          <a:solidFill>
            <a:schemeClr val="accent1">
              <a:lumMod val="75000"/>
            </a:schemeClr>
          </a:solidFill>
          <a:effectLst>
            <a:softEdge rad="127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a:t>
            </a:r>
            <a:br>
              <a:rPr lang="en-US" dirty="0" smtClean="0"/>
            </a:br>
            <a:r>
              <a:rPr lang="en-US" sz="2200" dirty="0" smtClean="0"/>
              <a:t>necessary and sufficient conditions for class membership</a:t>
            </a:r>
            <a:endParaRPr lang="en-US" sz="2200" dirty="0"/>
          </a:p>
        </p:txBody>
      </p:sp>
      <p:sp>
        <p:nvSpPr>
          <p:cNvPr id="3" name="Content Placeholder 2"/>
          <p:cNvSpPr>
            <a:spLocks noGrp="1"/>
          </p:cNvSpPr>
          <p:nvPr>
            <p:ph idx="1"/>
          </p:nvPr>
        </p:nvSpPr>
        <p:spPr>
          <a:xfrm>
            <a:off x="498474" y="1981200"/>
            <a:ext cx="3713653" cy="4144963"/>
          </a:xfrm>
        </p:spPr>
        <p:txBody>
          <a:bodyPr>
            <a:normAutofit fontScale="92500"/>
          </a:bodyPr>
          <a:lstStyle/>
          <a:p>
            <a:r>
              <a:rPr lang="en-US" sz="2400" dirty="0" smtClean="0"/>
              <a:t>OWL Manchester Syntax </a:t>
            </a:r>
          </a:p>
          <a:p>
            <a:pPr lvl="1"/>
            <a:r>
              <a:rPr lang="en-US" dirty="0" smtClean="0"/>
              <a:t>antennal sense organ </a:t>
            </a:r>
            <a:r>
              <a:rPr lang="en-US" dirty="0" err="1" smtClean="0">
                <a:solidFill>
                  <a:srgbClr val="3366FF"/>
                </a:solidFill>
              </a:rPr>
              <a:t>EquivalentTo</a:t>
            </a:r>
            <a:r>
              <a:rPr lang="en-US" dirty="0" smtClean="0">
                <a:solidFill>
                  <a:srgbClr val="3366FF"/>
                </a:solidFill>
              </a:rPr>
              <a:t> </a:t>
            </a:r>
            <a:r>
              <a:rPr lang="en-US" dirty="0" smtClean="0">
                <a:solidFill>
                  <a:schemeClr val="tx1"/>
                </a:solidFill>
              </a:rPr>
              <a:t>‘sense organ’ </a:t>
            </a:r>
            <a:r>
              <a:rPr lang="en-US" dirty="0" smtClean="0">
                <a:solidFill>
                  <a:srgbClr val="5BB6B7"/>
                </a:solidFill>
              </a:rPr>
              <a:t>that </a:t>
            </a:r>
            <a:r>
              <a:rPr lang="en-US" b="1" dirty="0" err="1" smtClean="0"/>
              <a:t>part_of</a:t>
            </a:r>
            <a:r>
              <a:rPr lang="en-US" dirty="0" smtClean="0"/>
              <a:t> </a:t>
            </a:r>
            <a:r>
              <a:rPr lang="en-US" dirty="0" smtClean="0">
                <a:solidFill>
                  <a:schemeClr val="accent2">
                    <a:lumMod val="50000"/>
                    <a:lumOff val="50000"/>
                  </a:schemeClr>
                </a:solidFill>
              </a:rPr>
              <a:t>some </a:t>
            </a:r>
            <a:r>
              <a:rPr lang="en-US" dirty="0" smtClean="0"/>
              <a:t>antenna</a:t>
            </a:r>
          </a:p>
          <a:p>
            <a:pPr lvl="1"/>
            <a:endParaRPr lang="en-US" dirty="0" smtClean="0"/>
          </a:p>
          <a:p>
            <a:pPr lvl="1"/>
            <a:r>
              <a:rPr lang="en-US" dirty="0" smtClean="0"/>
              <a:t>(</a:t>
            </a:r>
            <a:r>
              <a:rPr lang="en-US" dirty="0" smtClean="0">
                <a:solidFill>
                  <a:srgbClr val="5BB6B7"/>
                </a:solidFill>
              </a:rPr>
              <a:t>that / and </a:t>
            </a:r>
            <a:r>
              <a:rPr lang="en-US" dirty="0" smtClean="0"/>
              <a:t>are </a:t>
            </a:r>
            <a:r>
              <a:rPr lang="en-US" dirty="0" err="1" smtClean="0"/>
              <a:t>interchangable</a:t>
            </a:r>
            <a:r>
              <a:rPr lang="en-US" dirty="0" smtClean="0"/>
              <a:t> in MS)</a:t>
            </a:r>
          </a:p>
          <a:p>
            <a:r>
              <a:rPr lang="en-US" sz="2400" dirty="0" smtClean="0"/>
              <a:t>OBO format :</a:t>
            </a:r>
          </a:p>
          <a:p>
            <a:pPr lvl="1"/>
            <a:r>
              <a:rPr lang="en-US" b="1" dirty="0" smtClean="0"/>
              <a:t>name</a:t>
            </a:r>
            <a:r>
              <a:rPr lang="en-US" dirty="0" smtClean="0"/>
              <a:t>: antennal sense organ</a:t>
            </a:r>
          </a:p>
          <a:p>
            <a:pPr lvl="1"/>
            <a:r>
              <a:rPr lang="en-US" b="1" dirty="0" err="1" smtClean="0"/>
              <a:t>intersection_of</a:t>
            </a:r>
            <a:r>
              <a:rPr lang="en-US" dirty="0" smtClean="0"/>
              <a:t>:  sense organ</a:t>
            </a:r>
          </a:p>
          <a:p>
            <a:pPr lvl="1"/>
            <a:r>
              <a:rPr lang="en-US" b="1" dirty="0" err="1" smtClean="0"/>
              <a:t>intersection_of</a:t>
            </a:r>
            <a:r>
              <a:rPr lang="en-US" dirty="0" smtClean="0"/>
              <a:t>: </a:t>
            </a:r>
            <a:r>
              <a:rPr lang="en-US" dirty="0" err="1" smtClean="0"/>
              <a:t>part_of</a:t>
            </a:r>
            <a:r>
              <a:rPr lang="en-US" dirty="0" smtClean="0"/>
              <a:t> antenna</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4" name="Picture 13"/>
          <p:cNvPicPr>
            <a:picLocks noChangeAspect="1"/>
          </p:cNvPicPr>
          <p:nvPr/>
        </p:nvPicPr>
        <p:blipFill>
          <a:blip r:embed="rId2"/>
          <a:stretch>
            <a:fillRect/>
          </a:stretch>
        </p:blipFill>
        <p:spPr>
          <a:xfrm>
            <a:off x="4572000" y="2564560"/>
            <a:ext cx="1406546" cy="864440"/>
          </a:xfrm>
          <a:prstGeom prst="rect">
            <a:avLst/>
          </a:prstGeom>
        </p:spPr>
      </p:pic>
      <p:pic>
        <p:nvPicPr>
          <p:cNvPr id="9" name="Picture 8"/>
          <p:cNvPicPr>
            <a:picLocks noChangeAspect="1"/>
          </p:cNvPicPr>
          <p:nvPr/>
        </p:nvPicPr>
        <p:blipFill>
          <a:blip r:embed="rId3"/>
          <a:stretch>
            <a:fillRect/>
          </a:stretch>
        </p:blipFill>
        <p:spPr>
          <a:xfrm>
            <a:off x="4572000" y="3429000"/>
            <a:ext cx="4051300" cy="622300"/>
          </a:xfrm>
          <a:prstGeom prst="rect">
            <a:avLst/>
          </a:prstGeom>
        </p:spPr>
      </p:pic>
      <p:pic>
        <p:nvPicPr>
          <p:cNvPr id="11" name="Picture 10"/>
          <p:cNvPicPr>
            <a:picLocks noChangeAspect="1"/>
          </p:cNvPicPr>
          <p:nvPr/>
        </p:nvPicPr>
        <p:blipFill>
          <a:blip r:embed="rId4"/>
          <a:stretch>
            <a:fillRect/>
          </a:stretch>
        </p:blipFill>
        <p:spPr>
          <a:xfrm>
            <a:off x="4572000" y="4860729"/>
            <a:ext cx="4380330" cy="1724997"/>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27974" y="2549318"/>
            <a:ext cx="7556313" cy="2551859"/>
          </a:xfrm>
        </p:spPr>
        <p:txBody>
          <a:bodyPr/>
          <a:lstStyle/>
          <a:p>
            <a:r>
              <a:rPr lang="en-US" dirty="0" smtClean="0"/>
              <a:t>ERROR MESSAGES ARE YOUR FRIENDS! </a:t>
            </a:r>
            <a:r>
              <a:rPr lang="en-US" sz="2000" dirty="0" smtClean="0"/>
              <a:t>– They tell you you’ve screwed up before you get embarrassing emails complaining that you’ve screwed up</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a:t>
            </a:r>
            <a:r>
              <a:rPr lang="en-US" dirty="0" smtClean="0"/>
              <a:t> </a:t>
            </a:r>
            <a:r>
              <a:rPr lang="en-US" dirty="0" smtClean="0"/>
              <a:t>intersect</a:t>
            </a:r>
            <a:endParaRPr lang="en-US" dirty="0"/>
          </a:p>
        </p:txBody>
      </p:sp>
      <p:sp>
        <p:nvSpPr>
          <p:cNvPr id="17" name="Oval 16"/>
          <p:cNvSpPr/>
          <p:nvPr/>
        </p:nvSpPr>
        <p:spPr>
          <a:xfrm>
            <a:off x="1795187" y="2325448"/>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X</a:t>
            </a:r>
            <a:endParaRPr lang="en-US" dirty="0">
              <a:solidFill>
                <a:srgbClr val="000000"/>
              </a:solidFill>
            </a:endParaRPr>
          </a:p>
        </p:txBody>
      </p:sp>
      <p:cxnSp>
        <p:nvCxnSpPr>
          <p:cNvPr id="21" name="Straight Connector 20"/>
          <p:cNvCxnSpPr/>
          <p:nvPr/>
        </p:nvCxnSpPr>
        <p:spPr>
          <a:xfrm>
            <a:off x="3654360" y="3107824"/>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5598403" y="5213939"/>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15" name="Oval 14"/>
          <p:cNvSpPr/>
          <p:nvPr/>
        </p:nvSpPr>
        <p:spPr>
          <a:xfrm>
            <a:off x="4804241" y="2338440"/>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Y</a:t>
            </a:r>
            <a:endParaRPr lang="en-US" dirty="0">
              <a:solidFill>
                <a:srgbClr val="000000"/>
              </a:solidFill>
            </a:endParaRPr>
          </a:p>
        </p:txBody>
      </p:sp>
      <p:sp>
        <p:nvSpPr>
          <p:cNvPr id="20" name="Oval 19"/>
          <p:cNvSpPr/>
          <p:nvPr/>
        </p:nvSpPr>
        <p:spPr>
          <a:xfrm>
            <a:off x="1994053" y="4754812"/>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X</a:t>
            </a:r>
            <a:endParaRPr lang="en-US" dirty="0">
              <a:solidFill>
                <a:srgbClr val="000000"/>
              </a:solidFill>
            </a:endParaRPr>
          </a:p>
        </p:txBody>
      </p:sp>
      <p:sp>
        <p:nvSpPr>
          <p:cNvPr id="22" name="Oval 21"/>
          <p:cNvSpPr/>
          <p:nvPr/>
        </p:nvSpPr>
        <p:spPr>
          <a:xfrm>
            <a:off x="3385530" y="4767805"/>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Y</a:t>
            </a:r>
            <a:endParaRPr lang="en-US" dirty="0">
              <a:solidFill>
                <a:srgbClr val="000000"/>
              </a:solidFill>
            </a:endParaRPr>
          </a:p>
        </p:txBody>
      </p:sp>
      <p:sp>
        <p:nvSpPr>
          <p:cNvPr id="23" name="Rectangle 22"/>
          <p:cNvSpPr/>
          <p:nvPr/>
        </p:nvSpPr>
        <p:spPr>
          <a:xfrm>
            <a:off x="781315" y="1571462"/>
            <a:ext cx="4382254" cy="369332"/>
          </a:xfrm>
          <a:prstGeom prst="rect">
            <a:avLst/>
          </a:prstGeom>
        </p:spPr>
        <p:txBody>
          <a:bodyPr wrap="none">
            <a:spAutoFit/>
          </a:bodyPr>
          <a:lstStyle/>
          <a:p>
            <a:r>
              <a:rPr lang="en-US" dirty="0" smtClean="0"/>
              <a:t>OWL </a:t>
            </a:r>
            <a:r>
              <a:rPr lang="en-US" dirty="0" err="1" smtClean="0">
                <a:solidFill>
                  <a:srgbClr val="3366FF"/>
                </a:solidFill>
              </a:rPr>
              <a:t>DisjointWith</a:t>
            </a:r>
            <a:r>
              <a:rPr lang="en-US" dirty="0" smtClean="0">
                <a:solidFill>
                  <a:srgbClr val="3366FF"/>
                </a:solidFill>
              </a:rPr>
              <a:t>   </a:t>
            </a:r>
            <a:r>
              <a:rPr lang="en-US" dirty="0" smtClean="0"/>
              <a:t>OBO: </a:t>
            </a:r>
            <a:r>
              <a:rPr lang="en-US" b="1" dirty="0" err="1" smtClean="0"/>
              <a:t>disjoint_from</a:t>
            </a:r>
            <a:endParaRPr lang="en-US" dirty="0"/>
          </a:p>
        </p:txBody>
      </p:sp>
      <p:cxnSp>
        <p:nvCxnSpPr>
          <p:cNvPr id="24" name="Straight Connector 23"/>
          <p:cNvCxnSpPr/>
          <p:nvPr/>
        </p:nvCxnSpPr>
        <p:spPr>
          <a:xfrm>
            <a:off x="5417560" y="1804206"/>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overlap</a:t>
            </a:r>
            <a:endParaRPr lang="en-US" dirty="0"/>
          </a:p>
        </p:txBody>
      </p:sp>
      <p:sp>
        <p:nvSpPr>
          <p:cNvPr id="27" name="Oval 26"/>
          <p:cNvSpPr/>
          <p:nvPr/>
        </p:nvSpPr>
        <p:spPr>
          <a:xfrm>
            <a:off x="3590537" y="5186087"/>
            <a:ext cx="893167" cy="83936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Oval 27"/>
          <p:cNvSpPr/>
          <p:nvPr/>
        </p:nvSpPr>
        <p:spPr>
          <a:xfrm>
            <a:off x="3537333" y="4904700"/>
            <a:ext cx="1218506" cy="115962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3618723" y="4862573"/>
            <a:ext cx="1039730" cy="369332"/>
          </a:xfrm>
          <a:prstGeom prst="rect">
            <a:avLst/>
          </a:prstGeom>
          <a:noFill/>
        </p:spPr>
        <p:txBody>
          <a:bodyPr wrap="square" rtlCol="0">
            <a:spAutoFit/>
          </a:bodyPr>
          <a:lstStyle/>
          <a:p>
            <a:pPr algn="r"/>
            <a:r>
              <a:rPr lang="en-US" dirty="0" smtClean="0"/>
              <a:t>muscle</a:t>
            </a:r>
            <a:endParaRPr lang="en-US" dirty="0"/>
          </a:p>
        </p:txBody>
      </p:sp>
      <p:sp>
        <p:nvSpPr>
          <p:cNvPr id="14" name="Oval 13"/>
          <p:cNvSpPr/>
          <p:nvPr/>
        </p:nvSpPr>
        <p:spPr>
          <a:xfrm>
            <a:off x="5054501" y="2650952"/>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muscle</a:t>
            </a:r>
            <a:endParaRPr lang="en-US" dirty="0">
              <a:solidFill>
                <a:schemeClr val="tx1"/>
              </a:solidFill>
            </a:endParaRPr>
          </a:p>
        </p:txBody>
      </p:sp>
      <p:sp>
        <p:nvSpPr>
          <p:cNvPr id="15" name="Oval 14"/>
          <p:cNvSpPr/>
          <p:nvPr/>
        </p:nvSpPr>
        <p:spPr>
          <a:xfrm>
            <a:off x="4816137" y="1792233"/>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546294" y="1989900"/>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cxnSp>
        <p:nvCxnSpPr>
          <p:cNvPr id="22" name="Straight Connector 21"/>
          <p:cNvCxnSpPr/>
          <p:nvPr/>
        </p:nvCxnSpPr>
        <p:spPr>
          <a:xfrm>
            <a:off x="3696918" y="3029830"/>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1421198" y="2712646"/>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lumen of gut</a:t>
            </a:r>
            <a:endParaRPr lang="en-US" dirty="0">
              <a:solidFill>
                <a:schemeClr val="tx1"/>
              </a:solidFill>
            </a:endParaRPr>
          </a:p>
        </p:txBody>
      </p:sp>
      <p:sp>
        <p:nvSpPr>
          <p:cNvPr id="24" name="Oval 23"/>
          <p:cNvSpPr/>
          <p:nvPr/>
        </p:nvSpPr>
        <p:spPr>
          <a:xfrm>
            <a:off x="1182834" y="1853927"/>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1913642" y="2051594"/>
            <a:ext cx="1341308" cy="646331"/>
          </a:xfrm>
          <a:prstGeom prst="rect">
            <a:avLst/>
          </a:prstGeom>
          <a:noFill/>
        </p:spPr>
        <p:txBody>
          <a:bodyPr wrap="none" rtlCol="0">
            <a:spAutoFit/>
          </a:bodyPr>
          <a:lstStyle/>
          <a:p>
            <a:pPr algn="r"/>
            <a:r>
              <a:rPr lang="en-US" dirty="0" smtClean="0"/>
              <a:t>anatomical </a:t>
            </a:r>
          </a:p>
          <a:p>
            <a:pPr algn="r"/>
            <a:r>
              <a:rPr lang="en-US" dirty="0" smtClean="0"/>
              <a:t>space</a:t>
            </a:r>
            <a:endParaRPr lang="en-US" dirty="0"/>
          </a:p>
        </p:txBody>
      </p:sp>
      <p:sp>
        <p:nvSpPr>
          <p:cNvPr id="31" name="TextBox 30"/>
          <p:cNvSpPr txBox="1"/>
          <p:nvPr/>
        </p:nvSpPr>
        <p:spPr>
          <a:xfrm>
            <a:off x="3434565" y="5247974"/>
            <a:ext cx="1204644" cy="923330"/>
          </a:xfrm>
          <a:prstGeom prst="rect">
            <a:avLst/>
          </a:prstGeom>
          <a:noFill/>
        </p:spPr>
        <p:txBody>
          <a:bodyPr wrap="square" rtlCol="0">
            <a:spAutoFit/>
          </a:bodyPr>
          <a:lstStyle/>
          <a:p>
            <a:pPr algn="ctr"/>
            <a:r>
              <a:rPr lang="en-US" dirty="0" smtClean="0"/>
              <a:t>lumen</a:t>
            </a:r>
            <a:r>
              <a:rPr lang="en-US" dirty="0" smtClean="0"/>
              <a:t> </a:t>
            </a:r>
          </a:p>
          <a:p>
            <a:pPr algn="ctr"/>
            <a:r>
              <a:rPr lang="en-US" dirty="0" smtClean="0"/>
              <a:t>of </a:t>
            </a:r>
            <a:r>
              <a:rPr lang="en-US" dirty="0" smtClean="0"/>
              <a:t>gut</a:t>
            </a:r>
          </a:p>
          <a:p>
            <a:pPr algn="ctr"/>
            <a:endParaRPr lang="en-US" dirty="0"/>
          </a:p>
        </p:txBody>
      </p:sp>
      <p:sp>
        <p:nvSpPr>
          <p:cNvPr id="36" name="Rectangle 35"/>
          <p:cNvSpPr/>
          <p:nvPr/>
        </p:nvSpPr>
        <p:spPr>
          <a:xfrm>
            <a:off x="4859751" y="5239856"/>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home messages</a:t>
            </a:r>
            <a:endParaRPr lang="en-US" dirty="0"/>
          </a:p>
        </p:txBody>
      </p:sp>
      <p:sp>
        <p:nvSpPr>
          <p:cNvPr id="3" name="Content Placeholder 2"/>
          <p:cNvSpPr>
            <a:spLocks noGrp="1"/>
          </p:cNvSpPr>
          <p:nvPr>
            <p:ph idx="1"/>
          </p:nvPr>
        </p:nvSpPr>
        <p:spPr>
          <a:xfrm>
            <a:off x="481541" y="1540942"/>
            <a:ext cx="8191997" cy="5317058"/>
          </a:xfrm>
        </p:spPr>
        <p:txBody>
          <a:bodyPr>
            <a:normAutofit/>
          </a:bodyPr>
          <a:lstStyle/>
          <a:p>
            <a:r>
              <a:rPr lang="en-US" sz="2400" dirty="0" smtClean="0"/>
              <a:t>An </a:t>
            </a:r>
            <a:r>
              <a:rPr lang="en-US" sz="2400" b="1" dirty="0" smtClean="0"/>
              <a:t>ontology is </a:t>
            </a:r>
            <a:r>
              <a:rPr lang="en-US" sz="2400" dirty="0" smtClean="0"/>
              <a:t>a </a:t>
            </a:r>
            <a:r>
              <a:rPr lang="en-US" sz="2400" b="1" dirty="0" smtClean="0"/>
              <a:t>classification</a:t>
            </a:r>
          </a:p>
          <a:p>
            <a:r>
              <a:rPr lang="en-US" sz="2400" dirty="0" smtClean="0"/>
              <a:t>There are </a:t>
            </a:r>
            <a:r>
              <a:rPr lang="en-US" sz="2400" b="1" dirty="0" smtClean="0"/>
              <a:t>lots of </a:t>
            </a:r>
            <a:r>
              <a:rPr lang="en-US" sz="2400" dirty="0" smtClean="0"/>
              <a:t>useful </a:t>
            </a:r>
            <a:r>
              <a:rPr lang="en-US" sz="2400" b="1" dirty="0" smtClean="0"/>
              <a:t>ways to classify</a:t>
            </a:r>
            <a:r>
              <a:rPr lang="en-US" sz="2400" dirty="0" smtClean="0"/>
              <a:t> stuff</a:t>
            </a:r>
          </a:p>
          <a:p>
            <a:r>
              <a:rPr lang="en-US" sz="2400" dirty="0" smtClean="0"/>
              <a:t>Maintaining multiple classification schemes by hand is hard</a:t>
            </a:r>
          </a:p>
          <a:p>
            <a:pPr lvl="1"/>
            <a:r>
              <a:rPr lang="en-US" sz="2400" dirty="0" smtClean="0"/>
              <a:t>So</a:t>
            </a:r>
            <a:r>
              <a:rPr lang="en-US" sz="2400" b="1" dirty="0" smtClean="0"/>
              <a:t> automate </a:t>
            </a:r>
            <a:r>
              <a:rPr lang="en-US" sz="2400" i="1" dirty="0" smtClean="0"/>
              <a:t>what you can</a:t>
            </a:r>
          </a:p>
          <a:p>
            <a:r>
              <a:rPr lang="en-US" sz="2400" dirty="0" smtClean="0"/>
              <a:t>Everybody makes mistakes</a:t>
            </a:r>
          </a:p>
          <a:p>
            <a:pPr lvl="1"/>
            <a:r>
              <a:rPr lang="en-US" sz="2400" dirty="0" smtClean="0"/>
              <a:t>So </a:t>
            </a:r>
            <a:r>
              <a:rPr lang="en-US" sz="2400" b="1" dirty="0" smtClean="0"/>
              <a:t>get the computer to find errors for you</a:t>
            </a:r>
          </a:p>
          <a:p>
            <a:r>
              <a:rPr lang="en-US" sz="2400" b="1" dirty="0" smtClean="0"/>
              <a:t>Re-use other people’s </a:t>
            </a:r>
            <a:r>
              <a:rPr lang="en-US" sz="2400" dirty="0" smtClean="0"/>
              <a:t>work where possible</a:t>
            </a:r>
          </a:p>
          <a:p>
            <a:pPr lvl="1"/>
            <a:r>
              <a:rPr lang="en-US" sz="2400" dirty="0" smtClean="0"/>
              <a:t>import class hierarchies and relations</a:t>
            </a:r>
          </a:p>
          <a:p>
            <a:pPr lvl="1"/>
            <a:r>
              <a:rPr lang="en-US" sz="2400" dirty="0" smtClean="0"/>
              <a:t>use common patterns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overlap</a:t>
            </a:r>
            <a:endParaRPr lang="en-US" dirty="0"/>
          </a:p>
        </p:txBody>
      </p:sp>
      <p:sp>
        <p:nvSpPr>
          <p:cNvPr id="27" name="Oval 26"/>
          <p:cNvSpPr/>
          <p:nvPr/>
        </p:nvSpPr>
        <p:spPr>
          <a:xfrm>
            <a:off x="3590537" y="5186087"/>
            <a:ext cx="893167" cy="83936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Oval 27"/>
          <p:cNvSpPr/>
          <p:nvPr/>
        </p:nvSpPr>
        <p:spPr>
          <a:xfrm>
            <a:off x="3537333" y="4904700"/>
            <a:ext cx="1218506" cy="115962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3618723" y="4862573"/>
            <a:ext cx="1039730" cy="369332"/>
          </a:xfrm>
          <a:prstGeom prst="rect">
            <a:avLst/>
          </a:prstGeom>
          <a:noFill/>
        </p:spPr>
        <p:txBody>
          <a:bodyPr wrap="square" rtlCol="0">
            <a:spAutoFit/>
          </a:bodyPr>
          <a:lstStyle/>
          <a:p>
            <a:pPr algn="r"/>
            <a:r>
              <a:rPr lang="en-US" dirty="0" smtClean="0"/>
              <a:t>muscle</a:t>
            </a:r>
            <a:endParaRPr lang="en-US" dirty="0"/>
          </a:p>
        </p:txBody>
      </p:sp>
      <p:sp>
        <p:nvSpPr>
          <p:cNvPr id="14" name="Oval 13"/>
          <p:cNvSpPr/>
          <p:nvPr/>
        </p:nvSpPr>
        <p:spPr>
          <a:xfrm>
            <a:off x="4934189" y="2236544"/>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muscle</a:t>
            </a:r>
            <a:endParaRPr lang="en-US" dirty="0">
              <a:solidFill>
                <a:schemeClr val="tx1"/>
              </a:solidFill>
            </a:endParaRPr>
          </a:p>
        </p:txBody>
      </p:sp>
      <p:sp>
        <p:nvSpPr>
          <p:cNvPr id="15" name="Oval 14"/>
          <p:cNvSpPr/>
          <p:nvPr/>
        </p:nvSpPr>
        <p:spPr>
          <a:xfrm>
            <a:off x="4695825" y="1377825"/>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425982" y="1575492"/>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cxnSp>
        <p:nvCxnSpPr>
          <p:cNvPr id="22" name="Straight Connector 21"/>
          <p:cNvCxnSpPr/>
          <p:nvPr/>
        </p:nvCxnSpPr>
        <p:spPr>
          <a:xfrm>
            <a:off x="3576606" y="2615422"/>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1300886" y="2298238"/>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lumen of gut</a:t>
            </a:r>
            <a:endParaRPr lang="en-US" dirty="0">
              <a:solidFill>
                <a:schemeClr val="tx1"/>
              </a:solidFill>
            </a:endParaRPr>
          </a:p>
        </p:txBody>
      </p:sp>
      <p:sp>
        <p:nvSpPr>
          <p:cNvPr id="24" name="Oval 23"/>
          <p:cNvSpPr/>
          <p:nvPr/>
        </p:nvSpPr>
        <p:spPr>
          <a:xfrm>
            <a:off x="1062522" y="143951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1793330" y="1637186"/>
            <a:ext cx="1341308" cy="646331"/>
          </a:xfrm>
          <a:prstGeom prst="rect">
            <a:avLst/>
          </a:prstGeom>
          <a:noFill/>
        </p:spPr>
        <p:txBody>
          <a:bodyPr wrap="none" rtlCol="0">
            <a:spAutoFit/>
          </a:bodyPr>
          <a:lstStyle/>
          <a:p>
            <a:pPr algn="r"/>
            <a:r>
              <a:rPr lang="en-US" dirty="0" smtClean="0"/>
              <a:t>anatomical </a:t>
            </a:r>
          </a:p>
          <a:p>
            <a:pPr algn="r"/>
            <a:r>
              <a:rPr lang="en-US" dirty="0" smtClean="0"/>
              <a:t>space</a:t>
            </a:r>
            <a:endParaRPr lang="en-US" dirty="0"/>
          </a:p>
        </p:txBody>
      </p:sp>
      <p:sp>
        <p:nvSpPr>
          <p:cNvPr id="26" name="Oval 25"/>
          <p:cNvSpPr/>
          <p:nvPr/>
        </p:nvSpPr>
        <p:spPr>
          <a:xfrm>
            <a:off x="3539381" y="430322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3434565" y="5247974"/>
            <a:ext cx="1204644" cy="923330"/>
          </a:xfrm>
          <a:prstGeom prst="rect">
            <a:avLst/>
          </a:prstGeom>
          <a:noFill/>
        </p:spPr>
        <p:txBody>
          <a:bodyPr wrap="square" rtlCol="0">
            <a:spAutoFit/>
          </a:bodyPr>
          <a:lstStyle/>
          <a:p>
            <a:pPr algn="ctr"/>
            <a:r>
              <a:rPr lang="en-US" dirty="0" smtClean="0"/>
              <a:t>lumen</a:t>
            </a:r>
            <a:r>
              <a:rPr lang="en-US" dirty="0" smtClean="0"/>
              <a:t> </a:t>
            </a:r>
          </a:p>
          <a:p>
            <a:pPr algn="ctr"/>
            <a:r>
              <a:rPr lang="en-US" dirty="0" smtClean="0"/>
              <a:t>of </a:t>
            </a:r>
            <a:r>
              <a:rPr lang="en-US" dirty="0" smtClean="0"/>
              <a:t>gut</a:t>
            </a:r>
          </a:p>
          <a:p>
            <a:pPr algn="ctr"/>
            <a:endParaRPr lang="en-US" dirty="0"/>
          </a:p>
        </p:txBody>
      </p:sp>
      <p:sp>
        <p:nvSpPr>
          <p:cNvPr id="32" name="Oval 31"/>
          <p:cNvSpPr/>
          <p:nvPr/>
        </p:nvSpPr>
        <p:spPr>
          <a:xfrm>
            <a:off x="2316400" y="4274217"/>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515911" y="4581535"/>
            <a:ext cx="1341308" cy="646331"/>
          </a:xfrm>
          <a:prstGeom prst="rect">
            <a:avLst/>
          </a:prstGeom>
          <a:noFill/>
        </p:spPr>
        <p:txBody>
          <a:bodyPr wrap="none" rtlCol="0">
            <a:spAutoFit/>
          </a:bodyPr>
          <a:lstStyle/>
          <a:p>
            <a:r>
              <a:rPr lang="en-US" dirty="0" smtClean="0"/>
              <a:t>anatomical </a:t>
            </a:r>
          </a:p>
          <a:p>
            <a:r>
              <a:rPr lang="en-US" dirty="0" smtClean="0"/>
              <a:t>space</a:t>
            </a:r>
            <a:endParaRPr lang="en-US" dirty="0"/>
          </a:p>
        </p:txBody>
      </p:sp>
      <p:sp>
        <p:nvSpPr>
          <p:cNvPr id="34" name="TextBox 33"/>
          <p:cNvSpPr txBox="1"/>
          <p:nvPr/>
        </p:nvSpPr>
        <p:spPr>
          <a:xfrm>
            <a:off x="4462563" y="4568577"/>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36" name="Rectangle 35"/>
          <p:cNvSpPr/>
          <p:nvPr/>
        </p:nvSpPr>
        <p:spPr>
          <a:xfrm>
            <a:off x="6116747" y="5317603"/>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relations only apply between particular classes. </a:t>
            </a:r>
            <a:br>
              <a:rPr lang="en-US" dirty="0" smtClean="0"/>
            </a:br>
            <a:endParaRPr lang="en-US" dirty="0"/>
          </a:p>
        </p:txBody>
      </p:sp>
      <p:sp>
        <p:nvSpPr>
          <p:cNvPr id="5" name="Oval 4"/>
          <p:cNvSpPr/>
          <p:nvPr/>
        </p:nvSpPr>
        <p:spPr>
          <a:xfrm>
            <a:off x="6503518" y="2267339"/>
            <a:ext cx="1677872" cy="15332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13455" y="2233694"/>
            <a:ext cx="1732835" cy="160052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56044" y="2710790"/>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9" name="TextBox 8"/>
          <p:cNvSpPr txBox="1"/>
          <p:nvPr/>
        </p:nvSpPr>
        <p:spPr>
          <a:xfrm>
            <a:off x="6722451" y="2710790"/>
            <a:ext cx="1255084"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sp>
        <p:nvSpPr>
          <p:cNvPr id="11" name="TextBox 10"/>
          <p:cNvSpPr txBox="1"/>
          <p:nvPr/>
        </p:nvSpPr>
        <p:spPr>
          <a:xfrm>
            <a:off x="3693858" y="2849289"/>
            <a:ext cx="1364476" cy="369332"/>
          </a:xfrm>
          <a:prstGeom prst="rect">
            <a:avLst/>
          </a:prstGeom>
          <a:noFill/>
          <a:ln>
            <a:noFill/>
          </a:ln>
        </p:spPr>
        <p:txBody>
          <a:bodyPr wrap="none" rtlCol="0">
            <a:spAutoFit/>
          </a:bodyPr>
          <a:lstStyle/>
          <a:p>
            <a:r>
              <a:rPr lang="en-US" dirty="0" err="1" smtClean="0">
                <a:solidFill>
                  <a:srgbClr val="000000"/>
                </a:solidFill>
              </a:rPr>
              <a:t>capable_of</a:t>
            </a:r>
            <a:endParaRPr lang="en-US" dirty="0">
              <a:solidFill>
                <a:srgbClr val="000000"/>
              </a:solidFill>
            </a:endParaRPr>
          </a:p>
        </p:txBody>
      </p:sp>
      <p:sp>
        <p:nvSpPr>
          <p:cNvPr id="18" name="Octagon 17"/>
          <p:cNvSpPr/>
          <p:nvPr/>
        </p:nvSpPr>
        <p:spPr>
          <a:xfrm>
            <a:off x="3589233" y="2787754"/>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cxnSp>
        <p:nvCxnSpPr>
          <p:cNvPr id="31" name="Straight Arrow Connector 30"/>
          <p:cNvCxnSpPr/>
          <p:nvPr/>
        </p:nvCxnSpPr>
        <p:spPr>
          <a:xfrm>
            <a:off x="5170193" y="3033161"/>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5533024" y="2781275"/>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R</a:t>
            </a:r>
            <a:endParaRPr lang="en-US" sz="1400" b="1" dirty="0">
              <a:solidFill>
                <a:srgbClr val="000000"/>
              </a:solidFill>
            </a:endParaRPr>
          </a:p>
        </p:txBody>
      </p:sp>
      <p:grpSp>
        <p:nvGrpSpPr>
          <p:cNvPr id="3" name="Group 33"/>
          <p:cNvGrpSpPr/>
          <p:nvPr/>
        </p:nvGrpSpPr>
        <p:grpSpPr>
          <a:xfrm flipH="1">
            <a:off x="2238423" y="2781275"/>
            <a:ext cx="1334748" cy="505360"/>
            <a:chOff x="6268918" y="5283752"/>
            <a:chExt cx="1334748" cy="505360"/>
          </a:xfrm>
        </p:grpSpPr>
        <p:cxnSp>
          <p:nvCxnSpPr>
            <p:cNvPr id="32" name="Straight Arrow Connector 31"/>
            <p:cNvCxnSpPr/>
            <p:nvPr/>
          </p:nvCxnSpPr>
          <p:spPr>
            <a:xfrm>
              <a:off x="6268918" y="5555869"/>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6631749" y="5283752"/>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D</a:t>
              </a:r>
              <a:endParaRPr lang="en-US" sz="1400" b="1" dirty="0">
                <a:solidFill>
                  <a:srgbClr val="000000"/>
                </a:solidFill>
              </a:endParaRPr>
            </a:p>
          </p:txBody>
        </p:sp>
      </p:grpSp>
      <p:sp>
        <p:nvSpPr>
          <p:cNvPr id="36" name="Oval 35"/>
          <p:cNvSpPr/>
          <p:nvPr/>
        </p:nvSpPr>
        <p:spPr>
          <a:xfrm>
            <a:off x="1699024" y="5066987"/>
            <a:ext cx="1804265" cy="156615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864262" y="5243770"/>
            <a:ext cx="658931" cy="659930"/>
          </a:xfrm>
          <a:prstGeom prst="ellipse">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X</a:t>
            </a:r>
            <a:endParaRPr lang="en-US" sz="1400" b="1" dirty="0">
              <a:solidFill>
                <a:srgbClr val="000000"/>
              </a:solidFill>
            </a:endParaRPr>
          </a:p>
        </p:txBody>
      </p:sp>
      <p:sp>
        <p:nvSpPr>
          <p:cNvPr id="54" name="Oval 53"/>
          <p:cNvSpPr/>
          <p:nvPr/>
        </p:nvSpPr>
        <p:spPr>
          <a:xfrm>
            <a:off x="5415073" y="5115723"/>
            <a:ext cx="1804265" cy="156615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5476641" y="5383212"/>
            <a:ext cx="658931" cy="659930"/>
          </a:xfrm>
          <a:prstGeom prst="ellipse">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Y</a:t>
            </a:r>
            <a:endParaRPr lang="en-US" sz="1400" b="1" dirty="0">
              <a:solidFill>
                <a:srgbClr val="000000"/>
              </a:solidFill>
            </a:endParaRPr>
          </a:p>
        </p:txBody>
      </p:sp>
      <p:sp>
        <p:nvSpPr>
          <p:cNvPr id="56" name="TextBox 55"/>
          <p:cNvSpPr txBox="1"/>
          <p:nvPr/>
        </p:nvSpPr>
        <p:spPr>
          <a:xfrm>
            <a:off x="2022889" y="5783698"/>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57" name="TextBox 56"/>
          <p:cNvSpPr txBox="1"/>
          <p:nvPr/>
        </p:nvSpPr>
        <p:spPr>
          <a:xfrm>
            <a:off x="5825194" y="5914062"/>
            <a:ext cx="1255084"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sp>
        <p:nvSpPr>
          <p:cNvPr id="58" name="Oval 57"/>
          <p:cNvSpPr/>
          <p:nvPr/>
        </p:nvSpPr>
        <p:spPr>
          <a:xfrm>
            <a:off x="3067874" y="1926854"/>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D</a:t>
            </a:r>
            <a:endParaRPr lang="en-US" sz="1400" b="1" dirty="0">
              <a:solidFill>
                <a:srgbClr val="000000"/>
              </a:solidFill>
            </a:endParaRPr>
          </a:p>
        </p:txBody>
      </p:sp>
      <p:sp>
        <p:nvSpPr>
          <p:cNvPr id="59" name="Oval 58"/>
          <p:cNvSpPr/>
          <p:nvPr/>
        </p:nvSpPr>
        <p:spPr>
          <a:xfrm>
            <a:off x="5001447" y="1893379"/>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R</a:t>
            </a:r>
            <a:endParaRPr lang="en-US" sz="1400" b="1" dirty="0">
              <a:solidFill>
                <a:srgbClr val="000000"/>
              </a:solidFill>
            </a:endParaRPr>
          </a:p>
        </p:txBody>
      </p:sp>
      <p:sp>
        <p:nvSpPr>
          <p:cNvPr id="60" name="TextBox 59"/>
          <p:cNvSpPr txBox="1"/>
          <p:nvPr/>
        </p:nvSpPr>
        <p:spPr>
          <a:xfrm>
            <a:off x="3577834" y="1982662"/>
            <a:ext cx="983224" cy="369332"/>
          </a:xfrm>
          <a:prstGeom prst="rect">
            <a:avLst/>
          </a:prstGeom>
          <a:noFill/>
        </p:spPr>
        <p:txBody>
          <a:bodyPr wrap="none" rtlCol="0">
            <a:spAutoFit/>
          </a:bodyPr>
          <a:lstStyle/>
          <a:p>
            <a:r>
              <a:rPr lang="en-US" dirty="0" smtClean="0"/>
              <a:t>domain</a:t>
            </a:r>
            <a:endParaRPr lang="en-US" dirty="0"/>
          </a:p>
        </p:txBody>
      </p:sp>
      <p:sp>
        <p:nvSpPr>
          <p:cNvPr id="61" name="TextBox 60"/>
          <p:cNvSpPr txBox="1"/>
          <p:nvPr/>
        </p:nvSpPr>
        <p:spPr>
          <a:xfrm>
            <a:off x="5480433" y="1980168"/>
            <a:ext cx="801985" cy="369332"/>
          </a:xfrm>
          <a:prstGeom prst="rect">
            <a:avLst/>
          </a:prstGeom>
          <a:noFill/>
        </p:spPr>
        <p:txBody>
          <a:bodyPr wrap="none" rtlCol="0">
            <a:spAutoFit/>
          </a:bodyPr>
          <a:lstStyle/>
          <a:p>
            <a:r>
              <a:rPr lang="en-US" dirty="0" smtClean="0"/>
              <a:t>range</a:t>
            </a:r>
            <a:endParaRPr lang="en-US" dirty="0"/>
          </a:p>
        </p:txBody>
      </p:sp>
      <p:sp>
        <p:nvSpPr>
          <p:cNvPr id="42" name="TextBox 41"/>
          <p:cNvSpPr txBox="1"/>
          <p:nvPr/>
        </p:nvSpPr>
        <p:spPr>
          <a:xfrm>
            <a:off x="2161891" y="4029925"/>
            <a:ext cx="4852610" cy="461665"/>
          </a:xfrm>
          <a:prstGeom prst="rect">
            <a:avLst/>
          </a:prstGeom>
          <a:noFill/>
        </p:spPr>
        <p:txBody>
          <a:bodyPr wrap="none" rtlCol="0">
            <a:spAutoFit/>
          </a:bodyPr>
          <a:lstStyle/>
          <a:p>
            <a:pPr algn="r"/>
            <a:r>
              <a:rPr lang="en-US" sz="2400" dirty="0" smtClean="0"/>
              <a:t>X </a:t>
            </a:r>
            <a:r>
              <a:rPr lang="en-US" sz="2400" i="1" dirty="0" err="1" smtClean="0">
                <a:solidFill>
                  <a:srgbClr val="0000FF"/>
                </a:solidFill>
              </a:rPr>
              <a:t>SubClassof</a:t>
            </a:r>
            <a:r>
              <a:rPr lang="en-US" sz="2400" i="1" dirty="0" smtClean="0">
                <a:solidFill>
                  <a:srgbClr val="0000FF"/>
                </a:solidFill>
              </a:rPr>
              <a:t> </a:t>
            </a:r>
            <a:r>
              <a:rPr lang="en-US" sz="2400" b="1" dirty="0" err="1" smtClean="0"/>
              <a:t>capable_of</a:t>
            </a:r>
            <a:r>
              <a:rPr lang="en-US" sz="2400" b="1" dirty="0" smtClean="0"/>
              <a:t>  </a:t>
            </a:r>
            <a:r>
              <a:rPr lang="en-US" sz="2400" i="1" dirty="0" smtClean="0">
                <a:solidFill>
                  <a:schemeClr val="tx2">
                    <a:lumMod val="75000"/>
                    <a:lumOff val="25000"/>
                  </a:schemeClr>
                </a:solidFill>
              </a:rPr>
              <a:t>some </a:t>
            </a:r>
            <a:r>
              <a:rPr lang="en-US" sz="2400" dirty="0" smtClean="0"/>
              <a:t>Y</a:t>
            </a: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overlap</a:t>
            </a:r>
            <a:endParaRPr lang="en-US" dirty="0"/>
          </a:p>
        </p:txBody>
      </p:sp>
      <p:sp>
        <p:nvSpPr>
          <p:cNvPr id="5" name="Oval 4"/>
          <p:cNvSpPr/>
          <p:nvPr/>
        </p:nvSpPr>
        <p:spPr>
          <a:xfrm>
            <a:off x="4934189" y="2236544"/>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endParaRPr lang="en-US" dirty="0">
              <a:solidFill>
                <a:schemeClr val="tx1"/>
              </a:solidFill>
            </a:endParaRPr>
          </a:p>
        </p:txBody>
      </p:sp>
      <p:sp>
        <p:nvSpPr>
          <p:cNvPr id="13" name="Oval 12"/>
          <p:cNvSpPr/>
          <p:nvPr/>
        </p:nvSpPr>
        <p:spPr>
          <a:xfrm>
            <a:off x="4695825" y="1377825"/>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11981" y="1575492"/>
            <a:ext cx="1255960"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cxnSp>
        <p:nvCxnSpPr>
          <p:cNvPr id="21" name="Straight Connector 20"/>
          <p:cNvCxnSpPr/>
          <p:nvPr/>
        </p:nvCxnSpPr>
        <p:spPr>
          <a:xfrm>
            <a:off x="3576606" y="2615422"/>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7388124" y="4619625"/>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14" name="Oval 13"/>
          <p:cNvSpPr/>
          <p:nvPr/>
        </p:nvSpPr>
        <p:spPr>
          <a:xfrm>
            <a:off x="1300886" y="2298238"/>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15" name="Oval 14"/>
          <p:cNvSpPr/>
          <p:nvPr/>
        </p:nvSpPr>
        <p:spPr>
          <a:xfrm>
            <a:off x="1062522" y="143951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1793330" y="1637186"/>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22" name="Oval 21"/>
          <p:cNvSpPr/>
          <p:nvPr/>
        </p:nvSpPr>
        <p:spPr>
          <a:xfrm>
            <a:off x="5019746" y="4795261"/>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endParaRPr lang="en-US" dirty="0">
              <a:solidFill>
                <a:schemeClr val="tx1"/>
              </a:solidFill>
            </a:endParaRPr>
          </a:p>
        </p:txBody>
      </p:sp>
      <p:sp>
        <p:nvSpPr>
          <p:cNvPr id="23" name="Oval 22"/>
          <p:cNvSpPr/>
          <p:nvPr/>
        </p:nvSpPr>
        <p:spPr>
          <a:xfrm>
            <a:off x="4781382" y="3936542"/>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456962" y="4134209"/>
            <a:ext cx="1396536" cy="923330"/>
          </a:xfrm>
          <a:prstGeom prst="rect">
            <a:avLst/>
          </a:prstGeom>
          <a:noFill/>
        </p:spPr>
        <p:txBody>
          <a:bodyPr wrap="none" rtlCol="0">
            <a:spAutoFit/>
          </a:bodyPr>
          <a:lstStyle/>
          <a:p>
            <a:pPr algn="r"/>
            <a:r>
              <a:rPr lang="en-US" dirty="0" smtClean="0"/>
              <a:t>anatomical </a:t>
            </a:r>
            <a:endParaRPr lang="en-US" dirty="0" smtClean="0"/>
          </a:p>
          <a:p>
            <a:pPr algn="r"/>
            <a:r>
              <a:rPr lang="en-US" dirty="0" smtClean="0"/>
              <a:t>structure</a:t>
            </a:r>
          </a:p>
          <a:p>
            <a:pPr algn="r"/>
            <a:endParaRPr lang="en-US" dirty="0"/>
          </a:p>
        </p:txBody>
      </p:sp>
      <p:sp>
        <p:nvSpPr>
          <p:cNvPr id="26" name="Oval 25"/>
          <p:cNvSpPr/>
          <p:nvPr/>
        </p:nvSpPr>
        <p:spPr>
          <a:xfrm>
            <a:off x="1386443" y="4856955"/>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31" name="Oval 30"/>
          <p:cNvSpPr/>
          <p:nvPr/>
        </p:nvSpPr>
        <p:spPr>
          <a:xfrm>
            <a:off x="1148079" y="3998236"/>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1964235" y="4195903"/>
            <a:ext cx="1255960" cy="646331"/>
          </a:xfrm>
          <a:prstGeom prst="rect">
            <a:avLst/>
          </a:prstGeom>
          <a:noFill/>
        </p:spPr>
        <p:txBody>
          <a:bodyPr wrap="none" rtlCol="0">
            <a:spAutoFit/>
          </a:bodyPr>
          <a:lstStyle/>
          <a:p>
            <a:pPr algn="r"/>
            <a:r>
              <a:rPr lang="en-US" dirty="0" smtClean="0"/>
              <a:t>biological </a:t>
            </a:r>
          </a:p>
          <a:p>
            <a:pPr algn="r"/>
            <a:r>
              <a:rPr lang="en-US" dirty="0" smtClean="0"/>
              <a:t>process </a:t>
            </a:r>
            <a:endParaRPr lang="en-US" dirty="0"/>
          </a:p>
        </p:txBody>
      </p:sp>
      <p:sp>
        <p:nvSpPr>
          <p:cNvPr id="33" name="Rectangle 32"/>
          <p:cNvSpPr/>
          <p:nvPr/>
        </p:nvSpPr>
        <p:spPr>
          <a:xfrm>
            <a:off x="3717150" y="4539417"/>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2" name="Oval 41"/>
          <p:cNvSpPr/>
          <p:nvPr/>
        </p:nvSpPr>
        <p:spPr>
          <a:xfrm>
            <a:off x="1739407" y="4808274"/>
            <a:ext cx="1732835" cy="1600523"/>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p>
          <a:p>
            <a:pPr algn="ctr"/>
            <a:r>
              <a:rPr lang="en-US" dirty="0" smtClean="0"/>
              <a:t>‘</a:t>
            </a:r>
            <a:endParaRPr lang="en-US" dirty="0"/>
          </a:p>
        </p:txBody>
      </p:sp>
      <p:sp>
        <p:nvSpPr>
          <p:cNvPr id="45" name="Oval 44"/>
          <p:cNvSpPr/>
          <p:nvPr/>
        </p:nvSpPr>
        <p:spPr>
          <a:xfrm>
            <a:off x="526471" y="4229316"/>
            <a:ext cx="3035881" cy="241182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600" dirty="0">
              <a:solidFill>
                <a:srgbClr val="000000"/>
              </a:solidFill>
            </a:endParaRPr>
          </a:p>
        </p:txBody>
      </p:sp>
      <p:sp>
        <p:nvSpPr>
          <p:cNvPr id="47" name="TextBox 46"/>
          <p:cNvSpPr txBox="1"/>
          <p:nvPr/>
        </p:nvSpPr>
        <p:spPr>
          <a:xfrm>
            <a:off x="584795" y="4615872"/>
            <a:ext cx="1396536" cy="923330"/>
          </a:xfrm>
          <a:prstGeom prst="rect">
            <a:avLst/>
          </a:prstGeom>
          <a:noFill/>
        </p:spPr>
        <p:txBody>
          <a:bodyPr wrap="none" rtlCol="0">
            <a:spAutoFit/>
          </a:bodyPr>
          <a:lstStyle/>
          <a:p>
            <a:pPr algn="r"/>
            <a:r>
              <a:rPr lang="en-US" dirty="0" smtClean="0">
                <a:solidFill>
                  <a:srgbClr val="000000"/>
                </a:solidFill>
              </a:rPr>
              <a:t>anatomical </a:t>
            </a:r>
          </a:p>
          <a:p>
            <a:pPr algn="r"/>
            <a:r>
              <a:rPr lang="en-US" dirty="0" smtClean="0">
                <a:solidFill>
                  <a:srgbClr val="000000"/>
                </a:solidFill>
              </a:rPr>
              <a:t>structure</a:t>
            </a:r>
          </a:p>
          <a:p>
            <a:endParaRPr lang="en-US" dirty="0"/>
          </a:p>
        </p:txBody>
      </p:sp>
      <p:grpSp>
        <p:nvGrpSpPr>
          <p:cNvPr id="3" name="Group 63"/>
          <p:cNvGrpSpPr/>
          <p:nvPr/>
        </p:nvGrpSpPr>
        <p:grpSpPr>
          <a:xfrm>
            <a:off x="5100146" y="4229316"/>
            <a:ext cx="3035881" cy="2411824"/>
            <a:chOff x="8100129" y="4446176"/>
            <a:chExt cx="3035881" cy="2411824"/>
          </a:xfrm>
        </p:grpSpPr>
        <p:sp>
          <p:nvSpPr>
            <p:cNvPr id="61" name="Oval 60"/>
            <p:cNvSpPr/>
            <p:nvPr/>
          </p:nvSpPr>
          <p:spPr>
            <a:xfrm>
              <a:off x="9313065" y="5025134"/>
              <a:ext cx="1732835" cy="1600523"/>
            </a:xfrm>
            <a:prstGeom prst="ellipse">
              <a:avLst/>
            </a:prstGeom>
            <a:no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p>
            <a:p>
              <a:pPr algn="ctr"/>
              <a:r>
                <a:rPr lang="en-US" dirty="0" smtClean="0"/>
                <a:t>‘</a:t>
              </a:r>
              <a:endParaRPr lang="en-US" dirty="0"/>
            </a:p>
          </p:txBody>
        </p:sp>
        <p:sp>
          <p:nvSpPr>
            <p:cNvPr id="62" name="Oval 61"/>
            <p:cNvSpPr/>
            <p:nvPr/>
          </p:nvSpPr>
          <p:spPr>
            <a:xfrm>
              <a:off x="8100129" y="4446176"/>
              <a:ext cx="3035881" cy="2411824"/>
            </a:xfrm>
            <a:prstGeom prst="ellipse">
              <a:avLst/>
            </a:prstGeom>
            <a:no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600" dirty="0">
                <a:solidFill>
                  <a:srgbClr val="000000"/>
                </a:solidFill>
              </a:endParaRPr>
            </a:p>
          </p:txBody>
        </p:sp>
        <p:sp>
          <p:nvSpPr>
            <p:cNvPr id="63" name="TextBox 62"/>
            <p:cNvSpPr txBox="1"/>
            <p:nvPr/>
          </p:nvSpPr>
          <p:spPr>
            <a:xfrm>
              <a:off x="8248221" y="4832732"/>
              <a:ext cx="1306768" cy="923330"/>
            </a:xfrm>
            <a:prstGeom prst="rect">
              <a:avLst/>
            </a:prstGeom>
            <a:noFill/>
            <a:ln>
              <a:noFill/>
              <a:prstDash val="solid"/>
            </a:ln>
          </p:spPr>
          <p:txBody>
            <a:bodyPr wrap="none" rtlCol="0">
              <a:spAutoFit/>
            </a:bodyPr>
            <a:lstStyle/>
            <a:p>
              <a:pPr algn="r"/>
              <a:r>
                <a:rPr lang="en-US" dirty="0" smtClean="0">
                  <a:solidFill>
                    <a:srgbClr val="000000"/>
                  </a:solidFill>
                </a:rPr>
                <a:t>biological</a:t>
              </a:r>
            </a:p>
            <a:p>
              <a:pPr algn="r"/>
              <a:r>
                <a:rPr lang="en-US" dirty="0" smtClean="0">
                  <a:solidFill>
                    <a:srgbClr val="000000"/>
                  </a:solidFill>
                </a:rPr>
                <a:t> process</a:t>
              </a:r>
            </a:p>
            <a:p>
              <a:endParaRPr lang="en-US" dirty="0"/>
            </a:p>
          </p:txBody>
        </p:sp>
      </p:grpSp>
      <p:cxnSp>
        <p:nvCxnSpPr>
          <p:cNvPr id="65" name="Straight Connector 64"/>
          <p:cNvCxnSpPr/>
          <p:nvPr/>
        </p:nvCxnSpPr>
        <p:spPr>
          <a:xfrm flipV="1">
            <a:off x="3663988" y="5374869"/>
            <a:ext cx="1307813" cy="9937"/>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70" name="Rectangle 69"/>
          <p:cNvSpPr/>
          <p:nvPr/>
        </p:nvSpPr>
        <p:spPr>
          <a:xfrm>
            <a:off x="3422238" y="5757066"/>
            <a:ext cx="479618" cy="707886"/>
          </a:xfrm>
          <a:prstGeom prst="rect">
            <a:avLst/>
          </a:prstGeom>
        </p:spPr>
        <p:txBody>
          <a:bodyPr wrap="non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71" name="Oval 70"/>
          <p:cNvSpPr/>
          <p:nvPr/>
        </p:nvSpPr>
        <p:spPr>
          <a:xfrm>
            <a:off x="5229994" y="5313728"/>
            <a:ext cx="1104787" cy="896905"/>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nose</a:t>
            </a:r>
            <a:endParaRPr lang="en-US" dirty="0">
              <a:solidFill>
                <a:srgbClr val="000000"/>
              </a:solidFill>
            </a:endParaRPr>
          </a:p>
        </p:txBody>
      </p:sp>
      <p:sp>
        <p:nvSpPr>
          <p:cNvPr id="72" name="Oval 71"/>
          <p:cNvSpPr/>
          <p:nvPr/>
        </p:nvSpPr>
        <p:spPr>
          <a:xfrm>
            <a:off x="658414" y="5357702"/>
            <a:ext cx="1104787" cy="896905"/>
          </a:xfrm>
          <a:prstGeom prst="ellipse">
            <a:avLst/>
          </a:prstGeom>
          <a:no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nose</a:t>
            </a:r>
            <a:endParaRPr lang="en-US" dirty="0">
              <a:solidFill>
                <a:srgbClr val="000000"/>
              </a:solidFill>
            </a:endParaRPr>
          </a:p>
        </p:txBody>
      </p:sp>
      <p:sp>
        <p:nvSpPr>
          <p:cNvPr id="73" name="Rectangle 72"/>
          <p:cNvSpPr/>
          <p:nvPr/>
        </p:nvSpPr>
        <p:spPr>
          <a:xfrm>
            <a:off x="8019821" y="5909466"/>
            <a:ext cx="479618" cy="707886"/>
          </a:xfrm>
          <a:prstGeom prst="rect">
            <a:avLst/>
          </a:prstGeom>
        </p:spPr>
        <p:txBody>
          <a:bodyPr wrap="non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27" name="Rectangle 26"/>
          <p:cNvSpPr/>
          <p:nvPr/>
        </p:nvSpPr>
        <p:spPr>
          <a:xfrm>
            <a:off x="416101" y="2972217"/>
            <a:ext cx="7709262" cy="461665"/>
          </a:xfrm>
          <a:prstGeom prst="rect">
            <a:avLst/>
          </a:prstGeom>
        </p:spPr>
        <p:txBody>
          <a:bodyPr wrap="none">
            <a:spAutoFit/>
          </a:bodyPr>
          <a:lstStyle/>
          <a:p>
            <a:pPr algn="r"/>
            <a:r>
              <a:rPr lang="en-US" sz="2400" dirty="0" smtClean="0"/>
              <a:t>detection of smell </a:t>
            </a:r>
            <a:r>
              <a:rPr lang="en-US" sz="2400" dirty="0" smtClean="0"/>
              <a:t> </a:t>
            </a:r>
            <a:r>
              <a:rPr lang="en-US" sz="2400" i="1" dirty="0" err="1" smtClean="0">
                <a:solidFill>
                  <a:srgbClr val="0000FF"/>
                </a:solidFill>
              </a:rPr>
              <a:t>SubClassof</a:t>
            </a:r>
            <a:r>
              <a:rPr lang="en-US" sz="2400" i="1" dirty="0" smtClean="0">
                <a:solidFill>
                  <a:srgbClr val="0000FF"/>
                </a:solidFill>
              </a:rPr>
              <a:t> </a:t>
            </a:r>
            <a:r>
              <a:rPr lang="en-US" sz="2400" b="1" dirty="0" err="1" smtClean="0"/>
              <a:t>capable_of</a:t>
            </a:r>
            <a:r>
              <a:rPr lang="en-US" sz="2400" b="1" dirty="0" smtClean="0"/>
              <a:t>  </a:t>
            </a:r>
            <a:r>
              <a:rPr lang="en-US" sz="2400" i="1" dirty="0" smtClean="0">
                <a:solidFill>
                  <a:schemeClr val="tx2">
                    <a:lumMod val="75000"/>
                    <a:lumOff val="25000"/>
                  </a:schemeClr>
                </a:solidFill>
              </a:rPr>
              <a:t>some</a:t>
            </a:r>
            <a:r>
              <a:rPr lang="en-US" sz="2400" i="1" dirty="0" smtClean="0">
                <a:solidFill>
                  <a:schemeClr val="tx2">
                    <a:lumMod val="75000"/>
                    <a:lumOff val="25000"/>
                  </a:schemeClr>
                </a:solidFill>
              </a:rPr>
              <a:t> </a:t>
            </a:r>
            <a:r>
              <a:rPr lang="en-US" sz="2400" dirty="0" smtClean="0"/>
              <a:t>nose</a:t>
            </a:r>
            <a:endParaRPr lang="en-US" sz="2400" dirty="0"/>
          </a:p>
        </p:txBody>
      </p:sp>
      <p:sp>
        <p:nvSpPr>
          <p:cNvPr id="28" name="Oval 27"/>
          <p:cNvSpPr/>
          <p:nvPr/>
        </p:nvSpPr>
        <p:spPr>
          <a:xfrm>
            <a:off x="6395081" y="1036333"/>
            <a:ext cx="1677872" cy="15332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405018" y="1002688"/>
            <a:ext cx="1732835" cy="160052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647607" y="1479784"/>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34" name="TextBox 33"/>
          <p:cNvSpPr txBox="1"/>
          <p:nvPr/>
        </p:nvSpPr>
        <p:spPr>
          <a:xfrm>
            <a:off x="6614014" y="1479784"/>
            <a:ext cx="1255084"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sp>
        <p:nvSpPr>
          <p:cNvPr id="37" name="TextBox 36"/>
          <p:cNvSpPr txBox="1"/>
          <p:nvPr/>
        </p:nvSpPr>
        <p:spPr>
          <a:xfrm>
            <a:off x="3585421" y="1618283"/>
            <a:ext cx="1364476" cy="369332"/>
          </a:xfrm>
          <a:prstGeom prst="rect">
            <a:avLst/>
          </a:prstGeom>
          <a:noFill/>
          <a:ln>
            <a:noFill/>
          </a:ln>
        </p:spPr>
        <p:txBody>
          <a:bodyPr wrap="none" rtlCol="0">
            <a:spAutoFit/>
          </a:bodyPr>
          <a:lstStyle/>
          <a:p>
            <a:r>
              <a:rPr lang="en-US" dirty="0" err="1" smtClean="0">
                <a:solidFill>
                  <a:srgbClr val="000000"/>
                </a:solidFill>
              </a:rPr>
              <a:t>capable_of</a:t>
            </a:r>
            <a:endParaRPr lang="en-US" dirty="0">
              <a:solidFill>
                <a:srgbClr val="000000"/>
              </a:solidFill>
            </a:endParaRPr>
          </a:p>
        </p:txBody>
      </p:sp>
      <p:sp>
        <p:nvSpPr>
          <p:cNvPr id="38" name="Octagon 37"/>
          <p:cNvSpPr/>
          <p:nvPr/>
        </p:nvSpPr>
        <p:spPr>
          <a:xfrm>
            <a:off x="3480796" y="1556748"/>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cxnSp>
        <p:nvCxnSpPr>
          <p:cNvPr id="40" name="Straight Arrow Connector 39"/>
          <p:cNvCxnSpPr/>
          <p:nvPr/>
        </p:nvCxnSpPr>
        <p:spPr>
          <a:xfrm>
            <a:off x="5061756" y="1802155"/>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5424587" y="1550269"/>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R</a:t>
            </a:r>
            <a:endParaRPr lang="en-US" sz="1400" b="1" dirty="0">
              <a:solidFill>
                <a:srgbClr val="000000"/>
              </a:solidFill>
            </a:endParaRPr>
          </a:p>
        </p:txBody>
      </p:sp>
      <p:grpSp>
        <p:nvGrpSpPr>
          <p:cNvPr id="43" name="Group 33"/>
          <p:cNvGrpSpPr/>
          <p:nvPr/>
        </p:nvGrpSpPr>
        <p:grpSpPr>
          <a:xfrm flipH="1">
            <a:off x="2129986" y="1550269"/>
            <a:ext cx="1334748" cy="505360"/>
            <a:chOff x="6268918" y="5283752"/>
            <a:chExt cx="1334748" cy="505360"/>
          </a:xfrm>
        </p:grpSpPr>
        <p:cxnSp>
          <p:nvCxnSpPr>
            <p:cNvPr id="44" name="Straight Arrow Connector 43"/>
            <p:cNvCxnSpPr/>
            <p:nvPr/>
          </p:nvCxnSpPr>
          <p:spPr>
            <a:xfrm>
              <a:off x="6268918" y="5555869"/>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6631749" y="5283752"/>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D</a:t>
              </a:r>
              <a:endParaRPr lang="en-US" sz="1400" b="1" dirty="0">
                <a:solidFill>
                  <a:srgbClr val="000000"/>
                </a:solidFil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relations entail others</a:t>
            </a:r>
            <a:endParaRPr lang="en-US" dirty="0"/>
          </a:p>
        </p:txBody>
      </p:sp>
      <p:sp>
        <p:nvSpPr>
          <p:cNvPr id="5" name="Oval 4"/>
          <p:cNvSpPr/>
          <p:nvPr/>
        </p:nvSpPr>
        <p:spPr>
          <a:xfrm>
            <a:off x="803925" y="3970585"/>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984821" y="4374207"/>
            <a:ext cx="2565870" cy="640523"/>
          </a:xfrm>
          <a:prstGeom prst="rect">
            <a:avLst/>
          </a:prstGeom>
          <a:noFill/>
        </p:spPr>
        <p:txBody>
          <a:bodyPr wrap="square" rtlCol="0">
            <a:spAutoFit/>
          </a:bodyPr>
          <a:lstStyle/>
          <a:p>
            <a:r>
              <a:rPr lang="en-US" b="1" dirty="0" err="1" smtClean="0"/>
              <a:t>negatively_regulates</a:t>
            </a:r>
            <a:r>
              <a:rPr lang="en-US" b="1" dirty="0" smtClean="0"/>
              <a:t> </a:t>
            </a:r>
            <a:r>
              <a:rPr lang="en-US" i="1" dirty="0" smtClean="0">
                <a:solidFill>
                  <a:srgbClr val="75367A"/>
                </a:solidFill>
              </a:rPr>
              <a:t>some </a:t>
            </a:r>
            <a:r>
              <a:rPr lang="en-US" i="1" dirty="0" smtClean="0"/>
              <a:t>‘</a:t>
            </a:r>
            <a:r>
              <a:rPr lang="en-US" dirty="0" smtClean="0"/>
              <a:t>cell division’</a:t>
            </a:r>
            <a:endParaRPr lang="en-US" dirty="0"/>
          </a:p>
        </p:txBody>
      </p:sp>
      <p:sp>
        <p:nvSpPr>
          <p:cNvPr id="7" name="Oval 6"/>
          <p:cNvSpPr/>
          <p:nvPr/>
        </p:nvSpPr>
        <p:spPr>
          <a:xfrm>
            <a:off x="1372950" y="4988234"/>
            <a:ext cx="1191673" cy="128269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9" name="Straight Arrow Connector 8"/>
          <p:cNvCxnSpPr/>
          <p:nvPr/>
        </p:nvCxnSpPr>
        <p:spPr>
          <a:xfrm>
            <a:off x="3735949" y="5187053"/>
            <a:ext cx="85770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4708767" y="3941562"/>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4954457" y="4247122"/>
            <a:ext cx="2436240" cy="646331"/>
          </a:xfrm>
          <a:prstGeom prst="rect">
            <a:avLst/>
          </a:prstGeom>
          <a:noFill/>
        </p:spPr>
        <p:txBody>
          <a:bodyPr wrap="square" rtlCol="0">
            <a:spAutoFit/>
          </a:bodyPr>
          <a:lstStyle/>
          <a:p>
            <a:r>
              <a:rPr lang="en-US" b="1" dirty="0" smtClean="0"/>
              <a:t>regulates </a:t>
            </a:r>
            <a:r>
              <a:rPr lang="en-US" i="1" dirty="0" smtClean="0">
                <a:solidFill>
                  <a:srgbClr val="75367A"/>
                </a:solidFill>
              </a:rPr>
              <a:t>some </a:t>
            </a:r>
            <a:r>
              <a:rPr lang="en-US" i="1" dirty="0" smtClean="0"/>
              <a:t>‘</a:t>
            </a:r>
            <a:r>
              <a:rPr lang="en-US" dirty="0" smtClean="0"/>
              <a:t>cell division’</a:t>
            </a:r>
            <a:endParaRPr lang="en-US" dirty="0"/>
          </a:p>
        </p:txBody>
      </p:sp>
      <p:sp>
        <p:nvSpPr>
          <p:cNvPr id="12" name="Oval 11"/>
          <p:cNvSpPr/>
          <p:nvPr/>
        </p:nvSpPr>
        <p:spPr>
          <a:xfrm>
            <a:off x="5135246" y="4894421"/>
            <a:ext cx="1191673" cy="1282695"/>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pic>
        <p:nvPicPr>
          <p:cNvPr id="14" name="Picture 13"/>
          <p:cNvPicPr>
            <a:picLocks noChangeAspect="1"/>
          </p:cNvPicPr>
          <p:nvPr/>
        </p:nvPicPr>
        <p:blipFill>
          <a:blip r:embed="rId2"/>
          <a:stretch>
            <a:fillRect/>
          </a:stretch>
        </p:blipFill>
        <p:spPr>
          <a:xfrm>
            <a:off x="399342" y="2153742"/>
            <a:ext cx="4058459" cy="1260319"/>
          </a:xfrm>
          <a:prstGeom prst="rect">
            <a:avLst/>
          </a:prstGeom>
        </p:spPr>
      </p:pic>
      <p:sp>
        <p:nvSpPr>
          <p:cNvPr id="17" name="Octagon 16"/>
          <p:cNvSpPr/>
          <p:nvPr/>
        </p:nvSpPr>
        <p:spPr>
          <a:xfrm>
            <a:off x="5515033" y="2299858"/>
            <a:ext cx="1702977" cy="602724"/>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negatively regulates</a:t>
            </a:r>
            <a:endParaRPr lang="en-US" dirty="0">
              <a:solidFill>
                <a:srgbClr val="000000"/>
              </a:solidFill>
            </a:endParaRPr>
          </a:p>
        </p:txBody>
      </p:sp>
      <p:sp>
        <p:nvSpPr>
          <p:cNvPr id="18" name="Octagon 17"/>
          <p:cNvSpPr/>
          <p:nvPr/>
        </p:nvSpPr>
        <p:spPr>
          <a:xfrm>
            <a:off x="5098381" y="2105903"/>
            <a:ext cx="2533475" cy="1329353"/>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9" name="TextBox 18"/>
          <p:cNvSpPr txBox="1"/>
          <p:nvPr/>
        </p:nvSpPr>
        <p:spPr>
          <a:xfrm>
            <a:off x="5823373" y="2933397"/>
            <a:ext cx="1173594" cy="369332"/>
          </a:xfrm>
          <a:prstGeom prst="rect">
            <a:avLst/>
          </a:prstGeom>
          <a:noFill/>
        </p:spPr>
        <p:txBody>
          <a:bodyPr wrap="none" rtlCol="0">
            <a:spAutoFit/>
          </a:bodyPr>
          <a:lstStyle/>
          <a:p>
            <a:r>
              <a:rPr lang="en-US" dirty="0" smtClean="0"/>
              <a:t>regulates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81980" y="475848"/>
            <a:ext cx="7556313" cy="1116106"/>
          </a:xfrm>
        </p:spPr>
        <p:txBody>
          <a:bodyPr/>
          <a:lstStyle/>
          <a:p>
            <a:r>
              <a:rPr lang="en-US" dirty="0" smtClean="0"/>
              <a:t>Some relations chains entail relations</a:t>
            </a:r>
            <a:endParaRPr lang="en-US" dirty="0"/>
          </a:p>
        </p:txBody>
      </p:sp>
      <p:sp>
        <p:nvSpPr>
          <p:cNvPr id="6" name="TextBox 5"/>
          <p:cNvSpPr txBox="1"/>
          <p:nvPr/>
        </p:nvSpPr>
        <p:spPr>
          <a:xfrm>
            <a:off x="1001292" y="4889846"/>
            <a:ext cx="3689764" cy="1200328"/>
          </a:xfrm>
          <a:prstGeom prst="rect">
            <a:avLst/>
          </a:prstGeom>
          <a:noFill/>
        </p:spPr>
        <p:txBody>
          <a:bodyPr wrap="square" rtlCol="0">
            <a:spAutoFit/>
          </a:bodyPr>
          <a:lstStyle/>
          <a:p>
            <a:r>
              <a:rPr lang="en-US" sz="2400" dirty="0" smtClean="0"/>
              <a:t>X</a:t>
            </a:r>
            <a:r>
              <a:rPr lang="en-US" sz="2400" b="1" dirty="0" smtClean="0"/>
              <a:t> regulates </a:t>
            </a:r>
            <a:r>
              <a:rPr lang="en-US" sz="2400" i="1" dirty="0" smtClean="0">
                <a:solidFill>
                  <a:srgbClr val="75367A"/>
                </a:solidFill>
              </a:rPr>
              <a:t>some</a:t>
            </a:r>
            <a:r>
              <a:rPr lang="en-US" sz="2400" dirty="0" smtClean="0">
                <a:solidFill>
                  <a:srgbClr val="75367A"/>
                </a:solidFill>
              </a:rPr>
              <a:t> </a:t>
            </a:r>
            <a:r>
              <a:rPr lang="en-US" sz="2400" dirty="0" smtClean="0"/>
              <a:t>Y</a:t>
            </a:r>
          </a:p>
          <a:p>
            <a:r>
              <a:rPr lang="en-US" sz="2400" dirty="0" smtClean="0"/>
              <a:t>Y </a:t>
            </a:r>
            <a:r>
              <a:rPr lang="en-US" sz="2400" b="1" dirty="0" err="1" smtClean="0"/>
              <a:t>part_of</a:t>
            </a:r>
            <a:r>
              <a:rPr lang="en-US" sz="2400" b="1" dirty="0" smtClean="0"/>
              <a:t> </a:t>
            </a:r>
            <a:r>
              <a:rPr lang="en-US" sz="2400" i="1" dirty="0" smtClean="0">
                <a:solidFill>
                  <a:srgbClr val="75367A"/>
                </a:solidFill>
              </a:rPr>
              <a:t>some </a:t>
            </a:r>
            <a:r>
              <a:rPr lang="en-US" sz="2400" i="1" dirty="0" smtClean="0"/>
              <a:t>Z</a:t>
            </a:r>
            <a:endParaRPr lang="en-US" sz="2400" dirty="0" smtClean="0"/>
          </a:p>
          <a:p>
            <a:endParaRPr lang="en-US" sz="2400" dirty="0"/>
          </a:p>
        </p:txBody>
      </p:sp>
      <p:cxnSp>
        <p:nvCxnSpPr>
          <p:cNvPr id="9" name="Straight Arrow Connector 8"/>
          <p:cNvCxnSpPr/>
          <p:nvPr/>
        </p:nvCxnSpPr>
        <p:spPr>
          <a:xfrm>
            <a:off x="3890204" y="5281283"/>
            <a:ext cx="85770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ctagon 12"/>
          <p:cNvSpPr/>
          <p:nvPr/>
        </p:nvSpPr>
        <p:spPr>
          <a:xfrm>
            <a:off x="2652335" y="3297593"/>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regulates</a:t>
            </a:r>
            <a:endParaRPr lang="en-US" dirty="0">
              <a:solidFill>
                <a:srgbClr val="000000"/>
              </a:solidFill>
            </a:endParaRPr>
          </a:p>
        </p:txBody>
      </p:sp>
      <p:sp>
        <p:nvSpPr>
          <p:cNvPr id="15" name="Octagon 14"/>
          <p:cNvSpPr/>
          <p:nvPr/>
        </p:nvSpPr>
        <p:spPr>
          <a:xfrm>
            <a:off x="2384132" y="3078900"/>
            <a:ext cx="3762296" cy="145305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6" name="TextBox 15"/>
          <p:cNvSpPr txBox="1"/>
          <p:nvPr/>
        </p:nvSpPr>
        <p:spPr>
          <a:xfrm>
            <a:off x="3763007" y="4004175"/>
            <a:ext cx="1173594" cy="369332"/>
          </a:xfrm>
          <a:prstGeom prst="rect">
            <a:avLst/>
          </a:prstGeom>
          <a:noFill/>
        </p:spPr>
        <p:txBody>
          <a:bodyPr wrap="none" rtlCol="0">
            <a:noAutofit/>
          </a:bodyPr>
          <a:lstStyle/>
          <a:p>
            <a:r>
              <a:rPr lang="en-US" dirty="0" smtClean="0"/>
              <a:t>regulates</a:t>
            </a:r>
            <a:endParaRPr lang="en-US" dirty="0"/>
          </a:p>
        </p:txBody>
      </p:sp>
      <p:sp>
        <p:nvSpPr>
          <p:cNvPr id="14" name="Octagon 13"/>
          <p:cNvSpPr/>
          <p:nvPr/>
        </p:nvSpPr>
        <p:spPr>
          <a:xfrm>
            <a:off x="4223238" y="3293309"/>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part_of</a:t>
            </a:r>
            <a:endParaRPr lang="en-US" dirty="0">
              <a:solidFill>
                <a:srgbClr val="000000"/>
              </a:solidFill>
            </a:endParaRPr>
          </a:p>
        </p:txBody>
      </p:sp>
      <p:sp>
        <p:nvSpPr>
          <p:cNvPr id="17" name="Octagon 16"/>
          <p:cNvSpPr/>
          <p:nvPr/>
        </p:nvSpPr>
        <p:spPr>
          <a:xfrm>
            <a:off x="2649647" y="3294975"/>
            <a:ext cx="3150401" cy="486544"/>
          </a:xfrm>
          <a:prstGeom prst="octagon">
            <a:avLst/>
          </a:prstGeom>
          <a:noFill/>
          <a:ln>
            <a:solidFill>
              <a:schemeClr val="accent2">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8" name="TextBox 17"/>
          <p:cNvSpPr txBox="1"/>
          <p:nvPr/>
        </p:nvSpPr>
        <p:spPr>
          <a:xfrm>
            <a:off x="4773579" y="5014731"/>
            <a:ext cx="2951649" cy="830997"/>
          </a:xfrm>
          <a:prstGeom prst="rect">
            <a:avLst/>
          </a:prstGeom>
          <a:noFill/>
        </p:spPr>
        <p:txBody>
          <a:bodyPr wrap="none" rtlCol="0">
            <a:spAutoFit/>
          </a:bodyPr>
          <a:lstStyle/>
          <a:p>
            <a:r>
              <a:rPr lang="en-US" sz="2400" dirty="0" smtClean="0"/>
              <a:t>X</a:t>
            </a:r>
            <a:r>
              <a:rPr lang="en-US" sz="2400" b="1" dirty="0" smtClean="0"/>
              <a:t> regulates </a:t>
            </a:r>
            <a:r>
              <a:rPr lang="en-US" sz="2400" i="1" dirty="0" smtClean="0">
                <a:solidFill>
                  <a:srgbClr val="75367A"/>
                </a:solidFill>
              </a:rPr>
              <a:t>some</a:t>
            </a:r>
            <a:r>
              <a:rPr lang="en-US" sz="2400" dirty="0" smtClean="0">
                <a:solidFill>
                  <a:srgbClr val="75367A"/>
                </a:solidFill>
              </a:rPr>
              <a:t> </a:t>
            </a:r>
            <a:r>
              <a:rPr lang="en-US" sz="2400" dirty="0" smtClean="0"/>
              <a:t>Z</a:t>
            </a:r>
          </a:p>
          <a:p>
            <a:endParaRPr lang="en-US" sz="2400" dirty="0"/>
          </a:p>
        </p:txBody>
      </p:sp>
      <p:pic>
        <p:nvPicPr>
          <p:cNvPr id="19" name="Picture 18"/>
          <p:cNvPicPr>
            <a:picLocks noChangeAspect="1"/>
          </p:cNvPicPr>
          <p:nvPr/>
        </p:nvPicPr>
        <p:blipFill>
          <a:blip r:embed="rId2"/>
          <a:stretch>
            <a:fillRect/>
          </a:stretch>
        </p:blipFill>
        <p:spPr>
          <a:xfrm>
            <a:off x="450732" y="1869084"/>
            <a:ext cx="7594600" cy="7874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home messages</a:t>
            </a:r>
            <a:endParaRPr lang="en-US" dirty="0"/>
          </a:p>
        </p:txBody>
      </p:sp>
      <p:sp>
        <p:nvSpPr>
          <p:cNvPr id="3" name="Content Placeholder 2"/>
          <p:cNvSpPr>
            <a:spLocks noGrp="1"/>
          </p:cNvSpPr>
          <p:nvPr>
            <p:ph idx="1"/>
          </p:nvPr>
        </p:nvSpPr>
        <p:spPr>
          <a:xfrm>
            <a:off x="481541" y="1540942"/>
            <a:ext cx="8191997" cy="5317058"/>
          </a:xfrm>
        </p:spPr>
        <p:txBody>
          <a:bodyPr>
            <a:normAutofit/>
          </a:bodyPr>
          <a:lstStyle/>
          <a:p>
            <a:r>
              <a:rPr lang="en-US" sz="2400" dirty="0" smtClean="0"/>
              <a:t>An </a:t>
            </a:r>
            <a:r>
              <a:rPr lang="en-US" sz="2400" b="1" dirty="0" smtClean="0"/>
              <a:t>ontology is </a:t>
            </a:r>
            <a:r>
              <a:rPr lang="en-US" sz="2400" dirty="0" smtClean="0"/>
              <a:t>a </a:t>
            </a:r>
            <a:r>
              <a:rPr lang="en-US" sz="2400" b="1" dirty="0" smtClean="0"/>
              <a:t>classification</a:t>
            </a:r>
          </a:p>
          <a:p>
            <a:r>
              <a:rPr lang="en-US" sz="2400" dirty="0" smtClean="0"/>
              <a:t>There are </a:t>
            </a:r>
            <a:r>
              <a:rPr lang="en-US" sz="2400" b="1" dirty="0" smtClean="0"/>
              <a:t>lots of </a:t>
            </a:r>
            <a:r>
              <a:rPr lang="en-US" sz="2400" dirty="0" smtClean="0"/>
              <a:t>useful </a:t>
            </a:r>
            <a:r>
              <a:rPr lang="en-US" sz="2400" b="1" dirty="0" smtClean="0"/>
              <a:t>ways to classify</a:t>
            </a:r>
            <a:r>
              <a:rPr lang="en-US" sz="2400" dirty="0" smtClean="0"/>
              <a:t> stuff</a:t>
            </a:r>
          </a:p>
          <a:p>
            <a:r>
              <a:rPr lang="en-US" sz="2400" dirty="0" smtClean="0"/>
              <a:t>Maintaining multiple classification schemes by hand is hard</a:t>
            </a:r>
          </a:p>
          <a:p>
            <a:pPr lvl="1"/>
            <a:r>
              <a:rPr lang="en-US" sz="2400" dirty="0" smtClean="0"/>
              <a:t>So</a:t>
            </a:r>
            <a:r>
              <a:rPr lang="en-US" sz="2400" b="1" dirty="0" smtClean="0"/>
              <a:t> automate </a:t>
            </a:r>
            <a:r>
              <a:rPr lang="en-US" sz="2400" i="1" dirty="0" smtClean="0"/>
              <a:t>what you can</a:t>
            </a:r>
          </a:p>
          <a:p>
            <a:r>
              <a:rPr lang="en-US" sz="2400" dirty="0" smtClean="0"/>
              <a:t>Everybody makes mistakes</a:t>
            </a:r>
          </a:p>
          <a:p>
            <a:pPr lvl="1"/>
            <a:r>
              <a:rPr lang="en-US" sz="2400" dirty="0" smtClean="0"/>
              <a:t>So </a:t>
            </a:r>
            <a:r>
              <a:rPr lang="en-US" sz="2400" b="1" dirty="0" smtClean="0"/>
              <a:t>get the computer to find errors for you</a:t>
            </a:r>
          </a:p>
          <a:p>
            <a:r>
              <a:rPr lang="en-US" sz="2400" b="1" dirty="0" smtClean="0"/>
              <a:t>Re-use other people’s </a:t>
            </a:r>
            <a:r>
              <a:rPr lang="en-US" sz="2400" dirty="0" smtClean="0"/>
              <a:t>work where possible</a:t>
            </a:r>
          </a:p>
          <a:p>
            <a:pPr lvl="1"/>
            <a:r>
              <a:rPr lang="en-US" sz="2400" dirty="0" smtClean="0"/>
              <a:t>import class hierarchies and relations</a:t>
            </a:r>
          </a:p>
          <a:p>
            <a:pPr lvl="1"/>
            <a:r>
              <a:rPr lang="en-US" sz="2400" dirty="0" smtClean="0"/>
              <a:t>use common patterns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A set of defined, inter-related terms to use in annotation/metadata/knowledge bases.</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query-able store of (scientific) knowledge that uses logical inference.</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A set of </a:t>
            </a:r>
            <a:r>
              <a:rPr lang="en-US" sz="2400" b="1" dirty="0" smtClean="0">
                <a:solidFill>
                  <a:schemeClr val="tx1">
                    <a:lumMod val="65000"/>
                    <a:lumOff val="35000"/>
                  </a:schemeClr>
                </a:solidFill>
                <a:ea typeface="+mn-ea"/>
                <a:cs typeface="+mn-cs"/>
              </a:rPr>
              <a:t>defined</a:t>
            </a:r>
            <a:r>
              <a:rPr lang="en-US" sz="2400" dirty="0" smtClean="0">
                <a:solidFill>
                  <a:schemeClr val="tx1">
                    <a:lumMod val="65000"/>
                    <a:lumOff val="35000"/>
                  </a:schemeClr>
                </a:solidFill>
                <a:ea typeface="+mn-ea"/>
                <a:cs typeface="+mn-cs"/>
              </a:rPr>
              <a:t>, inter-related terms to use in annotation/metadata/knowledge bases.</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query-able store of (scientific) knowledge that uses logical inference.</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Textual definition is often primary in OBO ontologies</a:t>
            </a:r>
            <a:endParaRPr lang="en-US" dirty="0"/>
          </a:p>
        </p:txBody>
      </p:sp>
      <p:pic>
        <p:nvPicPr>
          <p:cNvPr id="4" name="Picture 3"/>
          <p:cNvPicPr>
            <a:picLocks noChangeAspect="1"/>
          </p:cNvPicPr>
          <p:nvPr/>
        </p:nvPicPr>
        <p:blipFill>
          <a:blip r:embed="rId3"/>
          <a:stretch>
            <a:fillRect/>
          </a:stretch>
        </p:blipFill>
        <p:spPr>
          <a:xfrm>
            <a:off x="4174921" y="3106390"/>
            <a:ext cx="4414049" cy="3319810"/>
          </a:xfrm>
          <a:prstGeom prst="rect">
            <a:avLst/>
          </a:prstGeom>
        </p:spPr>
      </p:pic>
      <p:sp>
        <p:nvSpPr>
          <p:cNvPr id="5" name="TextBox 4"/>
          <p:cNvSpPr txBox="1"/>
          <p:nvPr/>
        </p:nvSpPr>
        <p:spPr>
          <a:xfrm>
            <a:off x="431800" y="3049964"/>
            <a:ext cx="3555999" cy="4154983"/>
          </a:xfrm>
          <a:prstGeom prst="rect">
            <a:avLst/>
          </a:prstGeom>
          <a:noFill/>
        </p:spPr>
        <p:txBody>
          <a:bodyPr wrap="square" rtlCol="0">
            <a:spAutoFit/>
          </a:bodyPr>
          <a:lstStyle/>
          <a:p>
            <a:r>
              <a:rPr lang="en-US" sz="2200" b="1" dirty="0" smtClean="0"/>
              <a:t>name</a:t>
            </a:r>
            <a:r>
              <a:rPr lang="en-US" sz="2200" dirty="0" smtClean="0"/>
              <a:t>: insect leg</a:t>
            </a:r>
          </a:p>
          <a:p>
            <a:r>
              <a:rPr lang="en-US" sz="2200" b="1" dirty="0" smtClean="0"/>
              <a:t>def</a:t>
            </a:r>
            <a:r>
              <a:rPr lang="en-US" sz="2200" dirty="0" smtClean="0"/>
              <a:t>: “A paired ventral appendage of the </a:t>
            </a:r>
          </a:p>
          <a:p>
            <a:r>
              <a:rPr lang="en-US" sz="2200" dirty="0" smtClean="0"/>
              <a:t>thoracic segments, used for walking”</a:t>
            </a:r>
          </a:p>
          <a:p>
            <a:r>
              <a:rPr lang="en-US" sz="2200" b="1" dirty="0" err="1" smtClean="0"/>
              <a:t>is_a</a:t>
            </a:r>
            <a:r>
              <a:rPr lang="en-US" sz="2200" b="1" dirty="0" smtClean="0"/>
              <a:t> </a:t>
            </a:r>
            <a:r>
              <a:rPr lang="en-US" sz="2200" dirty="0" smtClean="0"/>
              <a:t>appendage</a:t>
            </a:r>
          </a:p>
          <a:p>
            <a:r>
              <a:rPr lang="en-US" sz="2200" b="1" dirty="0" smtClean="0"/>
              <a:t>relationship</a:t>
            </a:r>
            <a:r>
              <a:rPr lang="en-US" sz="2200" dirty="0" smtClean="0"/>
              <a:t>: </a:t>
            </a:r>
            <a:r>
              <a:rPr lang="en-US" sz="2200" dirty="0" err="1" smtClean="0"/>
              <a:t>part_of</a:t>
            </a:r>
            <a:r>
              <a:rPr lang="en-US" sz="2200" dirty="0" smtClean="0"/>
              <a:t> ‘thoracic segment’</a:t>
            </a:r>
          </a:p>
          <a:p>
            <a:r>
              <a:rPr lang="en-US" sz="2200" b="1" dirty="0" smtClean="0"/>
              <a:t>relationship: </a:t>
            </a:r>
            <a:r>
              <a:rPr lang="en-US" sz="2200" dirty="0" err="1" smtClean="0"/>
              <a:t>has_function_in</a:t>
            </a:r>
            <a:r>
              <a:rPr lang="en-US" sz="2200" dirty="0" smtClean="0"/>
              <a:t>: walking</a:t>
            </a:r>
          </a:p>
          <a:p>
            <a:endParaRPr lang="en-US" sz="2200" dirty="0" smtClean="0"/>
          </a:p>
          <a:p>
            <a:endParaRPr lang="en-US" sz="2200" dirty="0" smtClean="0"/>
          </a:p>
        </p:txBody>
      </p:sp>
      <p:sp>
        <p:nvSpPr>
          <p:cNvPr id="6" name="TextBox 5"/>
          <p:cNvSpPr txBox="1"/>
          <p:nvPr/>
        </p:nvSpPr>
        <p:spPr>
          <a:xfrm>
            <a:off x="338652" y="1778000"/>
            <a:ext cx="7283965" cy="830997"/>
          </a:xfrm>
          <a:prstGeom prst="rect">
            <a:avLst/>
          </a:prstGeom>
          <a:noFill/>
        </p:spPr>
        <p:txBody>
          <a:bodyPr wrap="none" rtlCol="0">
            <a:spAutoFit/>
          </a:bodyPr>
          <a:lstStyle/>
          <a:p>
            <a:r>
              <a:rPr lang="en-US" sz="2400" dirty="0" smtClean="0"/>
              <a:t>Relationships formalize at least some of the textual </a:t>
            </a:r>
          </a:p>
          <a:p>
            <a:r>
              <a:rPr lang="en-US" sz="2400" dirty="0" smtClean="0"/>
              <a:t>definition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Attaching textual information to a class in OWL</a:t>
            </a:r>
            <a:endParaRPr lang="en-US" dirty="0"/>
          </a:p>
        </p:txBody>
      </p:sp>
      <p:sp>
        <p:nvSpPr>
          <p:cNvPr id="3" name="Content Placeholder 2"/>
          <p:cNvSpPr>
            <a:spLocks noGrp="1"/>
          </p:cNvSpPr>
          <p:nvPr>
            <p:ph idx="1"/>
          </p:nvPr>
        </p:nvSpPr>
        <p:spPr/>
        <p:txBody>
          <a:bodyPr/>
          <a:lstStyle/>
          <a:p>
            <a:r>
              <a:rPr lang="en-US" dirty="0" smtClean="0"/>
              <a:t>Annotation properties provide </a:t>
            </a:r>
            <a:r>
              <a:rPr lang="en-US" dirty="0" err="1" smtClean="0"/>
              <a:t>URIs</a:t>
            </a:r>
            <a:r>
              <a:rPr lang="en-US" dirty="0" smtClean="0"/>
              <a:t> and labels for textual info attached to a term.  In the current OBO to OWL translation we use:</a:t>
            </a:r>
          </a:p>
          <a:p>
            <a:pPr lvl="1"/>
            <a:r>
              <a:rPr lang="en-US" dirty="0" smtClean="0"/>
              <a:t>OBO name </a:t>
            </a:r>
            <a:r>
              <a:rPr lang="en-US" dirty="0" smtClean="0"/>
              <a:t>= </a:t>
            </a:r>
            <a:r>
              <a:rPr lang="en-US" dirty="0" err="1" smtClean="0"/>
              <a:t>rdfs:label</a:t>
            </a:r>
            <a:endParaRPr lang="en-US" dirty="0" smtClean="0"/>
          </a:p>
          <a:p>
            <a:pPr lvl="1"/>
            <a:r>
              <a:rPr lang="en-US" dirty="0" smtClean="0"/>
              <a:t>OBO def </a:t>
            </a:r>
            <a:r>
              <a:rPr lang="en-US" dirty="0" smtClean="0"/>
              <a:t>=</a:t>
            </a:r>
            <a:r>
              <a:rPr lang="en-US" dirty="0" smtClean="0"/>
              <a:t> </a:t>
            </a:r>
            <a:r>
              <a:rPr lang="en-US" dirty="0" err="1" smtClean="0"/>
              <a:t>IAO:definition</a:t>
            </a:r>
            <a:endParaRPr lang="en-US" dirty="0" smtClean="0"/>
          </a:p>
          <a:p>
            <a:pPr lvl="1"/>
            <a:r>
              <a:rPr lang="en-US" dirty="0" smtClean="0"/>
              <a:t>…</a:t>
            </a:r>
          </a:p>
          <a:p>
            <a:endParaRPr lang="en-US" dirty="0"/>
          </a:p>
        </p:txBody>
      </p:sp>
      <p:pic>
        <p:nvPicPr>
          <p:cNvPr id="4" name="Picture 3"/>
          <p:cNvPicPr>
            <a:picLocks noChangeAspect="1"/>
          </p:cNvPicPr>
          <p:nvPr/>
        </p:nvPicPr>
        <p:blipFill>
          <a:blip r:embed="rId2"/>
          <a:stretch>
            <a:fillRect/>
          </a:stretch>
        </p:blipFill>
        <p:spPr>
          <a:xfrm>
            <a:off x="2295525" y="3822700"/>
            <a:ext cx="4800600" cy="2578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A set of defined, </a:t>
            </a:r>
            <a:r>
              <a:rPr lang="en-US" sz="2400" b="1" dirty="0" smtClean="0">
                <a:solidFill>
                  <a:schemeClr val="tx1">
                    <a:lumMod val="65000"/>
                    <a:lumOff val="35000"/>
                  </a:schemeClr>
                </a:solidFill>
                <a:ea typeface="+mn-ea"/>
                <a:cs typeface="+mn-cs"/>
              </a:rPr>
              <a:t>inter-related </a:t>
            </a:r>
            <a:r>
              <a:rPr lang="en-US" sz="2400" dirty="0" smtClean="0">
                <a:solidFill>
                  <a:schemeClr val="tx1">
                    <a:lumMod val="65000"/>
                    <a:lumOff val="35000"/>
                  </a:schemeClr>
                </a:solidFill>
                <a:ea typeface="+mn-ea"/>
                <a:cs typeface="+mn-cs"/>
              </a:rPr>
              <a:t>terms to use in annotation/metadata/knowledge bases.</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query-able store of (scientific) knowledge that uses logical inference.</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cxnSp>
        <p:nvCxnSpPr>
          <p:cNvPr id="5" name="Straight Arrow Connector 4"/>
          <p:cNvCxnSpPr/>
          <p:nvPr/>
        </p:nvCxnSpPr>
        <p:spPr>
          <a:xfrm rot="5400000">
            <a:off x="1680473" y="4437757"/>
            <a:ext cx="697030" cy="15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0800000" flipV="1">
            <a:off x="3190623" y="2989483"/>
            <a:ext cx="1006750" cy="7899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a:off x="4026540" y="3888274"/>
            <a:ext cx="179758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360946" y="3066928"/>
            <a:ext cx="1442522" cy="369332"/>
          </a:xfrm>
          <a:prstGeom prst="rect">
            <a:avLst/>
          </a:prstGeom>
          <a:noFill/>
        </p:spPr>
        <p:txBody>
          <a:bodyPr wrap="square" rtlCol="0">
            <a:spAutoFit/>
          </a:bodyPr>
          <a:lstStyle/>
          <a:p>
            <a:r>
              <a:rPr lang="en-US" dirty="0" smtClean="0"/>
              <a:t>depends on</a:t>
            </a:r>
            <a:endParaRPr lang="en-US" dirty="0"/>
          </a:p>
        </p:txBody>
      </p:sp>
      <p:sp>
        <p:nvSpPr>
          <p:cNvPr id="12" name="TextBox 11"/>
          <p:cNvSpPr txBox="1"/>
          <p:nvPr/>
        </p:nvSpPr>
        <p:spPr>
          <a:xfrm>
            <a:off x="4926126" y="3594785"/>
            <a:ext cx="1442522" cy="369332"/>
          </a:xfrm>
          <a:prstGeom prst="rect">
            <a:avLst/>
          </a:prstGeom>
          <a:noFill/>
        </p:spPr>
        <p:txBody>
          <a:bodyPr wrap="square" rtlCol="0">
            <a:spAutoFit/>
          </a:bodyPr>
          <a:lstStyle/>
          <a:p>
            <a:r>
              <a:rPr lang="en-US" dirty="0" smtClean="0"/>
              <a:t>depends on</a:t>
            </a:r>
            <a:endParaRPr lang="en-US" dirty="0"/>
          </a:p>
        </p:txBody>
      </p:sp>
      <p:sp>
        <p:nvSpPr>
          <p:cNvPr id="13" name="TextBox 12"/>
          <p:cNvSpPr txBox="1"/>
          <p:nvPr/>
        </p:nvSpPr>
        <p:spPr>
          <a:xfrm>
            <a:off x="2029782" y="4244134"/>
            <a:ext cx="1442522" cy="369332"/>
          </a:xfrm>
          <a:prstGeom prst="rect">
            <a:avLst/>
          </a:prstGeom>
          <a:noFill/>
        </p:spPr>
        <p:txBody>
          <a:bodyPr wrap="square" rtlCol="0">
            <a:spAutoFit/>
          </a:bodyPr>
          <a:lstStyle/>
          <a:p>
            <a:r>
              <a:rPr lang="en-US" dirty="0" smtClean="0"/>
              <a:t>depends 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(use) is an ontology?</a:t>
            </a:r>
            <a:endParaRPr lang="en-US" dirty="0"/>
          </a:p>
        </p:txBody>
      </p:sp>
      <p:sp>
        <p:nvSpPr>
          <p:cNvPr id="3" name="Content Placeholder 2"/>
          <p:cNvSpPr>
            <a:spLocks noGrp="1"/>
          </p:cNvSpPr>
          <p:nvPr>
            <p:ph idx="1"/>
          </p:nvPr>
        </p:nvSpPr>
        <p:spPr>
          <a:xfrm>
            <a:off x="498474" y="1981200"/>
            <a:ext cx="7927249" cy="5298890"/>
          </a:xfrm>
        </p:spPr>
        <p:txBody>
          <a:bodyPr>
            <a:normAutofit/>
          </a:bodyPr>
          <a:lstStyle/>
          <a:p>
            <a:r>
              <a:rPr lang="en-US" sz="2800" dirty="0" smtClean="0"/>
              <a:t>A set of defined, inter-related terms to use in annotation.</a:t>
            </a:r>
          </a:p>
          <a:p>
            <a:endParaRPr lang="en-US" sz="2800" dirty="0" smtClean="0"/>
          </a:p>
          <a:p>
            <a:pPr lvl="1"/>
            <a:r>
              <a:rPr lang="en-US" sz="2400" dirty="0" smtClean="0"/>
              <a:t>Relations between terms allow annotations to be grouped in scientifically meaningful ways</a:t>
            </a:r>
          </a:p>
          <a:p>
            <a:pPr lvl="1"/>
            <a:endParaRPr lang="en-US" sz="2400" dirty="0" smtClean="0"/>
          </a:p>
          <a:p>
            <a:pPr lvl="2"/>
            <a:r>
              <a:rPr lang="en-US" sz="2400" b="1" dirty="0" smtClean="0"/>
              <a:t>requires </a:t>
            </a:r>
            <a:r>
              <a:rPr lang="en-US" sz="2400" dirty="0" smtClean="0"/>
              <a:t>an ontology to be an accurate and scientifically meaningful </a:t>
            </a:r>
            <a:r>
              <a:rPr lang="en-US" sz="2400" b="1" dirty="0" smtClean="0"/>
              <a:t>classification and store of scientific knowledge</a:t>
            </a:r>
            <a:r>
              <a:rPr lang="en-US" sz="2400"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14583</TotalTime>
  <Words>1496</Words>
  <Application>Microsoft Macintosh PowerPoint</Application>
  <PresentationFormat>On-screen Show (4:3)</PresentationFormat>
  <Paragraphs>391</Paragraphs>
  <Slides>37</Slides>
  <Notes>6</Notes>
  <HiddenSlides>0</HiddenSlides>
  <MMClips>0</MMClips>
  <ScaleCrop>false</ScaleCrop>
  <HeadingPairs>
    <vt:vector size="4" baseType="variant">
      <vt:variant>
        <vt:lpstr>Design Template</vt:lpstr>
      </vt:variant>
      <vt:variant>
        <vt:i4>1</vt:i4>
      </vt:variant>
      <vt:variant>
        <vt:lpstr>Slide Titles</vt:lpstr>
      </vt:variant>
      <vt:variant>
        <vt:i4>37</vt:i4>
      </vt:variant>
    </vt:vector>
  </HeadingPairs>
  <TitlesOfParts>
    <vt:vector size="38" baseType="lpstr">
      <vt:lpstr>Advantage</vt:lpstr>
      <vt:lpstr>From OBO to OWL and back again – a tutorial</vt:lpstr>
      <vt:lpstr>I use OBO, why should I care about OWL?</vt:lpstr>
      <vt:lpstr>Take home messages</vt:lpstr>
      <vt:lpstr>What is an ontology ?</vt:lpstr>
      <vt:lpstr>What is an ontology ?</vt:lpstr>
      <vt:lpstr>Textual definition is often primary in OBO ontologies</vt:lpstr>
      <vt:lpstr>Attaching textual information to a class in OWL</vt:lpstr>
      <vt:lpstr>What is an ontology ?</vt:lpstr>
      <vt:lpstr>What (use) is an ontology?</vt:lpstr>
      <vt:lpstr>What is an ontology ?</vt:lpstr>
      <vt:lpstr>OBO-OWL cheat sheet:  classification</vt:lpstr>
      <vt:lpstr>What is an ontology ?</vt:lpstr>
      <vt:lpstr>Slide 13</vt:lpstr>
      <vt:lpstr>Relations – OBO vs OWL</vt:lpstr>
      <vt:lpstr>class – class relationships are  quantified</vt:lpstr>
      <vt:lpstr>relationships between classes use quantifiers</vt:lpstr>
      <vt:lpstr>Relationship record necessary conditions for class membership</vt:lpstr>
      <vt:lpstr>Directionality and quantifiers</vt:lpstr>
      <vt:lpstr>Directionality and quantifiers</vt:lpstr>
      <vt:lpstr>Relationships store knowledge in query-able form</vt:lpstr>
      <vt:lpstr>OBO-OWL cheat sheet:  necessary conditions for class membership</vt:lpstr>
      <vt:lpstr>Slide 22</vt:lpstr>
      <vt:lpstr>How much classification to automate</vt:lpstr>
      <vt:lpstr>Slide 24</vt:lpstr>
      <vt:lpstr>Slide 25</vt:lpstr>
      <vt:lpstr>OBO-OWL cheat sheet: necessary and sufficient conditions for class membership</vt:lpstr>
      <vt:lpstr>ERROR MESSAGES ARE YOUR FRIENDS! – They tell you you’ve screwed up before you get embarrassing emails complaining that you’ve screwed up</vt:lpstr>
      <vt:lpstr>Some classes don’t intersect</vt:lpstr>
      <vt:lpstr>Some classes don’t overlap</vt:lpstr>
      <vt:lpstr>Some classes don’t overlap</vt:lpstr>
      <vt:lpstr>Some relations only apply between particular classes.  </vt:lpstr>
      <vt:lpstr>Some classes don’t overlap</vt:lpstr>
      <vt:lpstr>Slide 33</vt:lpstr>
      <vt:lpstr>Some relations entail others</vt:lpstr>
      <vt:lpstr>Some relations chains entail relations</vt:lpstr>
      <vt:lpstr>Take home messages</vt:lpstr>
      <vt:lpstr>Slide 37</vt:lpstr>
    </vt:vector>
  </TitlesOfParts>
  <Company>FlyBase Cambridge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OS</dc:creator>
  <cp:lastModifiedBy>David O-S</cp:lastModifiedBy>
  <cp:revision>30</cp:revision>
  <dcterms:created xsi:type="dcterms:W3CDTF">2012-01-27T20:11:30Z</dcterms:created>
  <dcterms:modified xsi:type="dcterms:W3CDTF">2012-01-30T07:09:45Z</dcterms:modified>
</cp:coreProperties>
</file>