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03" r:id="rId3"/>
    <p:sldId id="286" r:id="rId4"/>
    <p:sldId id="287" r:id="rId5"/>
    <p:sldId id="288" r:id="rId6"/>
    <p:sldId id="376" r:id="rId7"/>
    <p:sldId id="372" r:id="rId8"/>
    <p:sldId id="373" r:id="rId9"/>
    <p:sldId id="290" r:id="rId10"/>
    <p:sldId id="375" r:id="rId11"/>
    <p:sldId id="337" r:id="rId12"/>
    <p:sldId id="279" r:id="rId13"/>
    <p:sldId id="385" r:id="rId14"/>
    <p:sldId id="336" r:id="rId15"/>
    <p:sldId id="371" r:id="rId16"/>
    <p:sldId id="381" r:id="rId17"/>
    <p:sldId id="363" r:id="rId18"/>
    <p:sldId id="282" r:id="rId19"/>
    <p:sldId id="283" r:id="rId20"/>
    <p:sldId id="378" r:id="rId21"/>
    <p:sldId id="377" r:id="rId22"/>
    <p:sldId id="362" r:id="rId23"/>
    <p:sldId id="342" r:id="rId24"/>
    <p:sldId id="383" r:id="rId25"/>
    <p:sldId id="368" r:id="rId26"/>
    <p:sldId id="370" r:id="rId27"/>
    <p:sldId id="382" r:id="rId28"/>
    <p:sldId id="384" r:id="rId29"/>
    <p:sldId id="387" r:id="rId30"/>
    <p:sldId id="3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C5C2"/>
    <a:srgbClr val="CB13BE"/>
    <a:srgbClr val="D536C8"/>
    <a:srgbClr val="00B158"/>
    <a:srgbClr val="5BB6B7"/>
    <a:srgbClr val="A0D5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624" y="-112"/>
      </p:cViewPr>
      <p:guideLst>
        <p:guide orient="horz" pos="2273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91D5B-3442-0646-847C-26CBA6745B34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96F4-7F16-8045-9CD7-18F1B353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interested in philosophical debates about</a:t>
            </a:r>
            <a:r>
              <a:rPr lang="en-US" baseline="0" dirty="0" smtClean="0"/>
              <a:t> this – want to keep it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screen shot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OBO to OWL and back again – a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Osumi</a:t>
            </a:r>
            <a:r>
              <a:rPr lang="en-US" dirty="0" smtClean="0"/>
              <a:t>-Sutherland, Virtual Fly Brain/FlyBase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Mungall</a:t>
            </a:r>
            <a:r>
              <a:rPr lang="en-US" dirty="0" smtClean="0"/>
              <a:t> – GO/LBL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1989452"/>
            <a:ext cx="7052256" cy="3324090"/>
          </a:xfrm>
          <a:prstGeom prst="rect">
            <a:avLst/>
          </a:prstGeom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4513" y="120701"/>
            <a:ext cx="8398143" cy="6671483"/>
            <a:chOff x="2273558" y="20665754"/>
            <a:chExt cx="11223161" cy="7645355"/>
          </a:xfrm>
        </p:grpSpPr>
        <p:sp>
          <p:nvSpPr>
            <p:cNvPr id="69637" name="TextBox 6"/>
            <p:cNvSpPr txBox="1">
              <a:spLocks noChangeArrowheads="1"/>
            </p:cNvSpPr>
            <p:nvPr/>
          </p:nvSpPr>
          <p:spPr bwMode="auto">
            <a:xfrm>
              <a:off x="7644329" y="25383663"/>
              <a:ext cx="5852390" cy="292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accent1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It is difficult to keep track of 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multiple classification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chains to: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ensure completeness;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redundancy;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introducing error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due to inheritance of classification criteria from a distant ancestor </a:t>
              </a:r>
            </a:p>
            <a:p>
              <a:pPr>
                <a:defRPr/>
              </a:pP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69638" name="TextBox 7"/>
            <p:cNvSpPr txBox="1">
              <a:spLocks noChangeArrowheads="1"/>
            </p:cNvSpPr>
            <p:nvPr/>
          </p:nvSpPr>
          <p:spPr bwMode="auto">
            <a:xfrm>
              <a:off x="2273558" y="20665754"/>
              <a:ext cx="9124623" cy="179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3200" dirty="0" smtClean="0">
                  <a:solidFill>
                    <a:srgbClr val="75367A"/>
                  </a:solidFill>
                  <a:latin typeface="+mj-lt"/>
                </a:rPr>
                <a:t>Manually maintaining an ontology with multiple classification schemes is hard</a:t>
              </a:r>
              <a:endParaRPr lang="en-US" sz="3200" dirty="0">
                <a:solidFill>
                  <a:srgbClr val="75367A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 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/>
          <a:lstStyle/>
          <a:p>
            <a:r>
              <a:rPr lang="en-US" sz="2400" dirty="0" smtClean="0"/>
              <a:t>OWL </a:t>
            </a:r>
            <a:r>
              <a:rPr lang="en-US" dirty="0" smtClean="0"/>
              <a:t>Manchester Syntax </a:t>
            </a:r>
          </a:p>
          <a:p>
            <a:pPr lvl="1"/>
            <a:r>
              <a:rPr lang="en-US" dirty="0" smtClean="0"/>
              <a:t>antenna </a:t>
            </a:r>
            <a:r>
              <a:rPr lang="en-US" dirty="0" smtClean="0">
                <a:solidFill>
                  <a:srgbClr val="3366FF"/>
                </a:solidFill>
              </a:rPr>
              <a:t>SubClassOf </a:t>
            </a:r>
            <a:r>
              <a:rPr lang="en-US" dirty="0" smtClean="0"/>
              <a:t>appendage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dirty="0" smtClean="0"/>
              <a:t>name: antenna</a:t>
            </a:r>
          </a:p>
          <a:p>
            <a:pPr lvl="1"/>
            <a:r>
              <a:rPr lang="en-US" dirty="0" err="1" smtClean="0"/>
              <a:t>is_a</a:t>
            </a:r>
            <a:r>
              <a:rPr lang="en-US" dirty="0" smtClean="0"/>
              <a:t>: appendage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72" y="3429000"/>
            <a:ext cx="1749546" cy="640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76485"/>
            <a:ext cx="2362200" cy="609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27" y="5700713"/>
            <a:ext cx="67564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800" y="2447350"/>
            <a:ext cx="1428372" cy="877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84094"/>
            <a:ext cx="6827568" cy="1116106"/>
          </a:xfrm>
        </p:spPr>
        <p:txBody>
          <a:bodyPr wrap="none">
            <a:noAutofit/>
          </a:bodyPr>
          <a:lstStyle/>
          <a:p>
            <a:r>
              <a:rPr lang="en-US" b="1" dirty="0" smtClean="0"/>
              <a:t>class – class relationships are </a:t>
            </a:r>
            <a:br>
              <a:rPr lang="en-US" b="1" dirty="0" smtClean="0"/>
            </a:br>
            <a:r>
              <a:rPr lang="en-US" b="1" dirty="0" smtClean="0"/>
              <a:t>quantified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Class:Class</a:t>
            </a:r>
            <a:r>
              <a:rPr lang="en-US" sz="2400" dirty="0" smtClean="0"/>
              <a:t> relationships are many to many</a:t>
            </a:r>
          </a:p>
          <a:p>
            <a:pPr lvl="1"/>
            <a:r>
              <a:rPr lang="en-US" sz="2400" dirty="0" smtClean="0"/>
              <a:t>Does the relation apply to all or just some of the class ?</a:t>
            </a:r>
          </a:p>
          <a:p>
            <a:pPr lvl="2"/>
            <a:r>
              <a:rPr lang="en-US" sz="2400" dirty="0" smtClean="0"/>
              <a:t>we specify this with quantifiers:</a:t>
            </a:r>
          </a:p>
          <a:p>
            <a:pPr lvl="3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∀: for </a:t>
            </a:r>
            <a:r>
              <a:rPr lang="en-US" sz="2400" dirty="0" smtClean="0">
                <a:solidFill>
                  <a:schemeClr val="tx1"/>
                </a:solidFill>
                <a:cs typeface="ＭＳ Ｐゴシック" charset="-128"/>
              </a:rPr>
              <a:t>all</a:t>
            </a:r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  <a:cs typeface="ＭＳ Ｐゴシック" charset="-128"/>
              </a:rPr>
              <a:t>,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  <a:cs typeface="ＭＳ Ｐゴシック" charset="-128"/>
              </a:rPr>
              <a:t>all, only, every</a:t>
            </a:r>
          </a:p>
          <a:p>
            <a:pPr lvl="3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∃: there exists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</a:t>
            </a:r>
            <a:endParaRPr lang="en-US" sz="2400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– OBO </a:t>
            </a:r>
            <a:r>
              <a:rPr lang="en-US" dirty="0" err="1" smtClean="0"/>
              <a:t>vs</a:t>
            </a:r>
            <a:r>
              <a:rPr lang="en-US" dirty="0" smtClean="0"/>
              <a:t> 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OBO: relation</a:t>
            </a:r>
          </a:p>
          <a:p>
            <a:endParaRPr lang="en-US" dirty="0" smtClean="0"/>
          </a:p>
          <a:p>
            <a:r>
              <a:rPr lang="en-US" dirty="0" smtClean="0"/>
              <a:t>OWL: object property</a:t>
            </a:r>
            <a:endParaRPr lang="en-US" dirty="0"/>
          </a:p>
        </p:txBody>
      </p:sp>
      <p:sp>
        <p:nvSpPr>
          <p:cNvPr id="4" name="Octagon 3"/>
          <p:cNvSpPr/>
          <p:nvPr/>
        </p:nvSpPr>
        <p:spPr>
          <a:xfrm>
            <a:off x="1997160" y="3891895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part_of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specify necessary conditions for class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073526" cy="4144963"/>
          </a:xfrm>
        </p:spPr>
        <p:txBody>
          <a:bodyPr>
            <a:normAutofit/>
          </a:bodyPr>
          <a:lstStyle/>
          <a:p>
            <a:r>
              <a:rPr lang="en-US" sz="2162" dirty="0" smtClean="0"/>
              <a:t>Being part of an insect thorax is a necessary condition of being in the class ‘insect leg’</a:t>
            </a:r>
          </a:p>
          <a:p>
            <a:pPr lvl="1"/>
            <a:r>
              <a:rPr lang="en-US" sz="1946" dirty="0" smtClean="0"/>
              <a:t>OBO (</a:t>
            </a:r>
            <a:r>
              <a:rPr lang="en-US" sz="1946" b="1" dirty="0" smtClean="0">
                <a:solidFill>
                  <a:srgbClr val="FF0000"/>
                </a:solidFill>
              </a:rPr>
              <a:t>quantifiers hidden</a:t>
            </a:r>
            <a:r>
              <a:rPr lang="en-US" sz="1946" dirty="0" smtClean="0"/>
              <a:t>)</a:t>
            </a:r>
          </a:p>
          <a:p>
            <a:pPr lvl="2"/>
            <a:r>
              <a:rPr lang="en-US" sz="1946" b="1" dirty="0" smtClean="0"/>
              <a:t>name</a:t>
            </a:r>
            <a:r>
              <a:rPr lang="en-US" sz="1946" dirty="0" smtClean="0"/>
              <a:t>: insect leg</a:t>
            </a:r>
          </a:p>
          <a:p>
            <a:pPr lvl="2"/>
            <a:r>
              <a:rPr lang="en-US" sz="1946" b="1" dirty="0" smtClean="0"/>
              <a:t>relationship</a:t>
            </a:r>
            <a:r>
              <a:rPr lang="en-US" sz="1946" dirty="0" smtClean="0"/>
              <a:t>: </a:t>
            </a:r>
            <a:r>
              <a:rPr lang="en-US" sz="1946" b="1" dirty="0" err="1" smtClean="0"/>
              <a:t>part_of</a:t>
            </a:r>
            <a:r>
              <a:rPr lang="en-US" sz="1946" b="1" dirty="0" smtClean="0"/>
              <a:t> </a:t>
            </a:r>
            <a:r>
              <a:rPr lang="en-US" sz="1946" dirty="0" smtClean="0"/>
              <a:t>thorax</a:t>
            </a:r>
          </a:p>
          <a:p>
            <a:pPr lvl="1"/>
            <a:r>
              <a:rPr lang="en-US" sz="1946" dirty="0" smtClean="0"/>
              <a:t>OWL (MS):</a:t>
            </a:r>
          </a:p>
          <a:p>
            <a:pPr lvl="2"/>
            <a:r>
              <a:rPr lang="en-US" sz="1946" dirty="0" smtClean="0"/>
              <a:t>‘insect leg’ </a:t>
            </a:r>
            <a:r>
              <a:rPr lang="en-US" sz="1946" i="1" dirty="0" err="1" smtClean="0">
                <a:solidFill>
                  <a:srgbClr val="3366FF"/>
                </a:solidFill>
              </a:rPr>
              <a:t>SubClassOf</a:t>
            </a:r>
            <a:r>
              <a:rPr lang="en-US" sz="1946" i="1" dirty="0" smtClean="0">
                <a:solidFill>
                  <a:srgbClr val="3366FF"/>
                </a:solidFill>
              </a:rPr>
              <a:t> </a:t>
            </a:r>
            <a:r>
              <a:rPr lang="en-US" sz="1946" b="1" dirty="0" err="1" smtClean="0"/>
              <a:t>part_of</a:t>
            </a:r>
            <a:r>
              <a:rPr lang="en-US" sz="1946" dirty="0" smtClean="0"/>
              <a:t> </a:t>
            </a:r>
            <a:r>
              <a:rPr lang="en-US" sz="1946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946" dirty="0" smtClean="0"/>
              <a:t>thorax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62" y="2478329"/>
            <a:ext cx="3902538" cy="293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record necessary conditions for class membership</a:t>
            </a:r>
            <a:endParaRPr lang="en-US" dirty="0"/>
          </a:p>
        </p:txBody>
      </p:sp>
      <p:sp>
        <p:nvSpPr>
          <p:cNvPr id="5" name="Octagon 4"/>
          <p:cNvSpPr/>
          <p:nvPr/>
        </p:nvSpPr>
        <p:spPr>
          <a:xfrm>
            <a:off x="3887930" y="2389408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part_of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70556" y="2382929"/>
            <a:ext cx="1334748" cy="505360"/>
            <a:chOff x="6268918" y="5283752"/>
            <a:chExt cx="1334748" cy="50536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∃</a:t>
              </a:r>
              <a:endPara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030477" y="1837147"/>
            <a:ext cx="1532235" cy="1596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leg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64103" y="2382929"/>
            <a:ext cx="1334748" cy="505360"/>
            <a:chOff x="6268918" y="5283752"/>
            <a:chExt cx="1334748" cy="5053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794004" y="1837147"/>
            <a:ext cx="1532235" cy="1596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thorax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76805" y="4574303"/>
            <a:ext cx="1279280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leg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48235" y="3698449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3925" y="4004009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insect thorax’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89" y="3480832"/>
            <a:ext cx="3902538" cy="293510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568536" y="4700787"/>
            <a:ext cx="1191673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wing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store knowledge in query-able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DL query: </a:t>
            </a:r>
            <a:r>
              <a:rPr lang="en-US" b="1" dirty="0" err="1" smtClean="0"/>
              <a:t>part_of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‘</a:t>
            </a:r>
            <a:r>
              <a:rPr lang="en-US" dirty="0" smtClean="0"/>
              <a:t>insect thorax’</a:t>
            </a:r>
          </a:p>
          <a:p>
            <a:pPr>
              <a:buNone/>
            </a:pPr>
            <a:r>
              <a:rPr lang="en-US" sz="1600" dirty="0" smtClean="0"/>
              <a:t>insect leg</a:t>
            </a:r>
          </a:p>
          <a:p>
            <a:pPr>
              <a:buNone/>
            </a:pPr>
            <a:r>
              <a:rPr lang="en-US" sz="1600" dirty="0" smtClean="0"/>
              <a:t>insect wing </a:t>
            </a:r>
          </a:p>
          <a:p>
            <a:pPr>
              <a:buNone/>
            </a:pPr>
            <a:r>
              <a:rPr lang="en-US" sz="1600" dirty="0" smtClean="0"/>
              <a:t>insect </a:t>
            </a:r>
            <a:r>
              <a:rPr lang="en-US" sz="1600" dirty="0" err="1" smtClean="0"/>
              <a:t>hindwing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insect forewing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7169815" y="3110908"/>
            <a:ext cx="1175606" cy="12688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leg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67387" y="2136089"/>
            <a:ext cx="3459454" cy="36042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99" y="2441649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insect thorax’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23463" y="3052892"/>
            <a:ext cx="2086355" cy="22237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8008" y="3318714"/>
            <a:ext cx="1079493" cy="105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forewing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350" y="3242260"/>
            <a:ext cx="869104" cy="3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86643" y="4303623"/>
            <a:ext cx="1023399" cy="9082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hindwing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03" y="4379701"/>
            <a:ext cx="2849731" cy="2143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necessary conditions for class membership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/>
          <a:lstStyle/>
          <a:p>
            <a:r>
              <a:rPr lang="en-US" sz="2400" dirty="0" smtClean="0"/>
              <a:t>OWL </a:t>
            </a:r>
            <a:r>
              <a:rPr lang="en-US" dirty="0" smtClean="0"/>
              <a:t>Manchester Syntax </a:t>
            </a:r>
          </a:p>
          <a:p>
            <a:pPr lvl="1"/>
            <a:r>
              <a:rPr lang="en-US" dirty="0" smtClean="0"/>
              <a:t>antenna </a:t>
            </a:r>
            <a:r>
              <a:rPr lang="en-US" dirty="0" smtClean="0">
                <a:solidFill>
                  <a:srgbClr val="3366FF"/>
                </a:solidFill>
              </a:rPr>
              <a:t>SubClassOf </a:t>
            </a:r>
            <a:r>
              <a:rPr lang="en-US" b="1" dirty="0" smtClean="0"/>
              <a:t>part_of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dirty="0" smtClean="0"/>
              <a:t>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</a:t>
            </a:r>
          </a:p>
          <a:p>
            <a:pPr lvl="1"/>
            <a:r>
              <a:rPr lang="en-US" b="1" dirty="0" smtClean="0"/>
              <a:t>relationship</a:t>
            </a:r>
            <a:r>
              <a:rPr lang="en-US" dirty="0" smtClean="0"/>
              <a:t>:  </a:t>
            </a:r>
            <a:r>
              <a:rPr lang="en-US" dirty="0" err="1" smtClean="0"/>
              <a:t>part_of</a:t>
            </a:r>
            <a:r>
              <a:rPr lang="en-US" dirty="0" smtClean="0"/>
              <a:t> 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72" y="4863720"/>
            <a:ext cx="2260600" cy="5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72" y="3371850"/>
            <a:ext cx="20828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38" y="2507410"/>
            <a:ext cx="1406546" cy="86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Directionality and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073526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True: all ‘insect wing’ </a:t>
            </a:r>
            <a:r>
              <a:rPr lang="en-US" b="1" dirty="0" err="1" smtClean="0"/>
              <a:t>part_of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some </a:t>
            </a:r>
            <a:r>
              <a:rPr lang="en-US" dirty="0" smtClean="0"/>
              <a:t>‘insect thorax’</a:t>
            </a:r>
          </a:p>
          <a:p>
            <a:r>
              <a:rPr lang="en-US" dirty="0" smtClean="0"/>
              <a:t>False: all ‘insect thorax’ </a:t>
            </a:r>
            <a:r>
              <a:rPr lang="en-US" b="1" dirty="0" err="1" smtClean="0"/>
              <a:t>has_part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663366"/>
                </a:solidFill>
              </a:rPr>
              <a:t>some </a:t>
            </a:r>
            <a:r>
              <a:rPr lang="en-US" dirty="0" smtClean="0"/>
              <a:t>‘insect wing’</a:t>
            </a:r>
          </a:p>
          <a:p>
            <a:endParaRPr lang="en-US" dirty="0" smtClean="0"/>
          </a:p>
          <a:p>
            <a:r>
              <a:rPr lang="en-US" dirty="0" smtClean="0"/>
              <a:t>True: all ‘claw’ </a:t>
            </a:r>
            <a:r>
              <a:rPr lang="en-US" b="1" dirty="0" err="1" smtClean="0"/>
              <a:t>connected_to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663366"/>
                </a:solidFill>
              </a:rPr>
              <a:t>some ‘</a:t>
            </a:r>
            <a:r>
              <a:rPr lang="en-US" dirty="0" smtClean="0"/>
              <a:t>tarsal segment’</a:t>
            </a:r>
          </a:p>
          <a:p>
            <a:r>
              <a:rPr lang="en-US" dirty="0" smtClean="0"/>
              <a:t>False: all ‘tarsal segment’ </a:t>
            </a:r>
            <a:r>
              <a:rPr lang="en-US" b="1" dirty="0" err="1" smtClean="0"/>
              <a:t>connected_to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some </a:t>
            </a:r>
            <a:r>
              <a:rPr lang="en-US" dirty="0" smtClean="0"/>
              <a:t>claw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78329"/>
            <a:ext cx="3902538" cy="293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1989452"/>
            <a:ext cx="7052256" cy="3324090"/>
          </a:xfrm>
          <a:prstGeom prst="rect">
            <a:avLst/>
          </a:prstGeom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4513" y="120701"/>
            <a:ext cx="8398143" cy="6671483"/>
            <a:chOff x="2273558" y="20665754"/>
            <a:chExt cx="11223161" cy="7645355"/>
          </a:xfrm>
        </p:grpSpPr>
        <p:sp>
          <p:nvSpPr>
            <p:cNvPr id="69637" name="TextBox 6"/>
            <p:cNvSpPr txBox="1">
              <a:spLocks noChangeArrowheads="1"/>
            </p:cNvSpPr>
            <p:nvPr/>
          </p:nvSpPr>
          <p:spPr bwMode="auto">
            <a:xfrm>
              <a:off x="7644329" y="25383663"/>
              <a:ext cx="5852390" cy="292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accent1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It is difficult to keep track of 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multiple classification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chains to: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ensure completeness;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redundancy;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introducing error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due to inheritance of classification criteria from a distant ancestor </a:t>
              </a:r>
            </a:p>
            <a:p>
              <a:pPr>
                <a:defRPr/>
              </a:pP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69638" name="TextBox 7"/>
            <p:cNvSpPr txBox="1">
              <a:spLocks noChangeArrowheads="1"/>
            </p:cNvSpPr>
            <p:nvPr/>
          </p:nvSpPr>
          <p:spPr bwMode="auto">
            <a:xfrm>
              <a:off x="2273558" y="20665754"/>
              <a:ext cx="9124623" cy="179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3200" dirty="0" smtClean="0">
                  <a:solidFill>
                    <a:srgbClr val="75367A"/>
                  </a:solidFill>
                  <a:latin typeface="+mj-lt"/>
                </a:rPr>
                <a:t>Manually maintaining an ontology with multiple classification schemes is hard</a:t>
              </a:r>
              <a:endParaRPr lang="en-US" sz="3200" dirty="0">
                <a:solidFill>
                  <a:srgbClr val="75367A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OBO, why should I care about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OWL 2 is a W3C standard with a large and growing ecosystem of developers.</a:t>
            </a:r>
          </a:p>
          <a:p>
            <a:r>
              <a:rPr lang="en-US" dirty="0" smtClean="0"/>
              <a:t>Using OWL ontologies in Protégé 4 you can use </a:t>
            </a:r>
            <a:r>
              <a:rPr lang="en-US" b="1" dirty="0" smtClean="0"/>
              <a:t>fast </a:t>
            </a:r>
            <a:r>
              <a:rPr lang="en-US" dirty="0" smtClean="0"/>
              <a:t>reasoners to:</a:t>
            </a:r>
          </a:p>
          <a:p>
            <a:pPr lvl="1"/>
            <a:r>
              <a:rPr lang="en-US" dirty="0" smtClean="0"/>
              <a:t>Query your ontology</a:t>
            </a:r>
          </a:p>
          <a:p>
            <a:pPr lvl="2"/>
            <a:r>
              <a:rPr lang="en-US" dirty="0" smtClean="0"/>
              <a:t>This could be the basis for </a:t>
            </a:r>
            <a:r>
              <a:rPr lang="en-US" b="1" dirty="0" smtClean="0"/>
              <a:t>sophisticated queries on your website</a:t>
            </a:r>
          </a:p>
          <a:p>
            <a:pPr lvl="1"/>
            <a:r>
              <a:rPr lang="en-US" b="1" dirty="0" smtClean="0"/>
              <a:t>Quickly find mistakes</a:t>
            </a:r>
          </a:p>
          <a:p>
            <a:pPr lvl="1"/>
            <a:r>
              <a:rPr lang="en-US" b="1" dirty="0" smtClean="0"/>
              <a:t>Automate classification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lossy</a:t>
            </a:r>
            <a:r>
              <a:rPr lang="en-US" dirty="0" smtClean="0"/>
              <a:t> round tripping from OBO to OWL and back is now easy</a:t>
            </a:r>
          </a:p>
          <a:p>
            <a:pPr lvl="1"/>
            <a:r>
              <a:rPr lang="en-US" b="1" dirty="0" smtClean="0"/>
              <a:t>continue developing in OBO </a:t>
            </a:r>
            <a:r>
              <a:rPr lang="en-US" dirty="0" smtClean="0"/>
              <a:t>while taking advantage of OWL and Protégé for reasoning</a:t>
            </a:r>
          </a:p>
          <a:p>
            <a:pPr lvl="1"/>
            <a:r>
              <a:rPr lang="en-US" dirty="0" smtClean="0"/>
              <a:t>This may be a first step to developing in OWL/Protégé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1350" y="3040235"/>
            <a:ext cx="3343351" cy="28525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8310" y="3101929"/>
            <a:ext cx="3493572" cy="272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9103" y="4242229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4973" y="3949057"/>
            <a:ext cx="172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detection of smell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4753" y="3957153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870971"/>
            <a:ext cx="9350158" cy="4747375"/>
          </a:xfrm>
        </p:spPr>
        <p:txBody>
          <a:bodyPr>
            <a:normAutofit/>
          </a:bodyPr>
          <a:lstStyle/>
          <a:p>
            <a:pPr marL="228600" lvl="2">
              <a:spcBef>
                <a:spcPts val="2000"/>
              </a:spcBef>
            </a:pPr>
            <a:r>
              <a:rPr lang="en-US" sz="2400" dirty="0" smtClean="0"/>
              <a:t>English: </a:t>
            </a:r>
            <a:r>
              <a:rPr lang="en-US" sz="1765" dirty="0" smtClean="0"/>
              <a:t>Any sense organ that functions in the detection of smell is an olfactory sense organ</a:t>
            </a:r>
          </a:p>
          <a:p>
            <a:r>
              <a:rPr lang="en-US" sz="2400" dirty="0" smtClean="0"/>
              <a:t>OWL Manchester Syntax </a:t>
            </a:r>
          </a:p>
          <a:p>
            <a:pPr lvl="1"/>
            <a:r>
              <a:rPr lang="en-US" dirty="0" smtClean="0"/>
              <a:t>antennal sense organ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EquivalentTo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‘sense organ’ </a:t>
            </a:r>
          </a:p>
          <a:p>
            <a:pPr lvl="1">
              <a:buNone/>
            </a:pPr>
            <a:r>
              <a:rPr lang="en-US" dirty="0" smtClean="0">
                <a:solidFill>
                  <a:srgbClr val="5BB6B7"/>
                </a:solidFill>
              </a:rPr>
              <a:t>that </a:t>
            </a:r>
            <a:r>
              <a:rPr lang="en-US" b="1" dirty="0" err="1" smtClean="0"/>
              <a:t>part_of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dirty="0" smtClean="0"/>
              <a:t>antenna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antennal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</a:t>
            </a:r>
            <a:r>
              <a:rPr lang="en-US" dirty="0" err="1" smtClean="0"/>
              <a:t>part_of</a:t>
            </a:r>
            <a:r>
              <a:rPr lang="en-US" dirty="0" smtClean="0"/>
              <a:t> antenna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44513" y="120701"/>
            <a:ext cx="68278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75367A"/>
                </a:solidFill>
                <a:latin typeface="+mj-lt"/>
              </a:rPr>
              <a:t>The knowledge an ontology contains can be used to automate classification</a:t>
            </a:r>
            <a:endParaRPr lang="en-US" sz="3200" dirty="0">
              <a:solidFill>
                <a:srgbClr val="75367A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6687" y="3622675"/>
            <a:ext cx="3343351" cy="28525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3647" y="3684369"/>
            <a:ext cx="3493572" cy="272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4440" y="4824669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310" y="4531497"/>
            <a:ext cx="172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detection of smell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0090" y="4539593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4684" y="1446430"/>
            <a:ext cx="1172498" cy="119699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942" y="853462"/>
            <a:ext cx="1888339" cy="19584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9190" y="1039558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961674" y="1677244"/>
            <a:ext cx="1172498" cy="119699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35418" y="539374"/>
            <a:ext cx="2461628" cy="232433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0789" y="945754"/>
            <a:ext cx="207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detection of smell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00949" y="2629654"/>
            <a:ext cx="2461628" cy="232433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26315" y="2699345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133457" y="3622675"/>
            <a:ext cx="1172498" cy="119699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5675921" y="2891155"/>
            <a:ext cx="484632" cy="978408"/>
          </a:xfrm>
          <a:prstGeom prst="downArrow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2549756" y="1538900"/>
            <a:ext cx="612175" cy="586207"/>
          </a:xfrm>
          <a:prstGeom prst="mathPlus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75204" y="3622675"/>
            <a:ext cx="612175" cy="586207"/>
          </a:xfrm>
          <a:prstGeom prst="mathPlus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</a:t>
            </a:r>
            <a:br>
              <a:rPr lang="en-US" dirty="0" smtClean="0"/>
            </a:br>
            <a:r>
              <a:rPr lang="en-US" sz="2200" dirty="0" smtClean="0"/>
              <a:t>necessary and sufficient conditions for class membership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OWL Manchester Syntax </a:t>
            </a:r>
          </a:p>
          <a:p>
            <a:pPr lvl="1"/>
            <a:r>
              <a:rPr lang="en-US" dirty="0" smtClean="0"/>
              <a:t>antennal sense organ </a:t>
            </a:r>
            <a:r>
              <a:rPr lang="en-US" dirty="0" err="1" smtClean="0">
                <a:solidFill>
                  <a:srgbClr val="3366FF"/>
                </a:solidFill>
              </a:rPr>
              <a:t>EquivalentTo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‘sense organ’ </a:t>
            </a:r>
            <a:r>
              <a:rPr lang="en-US" dirty="0" smtClean="0">
                <a:solidFill>
                  <a:srgbClr val="5BB6B7"/>
                </a:solidFill>
              </a:rPr>
              <a:t>that </a:t>
            </a:r>
            <a:r>
              <a:rPr lang="en-US" b="1" dirty="0" err="1" smtClean="0"/>
              <a:t>part_of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dirty="0" smtClean="0"/>
              <a:t>antenna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5BB6B7"/>
                </a:solidFill>
              </a:rPr>
              <a:t>that / and </a:t>
            </a:r>
            <a:r>
              <a:rPr lang="en-US" dirty="0" smtClean="0"/>
              <a:t>are </a:t>
            </a:r>
            <a:r>
              <a:rPr lang="en-US" dirty="0" err="1" smtClean="0"/>
              <a:t>interchangable</a:t>
            </a:r>
            <a:r>
              <a:rPr lang="en-US" dirty="0" smtClean="0"/>
              <a:t> in MS)</a:t>
            </a:r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antennal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</a:t>
            </a:r>
            <a:r>
              <a:rPr lang="en-US" dirty="0" err="1" smtClean="0"/>
              <a:t>part_of</a:t>
            </a:r>
            <a:r>
              <a:rPr lang="en-US" dirty="0" smtClean="0"/>
              <a:t> antenna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64560"/>
            <a:ext cx="1406546" cy="864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051300" cy="62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60729"/>
            <a:ext cx="4380330" cy="1724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74" y="2549318"/>
            <a:ext cx="7556313" cy="2551859"/>
          </a:xfrm>
        </p:spPr>
        <p:txBody>
          <a:bodyPr/>
          <a:lstStyle/>
          <a:p>
            <a:r>
              <a:rPr lang="en-US" dirty="0" smtClean="0"/>
              <a:t>ERROR MESSAGES ARE YOUR FRIENDS! </a:t>
            </a:r>
            <a:r>
              <a:rPr lang="en-US" sz="2000" dirty="0" smtClean="0"/>
              <a:t>– They tell you you’ve screwed up before you get embarrassing emails complaining that you’ve screwed up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 overlap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95187" y="2325448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54360" y="3107824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98403" y="5213939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804241" y="2338440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94053" y="4754812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85530" y="4767805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1315" y="1571462"/>
            <a:ext cx="43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OWL </a:t>
            </a:r>
            <a:r>
              <a:rPr lang="en-US" dirty="0" err="1" smtClean="0">
                <a:solidFill>
                  <a:srgbClr val="3366FF"/>
                </a:solidFill>
              </a:rPr>
              <a:t>DisjointWith</a:t>
            </a:r>
            <a:r>
              <a:rPr lang="en-US" dirty="0" smtClean="0">
                <a:solidFill>
                  <a:srgbClr val="3366FF"/>
                </a:solidFill>
              </a:rPr>
              <a:t>   </a:t>
            </a:r>
            <a:r>
              <a:rPr lang="en-US" dirty="0" smtClean="0"/>
              <a:t>OBO: </a:t>
            </a:r>
            <a:r>
              <a:rPr lang="en-US" b="1" dirty="0" err="1" smtClean="0"/>
              <a:t>disjoint_from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17560" y="1804206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 overlap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50817" y="2314292"/>
            <a:ext cx="1389688" cy="14284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14446" y="1695407"/>
            <a:ext cx="2908964" cy="30000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1311" y="2596272"/>
            <a:ext cx="1532235" cy="1596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lumen of gut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4528" y="1721355"/>
            <a:ext cx="2908964" cy="30000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9731" y="2356263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96816" y="2003105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4360" y="3107824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16504" y="4810305"/>
            <a:ext cx="1177047" cy="12032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lumen of gut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7165" y="4214205"/>
            <a:ext cx="2234636" cy="22604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51802" y="4576648"/>
            <a:ext cx="103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95703" y="4873169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 only apply between particular classes.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3518" y="2267339"/>
            <a:ext cx="1677872" cy="15332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3455" y="2233694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044" y="2710790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2451" y="2710790"/>
            <a:ext cx="12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58" y="2849289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ctagon 17"/>
          <p:cNvSpPr/>
          <p:nvPr/>
        </p:nvSpPr>
        <p:spPr>
          <a:xfrm>
            <a:off x="3589233" y="2787754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70193" y="3033161"/>
            <a:ext cx="13347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33024" y="2781275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flipH="1">
            <a:off x="2238423" y="2781275"/>
            <a:ext cx="1334748" cy="505360"/>
            <a:chOff x="6268918" y="5283752"/>
            <a:chExt cx="1334748" cy="50536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1802694" y="4976281"/>
            <a:ext cx="1804265" cy="1566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02616" y="4178529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ctagon 37"/>
          <p:cNvSpPr/>
          <p:nvPr/>
        </p:nvSpPr>
        <p:spPr>
          <a:xfrm>
            <a:off x="3697991" y="4152613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280617" y="4139655"/>
            <a:ext cx="1334748" cy="505360"/>
            <a:chOff x="6268918" y="5283752"/>
            <a:chExt cx="1334748" cy="50536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75367A"/>
                  </a:solidFill>
                </a:rPr>
                <a:t>∃</a:t>
              </a:r>
              <a:endParaRPr lang="en-US" sz="1400" b="1" dirty="0">
                <a:solidFill>
                  <a:srgbClr val="75367A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6605492" y="4093607"/>
            <a:ext cx="629909" cy="608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8094" y="4093608"/>
            <a:ext cx="658931" cy="659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X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348245" y="4164876"/>
            <a:ext cx="1334748" cy="505360"/>
            <a:chOff x="6268918" y="5283752"/>
            <a:chExt cx="1334748" cy="50536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1864262" y="5243770"/>
            <a:ext cx="658931" cy="659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X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415073" y="5115723"/>
            <a:ext cx="1804265" cy="1566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76641" y="5383212"/>
            <a:ext cx="658931" cy="659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2889" y="5783698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25194" y="5914062"/>
            <a:ext cx="12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067874" y="1926854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01447" y="1893379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7834" y="1982662"/>
            <a:ext cx="80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0433" y="1980168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271198" y="898991"/>
            <a:ext cx="1677872" cy="15332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biological </a:t>
            </a:r>
          </a:p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process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1135" y="870574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anatomical </a:t>
            </a:r>
          </a:p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structure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1538" y="1400431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ctagon 17"/>
          <p:cNvSpPr/>
          <p:nvPr/>
        </p:nvSpPr>
        <p:spPr>
          <a:xfrm>
            <a:off x="3356913" y="1369671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37873" y="1589956"/>
            <a:ext cx="13347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300704" y="1317839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3" name="Group 33"/>
          <p:cNvGrpSpPr/>
          <p:nvPr/>
        </p:nvGrpSpPr>
        <p:grpSpPr>
          <a:xfrm flipH="1">
            <a:off x="2006103" y="1379532"/>
            <a:ext cx="1334748" cy="505360"/>
            <a:chOff x="6268918" y="5283752"/>
            <a:chExt cx="1334748" cy="50536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30904" y="3063249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ctagon 37"/>
          <p:cNvSpPr/>
          <p:nvPr/>
        </p:nvSpPr>
        <p:spPr>
          <a:xfrm>
            <a:off x="3326279" y="3037333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4908905" y="3024375"/>
            <a:ext cx="1334748" cy="505360"/>
            <a:chOff x="6268918" y="5283752"/>
            <a:chExt cx="1334748" cy="50536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75367A"/>
                  </a:solidFill>
                </a:rPr>
                <a:t>∃</a:t>
              </a:r>
              <a:endParaRPr lang="en-US" sz="1400" b="1" dirty="0">
                <a:solidFill>
                  <a:srgbClr val="75367A"/>
                </a:solidFill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976533" y="3049596"/>
            <a:ext cx="1334748" cy="505360"/>
            <a:chOff x="6268918" y="5283752"/>
            <a:chExt cx="1334748" cy="50536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47675" y="2559083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of smell</a:t>
            </a:r>
          </a:p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08251" y="2559083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739407" y="4808274"/>
            <a:ext cx="1732835" cy="160052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of smell</a:t>
            </a:r>
          </a:p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26471" y="4229316"/>
            <a:ext cx="3035881" cy="24118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4795" y="4615872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anatomical </a:t>
            </a:r>
          </a:p>
          <a:p>
            <a:pPr algn="r"/>
            <a:r>
              <a:rPr lang="en-US" dirty="0" smtClean="0">
                <a:solidFill>
                  <a:srgbClr val="000000"/>
                </a:solidFill>
              </a:rPr>
              <a:t>structure</a:t>
            </a:r>
          </a:p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00146" y="4229316"/>
            <a:ext cx="3035881" cy="2411824"/>
            <a:chOff x="8100129" y="4446176"/>
            <a:chExt cx="3035881" cy="2411824"/>
          </a:xfrm>
        </p:grpSpPr>
        <p:sp>
          <p:nvSpPr>
            <p:cNvPr id="61" name="Oval 60"/>
            <p:cNvSpPr/>
            <p:nvPr/>
          </p:nvSpPr>
          <p:spPr>
            <a:xfrm>
              <a:off x="9313065" y="5025134"/>
              <a:ext cx="1732835" cy="1600523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detection of smell</a:t>
              </a:r>
            </a:p>
            <a:p>
              <a:pPr algn="ctr"/>
              <a:r>
                <a:rPr lang="en-US" dirty="0" smtClean="0"/>
                <a:t>‘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8100129" y="4446176"/>
              <a:ext cx="3035881" cy="2411824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48221" y="4832732"/>
              <a:ext cx="1306768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biological</a:t>
              </a:r>
            </a:p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 process</a:t>
              </a:r>
            </a:p>
            <a:p>
              <a:endParaRPr lang="en-US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663988" y="5374869"/>
            <a:ext cx="1307813" cy="9937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2238" y="5757066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71" name="Oval 70"/>
          <p:cNvSpPr/>
          <p:nvPr/>
        </p:nvSpPr>
        <p:spPr>
          <a:xfrm>
            <a:off x="5229994" y="5313728"/>
            <a:ext cx="1104787" cy="89690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8414" y="5357702"/>
            <a:ext cx="1104787" cy="896905"/>
          </a:xfrm>
          <a:prstGeom prst="ellipse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9821" y="5909466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 entail others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3925" y="3970585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9615" y="4276145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insect thorax’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30404" y="4923444"/>
            <a:ext cx="1191673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wing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5949" y="5187053"/>
            <a:ext cx="8577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8767" y="3941562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4457" y="4247122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overlaps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insect thorax’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35246" y="4894421"/>
            <a:ext cx="1191673" cy="128269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ctagon 12"/>
          <p:cNvSpPr/>
          <p:nvPr/>
        </p:nvSpPr>
        <p:spPr>
          <a:xfrm>
            <a:off x="2171682" y="2286901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part_of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ctagon 14"/>
          <p:cNvSpPr/>
          <p:nvPr/>
        </p:nvSpPr>
        <p:spPr>
          <a:xfrm>
            <a:off x="1755030" y="2092946"/>
            <a:ext cx="2533475" cy="1329353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1148" y="2894524"/>
            <a:ext cx="10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80" y="475848"/>
            <a:ext cx="7556313" cy="1116106"/>
          </a:xfrm>
        </p:spPr>
        <p:txBody>
          <a:bodyPr/>
          <a:lstStyle/>
          <a:p>
            <a:r>
              <a:rPr lang="en-US" dirty="0" smtClean="0"/>
              <a:t>Some relations chains entail relations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265" y="3418070"/>
            <a:ext cx="2156792" cy="16287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955" y="3723629"/>
            <a:ext cx="185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regulates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81958" y="4148272"/>
            <a:ext cx="907168" cy="8487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62788" y="5022123"/>
            <a:ext cx="8577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ctagon 12"/>
          <p:cNvSpPr/>
          <p:nvPr/>
        </p:nvSpPr>
        <p:spPr>
          <a:xfrm>
            <a:off x="2146941" y="1833342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ctagon 14"/>
          <p:cNvSpPr/>
          <p:nvPr/>
        </p:nvSpPr>
        <p:spPr>
          <a:xfrm>
            <a:off x="1878738" y="1614649"/>
            <a:ext cx="3762296" cy="145305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7613" y="2539924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regulates</a:t>
            </a:r>
            <a:endParaRPr lang="en-US" dirty="0"/>
          </a:p>
        </p:txBody>
      </p:sp>
      <p:sp>
        <p:nvSpPr>
          <p:cNvPr id="14" name="Octagon 13"/>
          <p:cNvSpPr/>
          <p:nvPr/>
        </p:nvSpPr>
        <p:spPr>
          <a:xfrm>
            <a:off x="3717844" y="1829058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part_of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ctagon 16"/>
          <p:cNvSpPr/>
          <p:nvPr/>
        </p:nvSpPr>
        <p:spPr>
          <a:xfrm>
            <a:off x="2144253" y="1830724"/>
            <a:ext cx="3150401" cy="486544"/>
          </a:xfrm>
          <a:prstGeom prst="octagon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5722" y="5096074"/>
            <a:ext cx="2156792" cy="16287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412" y="5401633"/>
            <a:ext cx="18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Z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69415" y="5826276"/>
            <a:ext cx="907168" cy="8487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41786" y="4279669"/>
            <a:ext cx="2156792" cy="16287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7476" y="4585228"/>
            <a:ext cx="185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regulates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75479" y="5009871"/>
            <a:ext cx="907168" cy="84870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41" y="1540942"/>
            <a:ext cx="8191997" cy="5317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ontology is </a:t>
            </a:r>
            <a:r>
              <a:rPr lang="en-US" sz="2400" dirty="0" smtClean="0"/>
              <a:t>a </a:t>
            </a:r>
            <a:r>
              <a:rPr lang="en-US" sz="2400" b="1" dirty="0" smtClean="0"/>
              <a:t>classification</a:t>
            </a:r>
          </a:p>
          <a:p>
            <a:r>
              <a:rPr lang="en-US" sz="2400" dirty="0" smtClean="0"/>
              <a:t>There are </a:t>
            </a:r>
            <a:r>
              <a:rPr lang="en-US" sz="2400" b="1" dirty="0" smtClean="0"/>
              <a:t>lots of </a:t>
            </a:r>
            <a:r>
              <a:rPr lang="en-US" sz="2400" dirty="0" smtClean="0"/>
              <a:t>useful </a:t>
            </a:r>
            <a:r>
              <a:rPr lang="en-US" sz="2400" b="1" dirty="0" smtClean="0"/>
              <a:t>ways to classify</a:t>
            </a:r>
            <a:r>
              <a:rPr lang="en-US" sz="2400" dirty="0" smtClean="0"/>
              <a:t> stuff</a:t>
            </a:r>
          </a:p>
          <a:p>
            <a:r>
              <a:rPr lang="en-US" sz="2400" dirty="0" smtClean="0"/>
              <a:t>Maintaining multiple classification schemes by hand is hard</a:t>
            </a:r>
          </a:p>
          <a:p>
            <a:pPr lvl="1"/>
            <a:r>
              <a:rPr lang="en-US" sz="2400" dirty="0" smtClean="0"/>
              <a:t>So</a:t>
            </a:r>
            <a:r>
              <a:rPr lang="en-US" sz="2400" b="1" dirty="0" smtClean="0"/>
              <a:t> automate </a:t>
            </a:r>
            <a:r>
              <a:rPr lang="en-US" sz="2400" i="1" dirty="0" smtClean="0"/>
              <a:t>what you can</a:t>
            </a:r>
          </a:p>
          <a:p>
            <a:r>
              <a:rPr lang="en-US" sz="2400" dirty="0" smtClean="0"/>
              <a:t>Everybody makes mistakes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b="1" dirty="0" smtClean="0"/>
              <a:t>get the computer to find errors for you</a:t>
            </a:r>
          </a:p>
          <a:p>
            <a:r>
              <a:rPr lang="en-US" sz="2400" b="1" dirty="0" smtClean="0"/>
              <a:t>Re-use other people’s </a:t>
            </a:r>
            <a:r>
              <a:rPr lang="en-US" sz="2400" dirty="0" smtClean="0"/>
              <a:t>work where possible</a:t>
            </a:r>
          </a:p>
          <a:p>
            <a:pPr lvl="1"/>
            <a:r>
              <a:rPr lang="en-US" sz="2400" dirty="0" smtClean="0"/>
              <a:t>import class hierarchies and relations</a:t>
            </a:r>
          </a:p>
          <a:p>
            <a:pPr lvl="1"/>
            <a:r>
              <a:rPr lang="en-US" sz="2400" dirty="0" smtClean="0"/>
              <a:t>use common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6805" y="2168344"/>
            <a:ext cx="11735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ctagon 24"/>
          <p:cNvSpPr/>
          <p:nvPr/>
        </p:nvSpPr>
        <p:spPr>
          <a:xfrm>
            <a:off x="3462180" y="2142428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" name="Group 38"/>
          <p:cNvGrpSpPr/>
          <p:nvPr/>
        </p:nvGrpSpPr>
        <p:grpSpPr>
          <a:xfrm>
            <a:off x="5044806" y="2129470"/>
            <a:ext cx="1334748" cy="505360"/>
            <a:chOff x="6268918" y="5283752"/>
            <a:chExt cx="1334748" cy="50536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75367A"/>
                  </a:solidFill>
                </a:rPr>
                <a:t>∃</a:t>
              </a:r>
              <a:endParaRPr lang="en-US" sz="1400" b="1" dirty="0">
                <a:solidFill>
                  <a:srgbClr val="75367A"/>
                </a:solidFill>
              </a:endParaRPr>
            </a:p>
          </p:txBody>
        </p:sp>
      </p:grpSp>
      <p:grpSp>
        <p:nvGrpSpPr>
          <p:cNvPr id="29" name="Group 49"/>
          <p:cNvGrpSpPr/>
          <p:nvPr/>
        </p:nvGrpSpPr>
        <p:grpSpPr>
          <a:xfrm>
            <a:off x="2112434" y="2154691"/>
            <a:ext cx="1334748" cy="505360"/>
            <a:chOff x="6268918" y="5283752"/>
            <a:chExt cx="1334748" cy="50536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272156" y="1787875"/>
            <a:ext cx="1847356" cy="134579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regulation of mitosis</a:t>
            </a:r>
          </a:p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368893" y="1614699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mitosis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2484723" y="3337422"/>
            <a:ext cx="2917374" cy="505360"/>
            <a:chOff x="3424896" y="6512327"/>
            <a:chExt cx="2917374" cy="505360"/>
          </a:xfrm>
        </p:grpSpPr>
        <p:sp>
          <p:nvSpPr>
            <p:cNvPr id="34" name="TextBox 33"/>
            <p:cNvSpPr txBox="1"/>
            <p:nvPr/>
          </p:nvSpPr>
          <p:spPr>
            <a:xfrm>
              <a:off x="3875900" y="6592434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part_of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Octagon 34"/>
            <p:cNvSpPr/>
            <p:nvPr/>
          </p:nvSpPr>
          <p:spPr>
            <a:xfrm>
              <a:off x="3424896" y="6525285"/>
              <a:ext cx="1568007" cy="492402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" name="Group 38"/>
            <p:cNvGrpSpPr/>
            <p:nvPr/>
          </p:nvGrpSpPr>
          <p:grpSpPr>
            <a:xfrm>
              <a:off x="5007522" y="6512327"/>
              <a:ext cx="1334748" cy="505360"/>
              <a:chOff x="6268918" y="5283752"/>
              <a:chExt cx="1334748" cy="505360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268918" y="5555869"/>
                <a:ext cx="133474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6631749" y="5283752"/>
                <a:ext cx="505400" cy="505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75367A"/>
                    </a:solidFill>
                  </a:rPr>
                  <a:t>∃</a:t>
                </a:r>
                <a:endParaRPr lang="en-US" sz="1400" b="1" dirty="0">
                  <a:solidFill>
                    <a:srgbClr val="75367A"/>
                  </a:solidFill>
                </a:endParaRPr>
              </a:p>
            </p:txBody>
          </p:sp>
        </p:grpSp>
      </p:grpSp>
      <p:grpSp>
        <p:nvGrpSpPr>
          <p:cNvPr id="39" name="Group 49"/>
          <p:cNvGrpSpPr/>
          <p:nvPr/>
        </p:nvGrpSpPr>
        <p:grpSpPr>
          <a:xfrm rot="19682973">
            <a:off x="5299777" y="3016291"/>
            <a:ext cx="1334748" cy="505360"/>
            <a:chOff x="6268918" y="5283752"/>
            <a:chExt cx="1334748" cy="50536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847271" y="3350428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mitotic cell cycle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Octagon 44"/>
          <p:cNvSpPr/>
          <p:nvPr/>
        </p:nvSpPr>
        <p:spPr>
          <a:xfrm>
            <a:off x="175877" y="860255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Octagon 45"/>
          <p:cNvSpPr/>
          <p:nvPr/>
        </p:nvSpPr>
        <p:spPr>
          <a:xfrm>
            <a:off x="4006496" y="559096"/>
            <a:ext cx="2657181" cy="118091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5715" y="783419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regulates</a:t>
            </a:r>
            <a:endParaRPr lang="en-US" dirty="0"/>
          </a:p>
        </p:txBody>
      </p:sp>
      <p:sp>
        <p:nvSpPr>
          <p:cNvPr id="48" name="Octagon 47"/>
          <p:cNvSpPr/>
          <p:nvPr/>
        </p:nvSpPr>
        <p:spPr>
          <a:xfrm>
            <a:off x="1746780" y="855971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part_of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Octagon 48"/>
          <p:cNvSpPr/>
          <p:nvPr/>
        </p:nvSpPr>
        <p:spPr>
          <a:xfrm>
            <a:off x="173189" y="857637"/>
            <a:ext cx="3150401" cy="486544"/>
          </a:xfrm>
          <a:prstGeom prst="octagon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67653" y="5528635"/>
            <a:ext cx="11735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Octagon 50"/>
          <p:cNvSpPr/>
          <p:nvPr/>
        </p:nvSpPr>
        <p:spPr>
          <a:xfrm>
            <a:off x="3763028" y="5502719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2" name="Group 38"/>
          <p:cNvGrpSpPr/>
          <p:nvPr/>
        </p:nvGrpSpPr>
        <p:grpSpPr>
          <a:xfrm>
            <a:off x="5345654" y="5489761"/>
            <a:ext cx="1334748" cy="505360"/>
            <a:chOff x="6268918" y="5283752"/>
            <a:chExt cx="1334748" cy="50536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75367A"/>
                  </a:solidFill>
                </a:rPr>
                <a:t>∃</a:t>
              </a:r>
              <a:endParaRPr lang="en-US" sz="1400" b="1" dirty="0">
                <a:solidFill>
                  <a:srgbClr val="75367A"/>
                </a:solidFill>
              </a:endParaRPr>
            </a:p>
          </p:txBody>
        </p:sp>
      </p:grpSp>
      <p:grpSp>
        <p:nvGrpSpPr>
          <p:cNvPr id="55" name="Group 49"/>
          <p:cNvGrpSpPr/>
          <p:nvPr/>
        </p:nvGrpSpPr>
        <p:grpSpPr>
          <a:xfrm>
            <a:off x="2413282" y="5514982"/>
            <a:ext cx="1334748" cy="505360"/>
            <a:chOff x="6268918" y="5283752"/>
            <a:chExt cx="1334748" cy="505360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>
            <a:off x="573004" y="5148166"/>
            <a:ext cx="1847356" cy="134579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regulation of mitosis</a:t>
            </a:r>
          </a:p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669741" y="4974990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mitosis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 set of defined, inter-related terms to use in annotation/metadata/knowledge bases.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query-able store of (scientific) knowledge that uses logical inference.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 set of defined,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inter-related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terms to use in annotation/metadata/knowledge bases.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query-able store of (scientific) knowledge that uses logical inference.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80473" y="4437757"/>
            <a:ext cx="6970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190623" y="2989483"/>
            <a:ext cx="1006750" cy="7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026540" y="3888274"/>
            <a:ext cx="17975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0946" y="3066928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6126" y="3594785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29782" y="4244134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(use) is an ontology?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927249" cy="5298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set of defined, inter-related terms to use in annotation.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Relations between terms allow annotations to be grouped in scientifically meaningful ways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b="1" dirty="0" smtClean="0"/>
              <a:t>requires </a:t>
            </a:r>
            <a:r>
              <a:rPr lang="en-US" sz="2400" dirty="0" smtClean="0"/>
              <a:t>an ontology to be an accurate and scientifically meaningful </a:t>
            </a:r>
            <a:r>
              <a:rPr lang="en-US" sz="2400" b="1" dirty="0" smtClean="0"/>
              <a:t>classification and store of scientific knowledge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6639" y="1540630"/>
            <a:ext cx="7556313" cy="5585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41858" y="3892389"/>
            <a:ext cx="2086355" cy="22237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0711" y="2873997"/>
            <a:ext cx="3848213" cy="36956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44" y="3244334"/>
            <a:ext cx="32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75" y="2794058"/>
            <a:ext cx="4472711" cy="33639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87342" y="3952178"/>
            <a:ext cx="1515639" cy="12310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antenna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68166" y="4303947"/>
            <a:ext cx="1079493" cy="105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forewing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4094" y="4004009"/>
            <a:ext cx="869104" cy="3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52979" y="4780297"/>
            <a:ext cx="1023399" cy="9082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hindwing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55314"/>
            <a:ext cx="23622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 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354513" cy="4144963"/>
          </a:xfrm>
        </p:spPr>
        <p:txBody>
          <a:bodyPr/>
          <a:lstStyle/>
          <a:p>
            <a:r>
              <a:rPr lang="en-US" sz="2400" dirty="0" smtClean="0"/>
              <a:t>OBO format :</a:t>
            </a:r>
          </a:p>
          <a:p>
            <a:pPr lvl="1"/>
            <a:r>
              <a:rPr lang="en-US" u="sng" dirty="0" smtClean="0"/>
              <a:t>name</a:t>
            </a:r>
            <a:r>
              <a:rPr lang="en-US" dirty="0" smtClean="0"/>
              <a:t>: antenna</a:t>
            </a:r>
          </a:p>
          <a:p>
            <a:pPr lvl="1"/>
            <a:r>
              <a:rPr lang="en-US" dirty="0" err="1" smtClean="0"/>
              <a:t>is_a</a:t>
            </a:r>
            <a:r>
              <a:rPr lang="en-US" dirty="0" smtClean="0"/>
              <a:t>: appendage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OWL </a:t>
            </a:r>
            <a:r>
              <a:rPr lang="en-US" dirty="0" smtClean="0"/>
              <a:t>Manchester Syntax </a:t>
            </a:r>
          </a:p>
          <a:p>
            <a:pPr lvl="1"/>
            <a:r>
              <a:rPr lang="en-US" dirty="0" smtClean="0"/>
              <a:t>antenna </a:t>
            </a:r>
            <a:r>
              <a:rPr lang="en-US" dirty="0" err="1" smtClean="0">
                <a:solidFill>
                  <a:srgbClr val="3366FF"/>
                </a:solidFill>
              </a:rPr>
              <a:t>SubClassOf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appendage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1827451" y="4585783"/>
            <a:ext cx="1532235" cy="15969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insect leg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1077" y="5126490"/>
            <a:ext cx="1334748" cy="505360"/>
            <a:chOff x="6268918" y="5283752"/>
            <a:chExt cx="1334748" cy="5053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268918" y="5529953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708792" y="4349441"/>
            <a:ext cx="2081588" cy="20291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appendage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lvl="1">
              <a:defRPr/>
            </a:pPr>
            <a:r>
              <a:rPr lang="en-US" sz="2200" dirty="0" smtClean="0"/>
              <a:t>There are lots of scientifically useful ways to classify a bit of anatomy.</a:t>
            </a:r>
          </a:p>
          <a:p>
            <a:pPr lvl="2"/>
            <a:r>
              <a:rPr lang="en-US" dirty="0" smtClean="0"/>
              <a:t>its parts and their arrangement</a:t>
            </a:r>
          </a:p>
          <a:p>
            <a:pPr lvl="2"/>
            <a:r>
              <a:rPr lang="en-US" dirty="0" smtClean="0"/>
              <a:t>its relation to other structures</a:t>
            </a:r>
          </a:p>
          <a:p>
            <a:pPr lvl="3"/>
            <a:r>
              <a:rPr lang="en-US" dirty="0" smtClean="0"/>
              <a:t>what is it: part of; connected to; adjacent to, overlapping?</a:t>
            </a:r>
          </a:p>
          <a:p>
            <a:pPr lvl="2"/>
            <a:r>
              <a:rPr lang="en-US" dirty="0" smtClean="0"/>
              <a:t>its shape</a:t>
            </a:r>
          </a:p>
          <a:p>
            <a:pPr lvl="2"/>
            <a:r>
              <a:rPr lang="en-US" dirty="0" smtClean="0"/>
              <a:t>its function</a:t>
            </a:r>
          </a:p>
          <a:p>
            <a:pPr lvl="2"/>
            <a:r>
              <a:rPr lang="en-US" dirty="0" smtClean="0"/>
              <a:t>its developmental origins</a:t>
            </a:r>
          </a:p>
          <a:p>
            <a:pPr lvl="2"/>
            <a:r>
              <a:rPr lang="en-US" dirty="0" smtClean="0"/>
              <a:t>its species or </a:t>
            </a:r>
            <a:r>
              <a:rPr lang="en-US" dirty="0" err="1" smtClean="0"/>
              <a:t>clade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its evolutionary history?</a:t>
            </a:r>
          </a:p>
          <a:p>
            <a:pPr lvl="1">
              <a:defRPr/>
            </a:pPr>
            <a:endParaRPr lang="en-US" sz="2200" dirty="0" smtClean="0"/>
          </a:p>
          <a:p>
            <a:pPr lvl="2">
              <a:defRPr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11045</TotalTime>
  <Words>1165</Words>
  <Application>Microsoft Macintosh PowerPoint</Application>
  <PresentationFormat>On-screen Show (4:3)</PresentationFormat>
  <Paragraphs>350</Paragraphs>
  <Slides>30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Advantage</vt:lpstr>
      <vt:lpstr>From OBO to OWL and back again – a tutorial</vt:lpstr>
      <vt:lpstr>I use OBO, why should I care about OWL?</vt:lpstr>
      <vt:lpstr>Take home messages</vt:lpstr>
      <vt:lpstr>What is an ontology ?</vt:lpstr>
      <vt:lpstr>What is an ontology ?</vt:lpstr>
      <vt:lpstr>What (use) is an ontology?</vt:lpstr>
      <vt:lpstr>What is an ontology ?</vt:lpstr>
      <vt:lpstr>OBO-OWL cheat sheet:  classification</vt:lpstr>
      <vt:lpstr>What is an ontology ?</vt:lpstr>
      <vt:lpstr>Slide 10</vt:lpstr>
      <vt:lpstr>OBO-OWL cheat sheet:  classification</vt:lpstr>
      <vt:lpstr>class – class relationships are  quantified</vt:lpstr>
      <vt:lpstr>Relations – OBO vs OWL</vt:lpstr>
      <vt:lpstr>relationships specify necessary conditions for class membership</vt:lpstr>
      <vt:lpstr>Relationship record necessary conditions for class membership</vt:lpstr>
      <vt:lpstr>Relationships store knowledge in query-able form</vt:lpstr>
      <vt:lpstr>OBO-OWL cheat sheet:  necessary conditions for class membership</vt:lpstr>
      <vt:lpstr>Directionality and quantifiers</vt:lpstr>
      <vt:lpstr>Slide 19</vt:lpstr>
      <vt:lpstr>Slide 20</vt:lpstr>
      <vt:lpstr>Slide 21</vt:lpstr>
      <vt:lpstr>OBO-OWL cheat sheet: necessary and sufficient conditions for class membership</vt:lpstr>
      <vt:lpstr>ERROR MESSAGES ARE YOUR FRIENDS! – They tell you you’ve screwed up before you get embarrassing emails complaining that you’ve screwed up</vt:lpstr>
      <vt:lpstr>Some classes don’t overlap</vt:lpstr>
      <vt:lpstr>Some classes don’t overlap</vt:lpstr>
      <vt:lpstr>Some relations only apply between particular classes.  </vt:lpstr>
      <vt:lpstr>Slide 27</vt:lpstr>
      <vt:lpstr>Some relations entail others</vt:lpstr>
      <vt:lpstr>Some relations chains entail relations</vt:lpstr>
      <vt:lpstr>Slide 30</vt:lpstr>
    </vt:vector>
  </TitlesOfParts>
  <Company>FlyBase Cambridge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OS</dc:creator>
  <cp:lastModifiedBy>David O-S</cp:lastModifiedBy>
  <cp:revision>25</cp:revision>
  <dcterms:created xsi:type="dcterms:W3CDTF">2012-01-26T16:27:02Z</dcterms:created>
  <dcterms:modified xsi:type="dcterms:W3CDTF">2012-01-26T16:28:53Z</dcterms:modified>
</cp:coreProperties>
</file>