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303" r:id="rId3"/>
    <p:sldId id="286" r:id="rId4"/>
    <p:sldId id="287" r:id="rId5"/>
    <p:sldId id="288" r:id="rId6"/>
    <p:sldId id="376" r:id="rId7"/>
    <p:sldId id="372" r:id="rId8"/>
    <p:sldId id="337" r:id="rId9"/>
    <p:sldId id="290" r:id="rId10"/>
    <p:sldId id="375" r:id="rId11"/>
    <p:sldId id="385" r:id="rId12"/>
    <p:sldId id="389" r:id="rId13"/>
    <p:sldId id="336" r:id="rId14"/>
    <p:sldId id="371" r:id="rId15"/>
    <p:sldId id="397" r:id="rId16"/>
    <p:sldId id="282" r:id="rId17"/>
    <p:sldId id="381" r:id="rId18"/>
    <p:sldId id="363" r:id="rId19"/>
    <p:sldId id="283" r:id="rId20"/>
    <p:sldId id="378" r:id="rId21"/>
    <p:sldId id="377" r:id="rId22"/>
    <p:sldId id="362" r:id="rId23"/>
    <p:sldId id="342" r:id="rId24"/>
    <p:sldId id="383" r:id="rId25"/>
    <p:sldId id="368" r:id="rId26"/>
    <p:sldId id="398" r:id="rId27"/>
    <p:sldId id="393" r:id="rId28"/>
    <p:sldId id="395" r:id="rId29"/>
    <p:sldId id="394" r:id="rId30"/>
    <p:sldId id="384" r:id="rId31"/>
    <p:sldId id="399" r:id="rId32"/>
    <p:sldId id="40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C5C2"/>
    <a:srgbClr val="CB13BE"/>
    <a:srgbClr val="D536C8"/>
    <a:srgbClr val="00B158"/>
    <a:srgbClr val="5BB6B7"/>
    <a:srgbClr val="A0D5D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624" y="-112"/>
      </p:cViewPr>
      <p:guideLst>
        <p:guide orient="horz" pos="2910"/>
        <p:guide pos="29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2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91D5B-3442-0646-847C-26CBA6745B34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E96F4-7F16-8045-9CD7-18F1B353F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interested in philosophical debates about</a:t>
            </a:r>
            <a:r>
              <a:rPr lang="en-US" baseline="0" dirty="0" smtClean="0"/>
              <a:t> this – want to keep it practical.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96F4-7F16-8045-9CD7-18F1B353FF6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graph of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96F4-7F16-8045-9CD7-18F1B353FF6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screen cap for object</a:t>
            </a:r>
            <a:r>
              <a:rPr lang="en-US" baseline="0" dirty="0" smtClean="0"/>
              <a:t> properties in </a:t>
            </a:r>
            <a:r>
              <a:rPr lang="en-US" baseline="0" dirty="0" err="1" smtClean="0"/>
              <a:t>Protege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96F4-7F16-8045-9CD7-18F1B353FF6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screen shot for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E96F4-7F16-8045-9CD7-18F1B353FF6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B4253A-06D4-BE4F-A464-031908D4BFA1}" type="datetimeFigureOut">
              <a:rPr lang="en-US" smtClean="0"/>
              <a:pPr/>
              <a:t>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E7114A1-C687-774F-A8EA-25E0AE841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OBO to OWL and back again – a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David </a:t>
            </a:r>
            <a:r>
              <a:rPr lang="en-US" dirty="0" err="1" smtClean="0"/>
              <a:t>Osumi</a:t>
            </a:r>
            <a:r>
              <a:rPr lang="en-US" dirty="0" smtClean="0"/>
              <a:t>-Sutherland, Virtual Fly Brain/FlyBase</a:t>
            </a:r>
          </a:p>
          <a:p>
            <a:r>
              <a:rPr lang="en-US" dirty="0" smtClean="0"/>
              <a:t>Chris </a:t>
            </a:r>
            <a:r>
              <a:rPr lang="en-US" dirty="0" err="1" smtClean="0"/>
              <a:t>Mungall</a:t>
            </a:r>
            <a:r>
              <a:rPr lang="en-US" dirty="0" smtClean="0"/>
              <a:t> – GO/LBL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2" y="1989452"/>
            <a:ext cx="7052256" cy="3324090"/>
          </a:xfrm>
          <a:prstGeom prst="rect">
            <a:avLst/>
          </a:prstGeom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4513" y="120701"/>
            <a:ext cx="8398143" cy="6671483"/>
            <a:chOff x="2273558" y="20665754"/>
            <a:chExt cx="11223161" cy="7645355"/>
          </a:xfrm>
        </p:grpSpPr>
        <p:sp>
          <p:nvSpPr>
            <p:cNvPr id="69637" name="TextBox 6"/>
            <p:cNvSpPr txBox="1">
              <a:spLocks noChangeArrowheads="1"/>
            </p:cNvSpPr>
            <p:nvPr/>
          </p:nvSpPr>
          <p:spPr bwMode="auto">
            <a:xfrm>
              <a:off x="7644329" y="25383663"/>
              <a:ext cx="5852390" cy="2927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buClr>
                  <a:schemeClr val="accent1"/>
                </a:buClr>
                <a:buFont typeface="Arial"/>
                <a:buChar char="•"/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It is difficult to keep track of </a:t>
              </a:r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multiple classification 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chains to:</a:t>
              </a:r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</a:t>
              </a:r>
            </a:p>
            <a:p>
              <a:pPr lvl="1">
                <a:buClr>
                  <a:schemeClr val="bg2"/>
                </a:buClr>
                <a:buFont typeface="Arial"/>
                <a:buChar char="•"/>
                <a:defRPr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ensure completeness;</a:t>
              </a:r>
            </a:p>
            <a:p>
              <a:pPr lvl="1">
                <a:buClr>
                  <a:schemeClr val="bg2"/>
                </a:buClr>
                <a:buFont typeface="Arial"/>
                <a:buChar char="•"/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avoid redundancy;</a:t>
              </a:r>
            </a:p>
            <a:p>
              <a:pPr lvl="1">
                <a:buClr>
                  <a:schemeClr val="bg2"/>
                </a:buClr>
                <a:buFont typeface="Arial"/>
                <a:buChar char="•"/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avoid introducing error 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due to inheritance of classification criteria from a distant ancestor </a:t>
              </a:r>
            </a:p>
            <a:p>
              <a:pPr>
                <a:defRPr/>
              </a:pP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69638" name="TextBox 7"/>
            <p:cNvSpPr txBox="1">
              <a:spLocks noChangeArrowheads="1"/>
            </p:cNvSpPr>
            <p:nvPr/>
          </p:nvSpPr>
          <p:spPr bwMode="auto">
            <a:xfrm>
              <a:off x="2273558" y="20665754"/>
              <a:ext cx="9124623" cy="179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3200" dirty="0" smtClean="0">
                  <a:solidFill>
                    <a:srgbClr val="75367A"/>
                  </a:solidFill>
                  <a:latin typeface="+mj-lt"/>
                </a:rPr>
                <a:t>Manually maintaining an ontology with multiple classification schemes is hard</a:t>
              </a:r>
              <a:endParaRPr lang="en-US" sz="3200" dirty="0">
                <a:solidFill>
                  <a:srgbClr val="75367A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– OBO </a:t>
            </a:r>
            <a:r>
              <a:rPr lang="en-US" dirty="0" err="1" smtClean="0"/>
              <a:t>vs</a:t>
            </a:r>
            <a:r>
              <a:rPr lang="en-US" dirty="0" smtClean="0"/>
              <a:t> OWL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OBO: relation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OWL</a:t>
            </a:r>
            <a:r>
              <a:rPr lang="en-US" dirty="0" smtClean="0"/>
              <a:t>: object</a:t>
            </a:r>
            <a:r>
              <a:rPr lang="en-US" dirty="0" smtClean="0"/>
              <a:t>  property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608" y="4251323"/>
            <a:ext cx="3883645" cy="2185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775" y="2157353"/>
            <a:ext cx="4102100" cy="1739900"/>
          </a:xfrm>
          <a:prstGeom prst="rect">
            <a:avLst/>
          </a:prstGeom>
        </p:spPr>
      </p:pic>
      <p:sp>
        <p:nvSpPr>
          <p:cNvPr id="4" name="Octagon 3"/>
          <p:cNvSpPr/>
          <p:nvPr/>
        </p:nvSpPr>
        <p:spPr>
          <a:xfrm>
            <a:off x="5703356" y="2092823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part_of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484094"/>
            <a:ext cx="6827568" cy="1116106"/>
          </a:xfrm>
        </p:spPr>
        <p:txBody>
          <a:bodyPr wrap="none">
            <a:noAutofit/>
          </a:bodyPr>
          <a:lstStyle/>
          <a:p>
            <a:r>
              <a:rPr lang="en-US" b="1" dirty="0" smtClean="0"/>
              <a:t>class – class relationships are </a:t>
            </a:r>
            <a:br>
              <a:rPr lang="en-US" b="1" dirty="0" smtClean="0"/>
            </a:br>
            <a:r>
              <a:rPr lang="en-US" b="1" dirty="0" smtClean="0"/>
              <a:t>quantified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Class:Class</a:t>
            </a:r>
            <a:r>
              <a:rPr lang="en-US" sz="2400" dirty="0" smtClean="0"/>
              <a:t> relationships are many to many</a:t>
            </a:r>
          </a:p>
          <a:p>
            <a:pPr lvl="1"/>
            <a:r>
              <a:rPr lang="en-US" sz="2400" dirty="0" smtClean="0"/>
              <a:t>Does the relation apply to all or just some of the class ?</a:t>
            </a:r>
          </a:p>
          <a:p>
            <a:pPr lvl="2"/>
            <a:r>
              <a:rPr lang="en-US" sz="2400" dirty="0" smtClean="0"/>
              <a:t>we specify this with quantifiers:</a:t>
            </a:r>
          </a:p>
          <a:p>
            <a:pPr lvl="3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∀: for </a:t>
            </a:r>
            <a:r>
              <a:rPr lang="en-US" sz="2400" dirty="0" smtClean="0">
                <a:solidFill>
                  <a:schemeClr val="tx1"/>
                </a:solidFill>
                <a:cs typeface="ＭＳ Ｐゴシック" charset="-128"/>
              </a:rPr>
              <a:t>all</a:t>
            </a:r>
            <a:r>
              <a:rPr lang="en-US" sz="2400" dirty="0" smtClean="0">
                <a:solidFill>
                  <a:schemeClr val="accent2">
                    <a:lumMod val="75000"/>
                    <a:lumOff val="25000"/>
                  </a:schemeClr>
                </a:solidFill>
                <a:cs typeface="ＭＳ Ｐゴシック" charset="-128"/>
              </a:rPr>
              <a:t>, </a:t>
            </a:r>
            <a:r>
              <a:rPr lang="en-US" sz="2400" i="1" dirty="0" smtClean="0">
                <a:solidFill>
                  <a:schemeClr val="accent2">
                    <a:lumMod val="75000"/>
                    <a:lumOff val="25000"/>
                  </a:schemeClr>
                </a:solidFill>
                <a:cs typeface="ＭＳ Ｐゴシック" charset="-128"/>
              </a:rPr>
              <a:t>all, only, every</a:t>
            </a:r>
          </a:p>
          <a:p>
            <a:pPr lvl="3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∃: there exists</a:t>
            </a:r>
            <a:r>
              <a:rPr lang="en-US" sz="2400" b="1" dirty="0" smtClean="0"/>
              <a:t>, </a:t>
            </a:r>
            <a:r>
              <a:rPr lang="en-US" sz="2400" b="1" i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some</a:t>
            </a:r>
            <a:endParaRPr lang="en-US" sz="2400" b="1" dirty="0" smtClean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 between classes use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941" y="2058948"/>
            <a:ext cx="4412884" cy="4144963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OBO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quantifiers hidden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b="1" dirty="0" smtClean="0"/>
              <a:t>name</a:t>
            </a:r>
            <a:r>
              <a:rPr lang="en-US" sz="2400" dirty="0" smtClean="0"/>
              <a:t>:</a:t>
            </a:r>
            <a:r>
              <a:rPr lang="en-US" sz="2400" dirty="0" smtClean="0"/>
              <a:t> leg</a:t>
            </a:r>
            <a:endParaRPr lang="en-US" sz="2400" dirty="0" smtClean="0"/>
          </a:p>
          <a:p>
            <a:pPr lvl="2"/>
            <a:r>
              <a:rPr lang="en-US" sz="2400" b="1" dirty="0" smtClean="0"/>
              <a:t>relationship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part_of</a:t>
            </a:r>
            <a:r>
              <a:rPr lang="en-US" sz="2400" b="1" dirty="0" smtClean="0"/>
              <a:t> </a:t>
            </a:r>
            <a:r>
              <a:rPr lang="en-US" sz="2400" dirty="0" smtClean="0"/>
              <a:t>thoracic segment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OWL </a:t>
            </a:r>
            <a:r>
              <a:rPr lang="en-US" sz="2400" dirty="0" smtClean="0"/>
              <a:t>(MS):</a:t>
            </a:r>
            <a:endParaRPr lang="en-US" sz="2400" dirty="0" smtClean="0"/>
          </a:p>
          <a:p>
            <a:pPr lvl="2"/>
            <a:r>
              <a:rPr lang="en-US" sz="2400" dirty="0" smtClean="0"/>
              <a:t>leg</a:t>
            </a:r>
            <a:r>
              <a:rPr lang="en-US" sz="2400" dirty="0" smtClean="0"/>
              <a:t> </a:t>
            </a:r>
            <a:r>
              <a:rPr lang="en-US" sz="2400" i="1" dirty="0" err="1" smtClean="0">
                <a:solidFill>
                  <a:srgbClr val="3366FF"/>
                </a:solidFill>
              </a:rPr>
              <a:t>SubClassOf</a:t>
            </a:r>
            <a:r>
              <a:rPr lang="en-US" sz="2400" i="1" dirty="0" smtClean="0">
                <a:solidFill>
                  <a:srgbClr val="3366FF"/>
                </a:solidFill>
              </a:rPr>
              <a:t> </a:t>
            </a:r>
            <a:r>
              <a:rPr lang="en-US" sz="2400" b="1" dirty="0" err="1" smtClean="0"/>
              <a:t>part_of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some</a:t>
            </a:r>
            <a:r>
              <a:rPr lang="en-US" sz="2400" i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 ‘</a:t>
            </a:r>
            <a:r>
              <a:rPr lang="en-US" sz="2400" dirty="0" smtClean="0"/>
              <a:t>thoracic segment’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62" y="2478329"/>
            <a:ext cx="3902538" cy="2935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record necessary conditions for class membership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776805" y="4574303"/>
            <a:ext cx="1279280" cy="128269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348235" y="3698449"/>
            <a:ext cx="2850392" cy="24954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49433" y="3900345"/>
            <a:ext cx="243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part_of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75367A"/>
                </a:solidFill>
              </a:rPr>
              <a:t>some </a:t>
            </a:r>
            <a:r>
              <a:rPr lang="en-US" i="1" dirty="0" smtClean="0"/>
              <a:t>‘</a:t>
            </a:r>
            <a:r>
              <a:rPr lang="en-US" dirty="0" smtClean="0"/>
              <a:t>thoracic segment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289" y="3480832"/>
            <a:ext cx="3902538" cy="2935102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568536" y="4700787"/>
            <a:ext cx="1191673" cy="128269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3614" y="2872592"/>
            <a:ext cx="7433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‘leg</a:t>
            </a:r>
            <a:r>
              <a:rPr lang="en-US" sz="2400" dirty="0" smtClean="0"/>
              <a:t>’ </a:t>
            </a:r>
            <a:r>
              <a:rPr lang="en-US" sz="2400" i="1" dirty="0" err="1" smtClean="0">
                <a:solidFill>
                  <a:srgbClr val="3366FF"/>
                </a:solidFill>
              </a:rPr>
              <a:t>SubClassOf</a:t>
            </a:r>
            <a:r>
              <a:rPr lang="en-US" sz="2400" i="1" dirty="0" smtClean="0">
                <a:solidFill>
                  <a:srgbClr val="3366FF"/>
                </a:solidFill>
              </a:rPr>
              <a:t> </a:t>
            </a:r>
            <a:r>
              <a:rPr lang="en-US" sz="2400" b="1" dirty="0" err="1" smtClean="0"/>
              <a:t>part_of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some </a:t>
            </a:r>
            <a:r>
              <a:rPr lang="en-US" sz="2400" dirty="0" smtClean="0"/>
              <a:t>thoracic segment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523612" y="2138025"/>
            <a:ext cx="7951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Being part of </a:t>
            </a:r>
            <a:r>
              <a:rPr lang="en-US" dirty="0" smtClean="0"/>
              <a:t>a </a:t>
            </a:r>
            <a:r>
              <a:rPr lang="en-US" dirty="0" smtClean="0"/>
              <a:t>thoracic segment is a necessary condition of being in the class leg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Directionality and quantifiers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127932" y="3698449"/>
            <a:ext cx="2850392" cy="24954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9130" y="3900345"/>
            <a:ext cx="243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has_part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75367A"/>
                </a:solidFill>
              </a:rPr>
              <a:t>some</a:t>
            </a:r>
            <a:r>
              <a:rPr lang="en-US" i="1" dirty="0" smtClean="0">
                <a:solidFill>
                  <a:srgbClr val="75367A"/>
                </a:solidFill>
              </a:rPr>
              <a:t> </a:t>
            </a:r>
          </a:p>
          <a:p>
            <a:r>
              <a:rPr lang="en-US" dirty="0" smtClean="0"/>
              <a:t>wing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3390126"/>
            <a:ext cx="3902538" cy="2935102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892499" y="4370247"/>
            <a:ext cx="1735939" cy="16811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thoracic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3614" y="2095115"/>
            <a:ext cx="7433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‘wing’ </a:t>
            </a:r>
            <a:r>
              <a:rPr lang="en-US" sz="2400" i="1" dirty="0" err="1" smtClean="0">
                <a:solidFill>
                  <a:srgbClr val="3366FF"/>
                </a:solidFill>
              </a:rPr>
              <a:t>SubClassOf</a:t>
            </a:r>
            <a:r>
              <a:rPr lang="en-US" sz="2400" i="1" dirty="0" smtClean="0">
                <a:solidFill>
                  <a:srgbClr val="3366FF"/>
                </a:solidFill>
              </a:rPr>
              <a:t> </a:t>
            </a:r>
            <a:r>
              <a:rPr lang="en-US" sz="2400" b="1" dirty="0" err="1" smtClean="0"/>
              <a:t>part_of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some </a:t>
            </a:r>
            <a:r>
              <a:rPr lang="en-US" sz="2400" dirty="0" smtClean="0"/>
              <a:t>thoracic segment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0509" y="2714001"/>
            <a:ext cx="7721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‘thoracic segment’ </a:t>
            </a:r>
            <a:r>
              <a:rPr lang="en-US" sz="2400" i="1" dirty="0" err="1" smtClean="0">
                <a:solidFill>
                  <a:srgbClr val="3366FF"/>
                </a:solidFill>
              </a:rPr>
              <a:t>SubClassOf</a:t>
            </a:r>
            <a:r>
              <a:rPr lang="en-US" sz="2400" i="1" dirty="0" smtClean="0">
                <a:solidFill>
                  <a:srgbClr val="3366FF"/>
                </a:solidFill>
              </a:rPr>
              <a:t> </a:t>
            </a:r>
            <a:r>
              <a:rPr lang="en-US" sz="2400" b="1" dirty="0" err="1" smtClean="0"/>
              <a:t>has_part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some</a:t>
            </a:r>
            <a:r>
              <a:rPr lang="en-US" sz="2400" i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/>
              <a:t>‘wing’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7969849" y="2617508"/>
            <a:ext cx="66066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7551961" y="2008483"/>
            <a:ext cx="3898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3814861" y="5516996"/>
            <a:ext cx="66066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Directionality and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99" y="1190764"/>
            <a:ext cx="7289718" cy="4144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smtClean="0"/>
              <a:t>claw’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SubClassOf</a:t>
            </a:r>
            <a:r>
              <a:rPr lang="en-US" dirty="0" smtClean="0"/>
              <a:t> </a:t>
            </a:r>
            <a:r>
              <a:rPr lang="en-US" b="1" dirty="0" err="1" smtClean="0"/>
              <a:t>connected_to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663366"/>
                </a:solidFill>
              </a:rPr>
              <a:t>some ‘</a:t>
            </a:r>
            <a:r>
              <a:rPr lang="en-US" dirty="0" smtClean="0"/>
              <a:t>tarsal segment’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smtClean="0"/>
              <a:t>tarsal segment</a:t>
            </a:r>
            <a:r>
              <a:rPr lang="en-US" dirty="0" smtClean="0"/>
              <a:t>’ </a:t>
            </a:r>
            <a:r>
              <a:rPr lang="en-US" i="1" dirty="0" err="1" smtClean="0">
                <a:solidFill>
                  <a:srgbClr val="0000FF"/>
                </a:solidFill>
              </a:rPr>
              <a:t>SubClassOf</a:t>
            </a:r>
            <a:r>
              <a:rPr lang="en-US" dirty="0" smtClean="0"/>
              <a:t>  </a:t>
            </a:r>
            <a:r>
              <a:rPr lang="en-US" b="1" dirty="0" err="1" smtClean="0"/>
              <a:t>connected_to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some </a:t>
            </a:r>
            <a:r>
              <a:rPr lang="en-US" dirty="0" smtClean="0"/>
              <a:t>claw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169" y="4023861"/>
            <a:ext cx="2331832" cy="1165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5365" y="40624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70824" y="5423103"/>
            <a:ext cx="184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tarsal segments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16200000" flipV="1">
            <a:off x="5860688" y="5105541"/>
            <a:ext cx="401697" cy="336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V="1">
            <a:off x="6048592" y="5112021"/>
            <a:ext cx="518318" cy="285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6249455" y="5105549"/>
            <a:ext cx="544234" cy="90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89631" y="4593711"/>
            <a:ext cx="298051" cy="27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63199" y="1645660"/>
            <a:ext cx="3898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7093423" y="2233692"/>
            <a:ext cx="66066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1127932" y="3698448"/>
            <a:ext cx="3096612" cy="284532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9130" y="3900345"/>
            <a:ext cx="243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connected_to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75367A"/>
                </a:solidFill>
              </a:rPr>
              <a:t>some </a:t>
            </a:r>
          </a:p>
          <a:p>
            <a:r>
              <a:rPr lang="en-US" dirty="0" smtClean="0"/>
              <a:t>‘claw’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840665" y="4619625"/>
            <a:ext cx="1567480" cy="145765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tarsal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35164" y="5724323"/>
            <a:ext cx="66066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store knowledge in query-able form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390113" y="3460773"/>
            <a:ext cx="1175606" cy="12688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287685" y="2485954"/>
            <a:ext cx="3459454" cy="36042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5097" y="2791514"/>
            <a:ext cx="243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part_of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75367A"/>
                </a:solidFill>
              </a:rPr>
              <a:t>some </a:t>
            </a:r>
            <a:r>
              <a:rPr lang="en-US" i="1" dirty="0" smtClean="0"/>
              <a:t>‘</a:t>
            </a:r>
            <a:r>
              <a:rPr lang="en-US" dirty="0" smtClean="0"/>
              <a:t>insect thorax’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343761" y="3402757"/>
            <a:ext cx="2086355" cy="222376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38306" y="3668579"/>
            <a:ext cx="1079493" cy="1059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forewing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7648" y="3592125"/>
            <a:ext cx="869104" cy="3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06941" y="4653488"/>
            <a:ext cx="1023399" cy="90824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hindwing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14" y="2210831"/>
            <a:ext cx="4611472" cy="33676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OBO-OWL cheat sheet: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400" dirty="0" smtClean="0"/>
              <a:t>necessary conditions for class membership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3713653" cy="4144963"/>
          </a:xfrm>
        </p:spPr>
        <p:txBody>
          <a:bodyPr/>
          <a:lstStyle/>
          <a:p>
            <a:r>
              <a:rPr lang="en-US" sz="2400" dirty="0" smtClean="0"/>
              <a:t>OWL </a:t>
            </a:r>
            <a:r>
              <a:rPr lang="en-US" dirty="0" smtClean="0"/>
              <a:t>Manchester Syntax </a:t>
            </a:r>
          </a:p>
          <a:p>
            <a:pPr lvl="1"/>
            <a:r>
              <a:rPr lang="en-US" dirty="0" smtClean="0"/>
              <a:t>antenna </a:t>
            </a:r>
            <a:r>
              <a:rPr lang="en-US" dirty="0" smtClean="0">
                <a:solidFill>
                  <a:srgbClr val="3366FF"/>
                </a:solidFill>
              </a:rPr>
              <a:t>SubClassOf </a:t>
            </a:r>
            <a:r>
              <a:rPr lang="en-US" b="1" dirty="0" smtClean="0"/>
              <a:t>part_of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some </a:t>
            </a:r>
            <a:r>
              <a:rPr lang="en-US" dirty="0" smtClean="0"/>
              <a:t>head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sz="2400" dirty="0" smtClean="0"/>
              <a:t>OBO format :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antenna</a:t>
            </a:r>
          </a:p>
          <a:p>
            <a:pPr lvl="1"/>
            <a:r>
              <a:rPr lang="en-US" b="1" dirty="0" smtClean="0"/>
              <a:t>relationship</a:t>
            </a:r>
            <a:r>
              <a:rPr lang="en-US" dirty="0" smtClean="0"/>
              <a:t>:  </a:t>
            </a:r>
            <a:r>
              <a:rPr lang="en-US" dirty="0" err="1" smtClean="0"/>
              <a:t>part_of</a:t>
            </a:r>
            <a:r>
              <a:rPr lang="en-US" dirty="0" smtClean="0"/>
              <a:t> head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56622" y="1981200"/>
            <a:ext cx="371365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defTabSz="914400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Protégé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OBO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-Edit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472" y="4863720"/>
            <a:ext cx="2260600" cy="571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72" y="3371850"/>
            <a:ext cx="20828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38" y="2507410"/>
            <a:ext cx="1406546" cy="86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2" y="1989452"/>
            <a:ext cx="7052256" cy="3324090"/>
          </a:xfrm>
          <a:prstGeom prst="rect">
            <a:avLst/>
          </a:prstGeom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4513" y="120701"/>
            <a:ext cx="8398143" cy="6671483"/>
            <a:chOff x="2273558" y="20665754"/>
            <a:chExt cx="11223161" cy="7645355"/>
          </a:xfrm>
        </p:grpSpPr>
        <p:sp>
          <p:nvSpPr>
            <p:cNvPr id="69637" name="TextBox 6"/>
            <p:cNvSpPr txBox="1">
              <a:spLocks noChangeArrowheads="1"/>
            </p:cNvSpPr>
            <p:nvPr/>
          </p:nvSpPr>
          <p:spPr bwMode="auto">
            <a:xfrm>
              <a:off x="7644329" y="25383663"/>
              <a:ext cx="5852390" cy="2927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buClr>
                  <a:schemeClr val="accent1"/>
                </a:buClr>
                <a:buFont typeface="Arial"/>
                <a:buChar char="•"/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It is difficult to keep track of </a:t>
              </a:r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multiple classification 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chains to:</a:t>
              </a:r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</a:t>
              </a:r>
            </a:p>
            <a:p>
              <a:pPr lvl="1">
                <a:buClr>
                  <a:schemeClr val="bg2"/>
                </a:buClr>
                <a:buFont typeface="Arial"/>
                <a:buChar char="•"/>
                <a:defRPr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ensure completeness;</a:t>
              </a:r>
            </a:p>
            <a:p>
              <a:pPr lvl="1">
                <a:buClr>
                  <a:schemeClr val="bg2"/>
                </a:buClr>
                <a:buFont typeface="Arial"/>
                <a:buChar char="•"/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avoid redundancy;</a:t>
              </a:r>
            </a:p>
            <a:p>
              <a:pPr lvl="1">
                <a:buClr>
                  <a:schemeClr val="bg2"/>
                </a:buClr>
                <a:buFont typeface="Arial"/>
                <a:buChar char="•"/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 avoid introducing error 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due to inheritance of classification criteria from a distant ancestor </a:t>
              </a:r>
            </a:p>
            <a:p>
              <a:pPr>
                <a:defRPr/>
              </a:pP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69638" name="TextBox 7"/>
            <p:cNvSpPr txBox="1">
              <a:spLocks noChangeArrowheads="1"/>
            </p:cNvSpPr>
            <p:nvPr/>
          </p:nvSpPr>
          <p:spPr bwMode="auto">
            <a:xfrm>
              <a:off x="2273558" y="20665754"/>
              <a:ext cx="9124623" cy="179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3200" dirty="0" smtClean="0">
                  <a:solidFill>
                    <a:srgbClr val="75367A"/>
                  </a:solidFill>
                  <a:latin typeface="+mj-lt"/>
                </a:rPr>
                <a:t>Manually maintaining an ontology with multiple classification schemes is hard</a:t>
              </a:r>
              <a:endParaRPr lang="en-US" sz="3200" dirty="0">
                <a:solidFill>
                  <a:srgbClr val="75367A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use OBO, why should I care about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OWL 2 is a W3C standard with a large and growing ecosystem of developers.</a:t>
            </a:r>
          </a:p>
          <a:p>
            <a:r>
              <a:rPr lang="en-US" dirty="0" smtClean="0"/>
              <a:t>Using OWL ontologies in Protégé 4 you can use </a:t>
            </a:r>
            <a:r>
              <a:rPr lang="en-US" b="1" dirty="0" smtClean="0"/>
              <a:t>fast </a:t>
            </a:r>
            <a:r>
              <a:rPr lang="en-US" dirty="0" smtClean="0"/>
              <a:t>reasoners to:</a:t>
            </a:r>
          </a:p>
          <a:p>
            <a:pPr lvl="1"/>
            <a:r>
              <a:rPr lang="en-US" dirty="0" smtClean="0"/>
              <a:t>Query your ontology</a:t>
            </a:r>
          </a:p>
          <a:p>
            <a:pPr lvl="2"/>
            <a:r>
              <a:rPr lang="en-US" dirty="0" smtClean="0"/>
              <a:t>This could be the basis for </a:t>
            </a:r>
            <a:r>
              <a:rPr lang="en-US" b="1" dirty="0" smtClean="0"/>
              <a:t>sophisticated queries on your website</a:t>
            </a:r>
          </a:p>
          <a:p>
            <a:pPr lvl="1"/>
            <a:r>
              <a:rPr lang="en-US" b="1" dirty="0" smtClean="0"/>
              <a:t>Quickly find mistakes</a:t>
            </a:r>
          </a:p>
          <a:p>
            <a:pPr lvl="1"/>
            <a:r>
              <a:rPr lang="en-US" b="1" dirty="0" smtClean="0"/>
              <a:t>Automate classification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lossy</a:t>
            </a:r>
            <a:r>
              <a:rPr lang="en-US" dirty="0" smtClean="0"/>
              <a:t> round tripping from OBO to OWL and back is now easy</a:t>
            </a:r>
          </a:p>
          <a:p>
            <a:pPr lvl="1"/>
            <a:r>
              <a:rPr lang="en-US" b="1" dirty="0" smtClean="0"/>
              <a:t>continue developing in OBO </a:t>
            </a:r>
            <a:r>
              <a:rPr lang="en-US" dirty="0" smtClean="0"/>
              <a:t>while taking advantage of OWL and Protégé for reasoning</a:t>
            </a:r>
          </a:p>
          <a:p>
            <a:pPr lvl="1"/>
            <a:r>
              <a:rPr lang="en-US" dirty="0" smtClean="0"/>
              <a:t>This may be a first step to developing in OWL/Protégé 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61350" y="3040235"/>
            <a:ext cx="3343351" cy="285251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38310" y="3101929"/>
            <a:ext cx="3493572" cy="2726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39103" y="4242229"/>
            <a:ext cx="146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sense organ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4973" y="3949057"/>
            <a:ext cx="1727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capable_of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75367A"/>
                </a:solidFill>
              </a:rPr>
              <a:t>some</a:t>
            </a:r>
            <a:r>
              <a:rPr lang="en-US" dirty="0" smtClean="0"/>
              <a:t> detection of smell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34753" y="3957153"/>
            <a:ext cx="1132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olfactory</a:t>
            </a:r>
          </a:p>
          <a:p>
            <a:r>
              <a:rPr lang="en-US" dirty="0" smtClean="0"/>
              <a:t> sense</a:t>
            </a:r>
          </a:p>
          <a:p>
            <a:r>
              <a:rPr lang="en-US" dirty="0" smtClean="0"/>
              <a:t> organ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870971"/>
            <a:ext cx="9350158" cy="4747375"/>
          </a:xfrm>
        </p:spPr>
        <p:txBody>
          <a:bodyPr>
            <a:normAutofit fontScale="92500" lnSpcReduction="20000"/>
          </a:bodyPr>
          <a:lstStyle/>
          <a:p>
            <a:pPr marL="228600" lvl="2">
              <a:spcBef>
                <a:spcPts val="2000"/>
              </a:spcBef>
            </a:pPr>
            <a:r>
              <a:rPr lang="en-US" sz="2400" dirty="0" smtClean="0"/>
              <a:t>English: </a:t>
            </a:r>
            <a:r>
              <a:rPr lang="en-US" sz="1838" dirty="0" smtClean="0"/>
              <a:t>Any sense organ that functions in the detection of smell is an olfactory sense </a:t>
            </a:r>
            <a:r>
              <a:rPr lang="en-US" sz="1838" dirty="0" smtClean="0"/>
              <a:t>organ</a:t>
            </a:r>
          </a:p>
          <a:p>
            <a:pPr marL="228600" lvl="2">
              <a:spcBef>
                <a:spcPts val="2000"/>
              </a:spcBef>
            </a:pPr>
            <a:endParaRPr lang="en-US" sz="1765" dirty="0" smtClean="0"/>
          </a:p>
          <a:p>
            <a:r>
              <a:rPr lang="en-US" sz="2400" dirty="0" smtClean="0"/>
              <a:t>OWL Manchester Syntax </a:t>
            </a:r>
          </a:p>
          <a:p>
            <a:pPr lvl="1"/>
            <a:r>
              <a:rPr lang="en-US" dirty="0" smtClean="0"/>
              <a:t>antennal sense organ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3366FF"/>
                </a:solidFill>
              </a:rPr>
              <a:t>EquivalentTo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‘sense organ’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i="1" dirty="0" smtClean="0">
                <a:solidFill>
                  <a:srgbClr val="5BB6B7"/>
                </a:solidFill>
              </a:rPr>
              <a:t>and </a:t>
            </a:r>
            <a:r>
              <a:rPr lang="en-US" b="1" dirty="0" err="1" smtClean="0"/>
              <a:t>capable_of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some</a:t>
            </a:r>
            <a:r>
              <a:rPr lang="en-US" i="1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‘detection</a:t>
            </a:r>
          </a:p>
          <a:p>
            <a:pPr lvl="1">
              <a:buNone/>
            </a:pPr>
            <a:r>
              <a:rPr lang="en-US" dirty="0" smtClean="0"/>
              <a:t>of smell’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2400" dirty="0" smtClean="0"/>
              <a:t>OBO format :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antennal sense organ</a:t>
            </a:r>
          </a:p>
          <a:p>
            <a:pPr lvl="1"/>
            <a:r>
              <a:rPr lang="en-US" b="1" dirty="0" err="1" smtClean="0"/>
              <a:t>intersection_of</a:t>
            </a:r>
            <a:r>
              <a:rPr lang="en-US" dirty="0" smtClean="0"/>
              <a:t>:  sense </a:t>
            </a:r>
            <a:r>
              <a:rPr lang="en-US" dirty="0" smtClean="0"/>
              <a:t>organ</a:t>
            </a:r>
          </a:p>
          <a:p>
            <a:pPr lvl="1"/>
            <a:r>
              <a:rPr lang="en-US" b="1" dirty="0" err="1" smtClean="0"/>
              <a:t>intersection_of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capable_of</a:t>
            </a:r>
            <a:r>
              <a:rPr lang="en-US" dirty="0" smtClean="0"/>
              <a:t> detection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of </a:t>
            </a:r>
            <a:r>
              <a:rPr lang="en-US" dirty="0" smtClean="0"/>
              <a:t>smell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44513" y="120701"/>
            <a:ext cx="682783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dirty="0" smtClean="0">
                <a:solidFill>
                  <a:srgbClr val="75367A"/>
                </a:solidFill>
                <a:latin typeface="+mj-lt"/>
              </a:rPr>
              <a:t>The knowledge an ontology contains can be used to automate classification</a:t>
            </a:r>
            <a:endParaRPr lang="en-US" sz="3200" dirty="0">
              <a:solidFill>
                <a:srgbClr val="75367A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66687" y="3622675"/>
            <a:ext cx="3343351" cy="285251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43647" y="3684369"/>
            <a:ext cx="3493572" cy="2726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4440" y="4824669"/>
            <a:ext cx="146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sense organ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0310" y="4531497"/>
            <a:ext cx="1727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capable_of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75367A"/>
                </a:solidFill>
              </a:rPr>
              <a:t>some</a:t>
            </a:r>
            <a:r>
              <a:rPr lang="en-US" dirty="0" smtClean="0"/>
              <a:t> detection of smell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0090" y="4539593"/>
            <a:ext cx="1132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olfactory</a:t>
            </a:r>
          </a:p>
          <a:p>
            <a:r>
              <a:rPr lang="en-US" dirty="0" smtClean="0"/>
              <a:t> sense</a:t>
            </a:r>
          </a:p>
          <a:p>
            <a:r>
              <a:rPr lang="en-US" dirty="0" smtClean="0"/>
              <a:t> organ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4684" y="1446430"/>
            <a:ext cx="1172498" cy="119699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4942" y="853462"/>
            <a:ext cx="1888339" cy="19584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19190" y="1039558"/>
            <a:ext cx="146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sense organ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961674" y="1677244"/>
            <a:ext cx="1172498" cy="119699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35418" y="539374"/>
            <a:ext cx="2461628" cy="232433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80789" y="945754"/>
            <a:ext cx="207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capable_of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75367A"/>
                </a:solidFill>
              </a:rPr>
              <a:t>some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detection of smell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00949" y="2629654"/>
            <a:ext cx="2461628" cy="232433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126315" y="2699345"/>
            <a:ext cx="1132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olfactory</a:t>
            </a:r>
          </a:p>
          <a:p>
            <a:r>
              <a:rPr lang="en-US" dirty="0" smtClean="0"/>
              <a:t> sense</a:t>
            </a:r>
          </a:p>
          <a:p>
            <a:r>
              <a:rPr lang="en-US" dirty="0" smtClean="0"/>
              <a:t> organ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133457" y="3622675"/>
            <a:ext cx="1172498" cy="119699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16200000">
            <a:off x="5675921" y="2891155"/>
            <a:ext cx="484632" cy="978408"/>
          </a:xfrm>
          <a:prstGeom prst="downArrow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2549756" y="1538900"/>
            <a:ext cx="612175" cy="586207"/>
          </a:xfrm>
          <a:prstGeom prst="mathPlus">
            <a:avLst/>
          </a:prstGeom>
          <a:solidFill>
            <a:schemeClr val="accent1">
              <a:lumMod val="75000"/>
            </a:schemeClr>
          </a:solidFill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75204" y="3622675"/>
            <a:ext cx="612175" cy="586207"/>
          </a:xfrm>
          <a:prstGeom prst="mathPlus">
            <a:avLst/>
          </a:prstGeom>
          <a:solidFill>
            <a:schemeClr val="accent1">
              <a:lumMod val="75000"/>
            </a:schemeClr>
          </a:solidFill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OBO-OWL cheat sheet:</a:t>
            </a:r>
            <a:br>
              <a:rPr lang="en-US" dirty="0" smtClean="0"/>
            </a:br>
            <a:r>
              <a:rPr lang="en-US" sz="2200" dirty="0" smtClean="0"/>
              <a:t>necessary and sufficient conditions for class membership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3713653" cy="414496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OWL Manchester Syntax </a:t>
            </a:r>
          </a:p>
          <a:p>
            <a:pPr lvl="1"/>
            <a:r>
              <a:rPr lang="en-US" dirty="0" smtClean="0"/>
              <a:t>antennal sense organ </a:t>
            </a:r>
            <a:r>
              <a:rPr lang="en-US" dirty="0" err="1" smtClean="0">
                <a:solidFill>
                  <a:srgbClr val="3366FF"/>
                </a:solidFill>
              </a:rPr>
              <a:t>EquivalentTo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‘sense organ’ </a:t>
            </a:r>
            <a:r>
              <a:rPr lang="en-US" dirty="0" smtClean="0">
                <a:solidFill>
                  <a:srgbClr val="5BB6B7"/>
                </a:solidFill>
              </a:rPr>
              <a:t>that </a:t>
            </a:r>
            <a:r>
              <a:rPr lang="en-US" b="1" dirty="0" err="1" smtClean="0"/>
              <a:t>part_of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some </a:t>
            </a:r>
            <a:r>
              <a:rPr lang="en-US" dirty="0" smtClean="0"/>
              <a:t>antenna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solidFill>
                  <a:srgbClr val="5BB6B7"/>
                </a:solidFill>
              </a:rPr>
              <a:t>that / and </a:t>
            </a:r>
            <a:r>
              <a:rPr lang="en-US" dirty="0" smtClean="0"/>
              <a:t>are </a:t>
            </a:r>
            <a:r>
              <a:rPr lang="en-US" dirty="0" err="1" smtClean="0"/>
              <a:t>interchangable</a:t>
            </a:r>
            <a:r>
              <a:rPr lang="en-US" dirty="0" smtClean="0"/>
              <a:t> in MS)</a:t>
            </a:r>
          </a:p>
          <a:p>
            <a:r>
              <a:rPr lang="en-US" sz="2400" dirty="0" smtClean="0"/>
              <a:t>OBO format :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antennal sense organ</a:t>
            </a:r>
          </a:p>
          <a:p>
            <a:pPr lvl="1"/>
            <a:r>
              <a:rPr lang="en-US" b="1" dirty="0" err="1" smtClean="0"/>
              <a:t>intersection_of</a:t>
            </a:r>
            <a:r>
              <a:rPr lang="en-US" dirty="0" smtClean="0"/>
              <a:t>:  sense organ</a:t>
            </a:r>
          </a:p>
          <a:p>
            <a:pPr lvl="1"/>
            <a:r>
              <a:rPr lang="en-US" b="1" dirty="0" err="1" smtClean="0"/>
              <a:t>intersection_of</a:t>
            </a:r>
            <a:r>
              <a:rPr lang="en-US" dirty="0" smtClean="0"/>
              <a:t>: </a:t>
            </a:r>
            <a:r>
              <a:rPr lang="en-US" dirty="0" err="1" smtClean="0"/>
              <a:t>part_of</a:t>
            </a:r>
            <a:r>
              <a:rPr lang="en-US" dirty="0" smtClean="0"/>
              <a:t> antenna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56622" y="1981200"/>
            <a:ext cx="371365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defTabSz="914400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Protégé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OBO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-Edit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64560"/>
            <a:ext cx="1406546" cy="864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4051300" cy="622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860729"/>
            <a:ext cx="4380330" cy="1724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974" y="2549318"/>
            <a:ext cx="7556313" cy="2551859"/>
          </a:xfrm>
        </p:spPr>
        <p:txBody>
          <a:bodyPr/>
          <a:lstStyle/>
          <a:p>
            <a:r>
              <a:rPr lang="en-US" dirty="0" smtClean="0"/>
              <a:t>ERROR MESSAGES ARE YOUR FRIENDS! </a:t>
            </a:r>
            <a:r>
              <a:rPr lang="en-US" sz="2000" dirty="0" smtClean="0"/>
              <a:t>– They tell you you’ve screwed up before you get embarrassing emails complaining that you’ve screwed up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classes don’t</a:t>
            </a:r>
            <a:r>
              <a:rPr lang="en-US" dirty="0" smtClean="0"/>
              <a:t> </a:t>
            </a:r>
            <a:r>
              <a:rPr lang="en-US" dirty="0" smtClean="0"/>
              <a:t>intersect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95187" y="2325448"/>
            <a:ext cx="1751672" cy="162438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654360" y="3107824"/>
            <a:ext cx="1041465" cy="1588"/>
          </a:xfrm>
          <a:prstGeom prst="line">
            <a:avLst/>
          </a:prstGeom>
          <a:ln w="63500" cap="flat">
            <a:solidFill>
              <a:srgbClr val="FF0000"/>
            </a:solidFill>
            <a:round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598403" y="5213939"/>
            <a:ext cx="3684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4000" dirty="0"/>
          </a:p>
        </p:txBody>
      </p:sp>
      <p:sp>
        <p:nvSpPr>
          <p:cNvPr id="15" name="Oval 14"/>
          <p:cNvSpPr/>
          <p:nvPr/>
        </p:nvSpPr>
        <p:spPr>
          <a:xfrm>
            <a:off x="4804241" y="2338440"/>
            <a:ext cx="1751672" cy="162438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994053" y="4754812"/>
            <a:ext cx="1751672" cy="162438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85530" y="4767805"/>
            <a:ext cx="1751672" cy="162438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1315" y="1571462"/>
            <a:ext cx="438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OWL </a:t>
            </a:r>
            <a:r>
              <a:rPr lang="en-US" dirty="0" err="1" smtClean="0">
                <a:solidFill>
                  <a:srgbClr val="3366FF"/>
                </a:solidFill>
              </a:rPr>
              <a:t>DisjointWith</a:t>
            </a:r>
            <a:r>
              <a:rPr lang="en-US" dirty="0" smtClean="0">
                <a:solidFill>
                  <a:srgbClr val="3366FF"/>
                </a:solidFill>
              </a:rPr>
              <a:t>   </a:t>
            </a:r>
            <a:r>
              <a:rPr lang="en-US" dirty="0" smtClean="0"/>
              <a:t>OBO: </a:t>
            </a:r>
            <a:r>
              <a:rPr lang="en-US" b="1" dirty="0" err="1" smtClean="0"/>
              <a:t>disjoint_from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417560" y="1804206"/>
            <a:ext cx="1041465" cy="1588"/>
          </a:xfrm>
          <a:prstGeom prst="line">
            <a:avLst/>
          </a:prstGeom>
          <a:ln w="63500" cap="flat">
            <a:solidFill>
              <a:srgbClr val="FF0000"/>
            </a:solidFill>
            <a:round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classes don’t overlap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590537" y="5186087"/>
            <a:ext cx="893167" cy="83936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37333" y="4904700"/>
            <a:ext cx="1218506" cy="11596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618723" y="4862573"/>
            <a:ext cx="103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054501" y="2650952"/>
            <a:ext cx="1700678" cy="154718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muscle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16137" y="1792233"/>
            <a:ext cx="2444432" cy="24577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46294" y="1989900"/>
            <a:ext cx="134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anatomical </a:t>
            </a:r>
          </a:p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96918" y="3029830"/>
            <a:ext cx="1041465" cy="1588"/>
          </a:xfrm>
          <a:prstGeom prst="line">
            <a:avLst/>
          </a:prstGeom>
          <a:ln w="63500" cap="flat">
            <a:solidFill>
              <a:srgbClr val="FF0000"/>
            </a:solidFill>
            <a:round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421198" y="2712646"/>
            <a:ext cx="1700678" cy="154718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lumen of gut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82834" y="1853927"/>
            <a:ext cx="2444432" cy="24577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13642" y="2051594"/>
            <a:ext cx="134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anatomical </a:t>
            </a:r>
          </a:p>
          <a:p>
            <a:pPr algn="r"/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34565" y="5247974"/>
            <a:ext cx="120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lumen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of </a:t>
            </a:r>
            <a:r>
              <a:rPr lang="en-US" dirty="0" smtClean="0"/>
              <a:t>gut</a:t>
            </a:r>
          </a:p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859751" y="5239856"/>
            <a:ext cx="3684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4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classes don’t overlap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590537" y="5186087"/>
            <a:ext cx="893167" cy="83936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37333" y="4904700"/>
            <a:ext cx="1218506" cy="11596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618723" y="4862573"/>
            <a:ext cx="103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934189" y="2236544"/>
            <a:ext cx="1700678" cy="154718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muscle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695825" y="1377825"/>
            <a:ext cx="2444432" cy="24577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25982" y="1575492"/>
            <a:ext cx="134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anatomical </a:t>
            </a:r>
          </a:p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576606" y="2615422"/>
            <a:ext cx="1041465" cy="1588"/>
          </a:xfrm>
          <a:prstGeom prst="line">
            <a:avLst/>
          </a:prstGeom>
          <a:ln w="63500" cap="flat">
            <a:solidFill>
              <a:srgbClr val="FF0000"/>
            </a:solidFill>
            <a:round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00886" y="2298238"/>
            <a:ext cx="1700678" cy="154718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lumen of gut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2522" y="1439519"/>
            <a:ext cx="2444432" cy="24577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793330" y="1637186"/>
            <a:ext cx="134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anatomical </a:t>
            </a:r>
          </a:p>
          <a:p>
            <a:pPr algn="r"/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39381" y="4303229"/>
            <a:ext cx="2444432" cy="24577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34565" y="5247974"/>
            <a:ext cx="120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lumen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of </a:t>
            </a:r>
            <a:r>
              <a:rPr lang="en-US" dirty="0" smtClean="0"/>
              <a:t>gut</a:t>
            </a:r>
          </a:p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316400" y="4274217"/>
            <a:ext cx="2444432" cy="24577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15911" y="4581535"/>
            <a:ext cx="134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anatomical </a:t>
            </a:r>
          </a:p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62563" y="4568577"/>
            <a:ext cx="134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anatomical </a:t>
            </a:r>
          </a:p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116747" y="5317603"/>
            <a:ext cx="3684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4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relations only apply between particular classes.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03518" y="2267339"/>
            <a:ext cx="1677872" cy="15332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3455" y="2233694"/>
            <a:ext cx="1732835" cy="16005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6044" y="2710790"/>
            <a:ext cx="134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anatomical </a:t>
            </a:r>
          </a:p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22451" y="2710790"/>
            <a:ext cx="125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biological </a:t>
            </a:r>
          </a:p>
          <a:p>
            <a:pPr algn="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3858" y="2849289"/>
            <a:ext cx="13644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capable_of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Octagon 17"/>
          <p:cNvSpPr/>
          <p:nvPr/>
        </p:nvSpPr>
        <p:spPr>
          <a:xfrm>
            <a:off x="3589233" y="2787754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70193" y="3033161"/>
            <a:ext cx="133474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33024" y="2781275"/>
            <a:ext cx="505400" cy="505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R</a:t>
            </a:r>
            <a:endParaRPr lang="en-US" sz="1400" b="1" dirty="0">
              <a:solidFill>
                <a:srgbClr val="000000"/>
              </a:solidFill>
            </a:endParaRPr>
          </a:p>
        </p:txBody>
      </p:sp>
      <p:grpSp>
        <p:nvGrpSpPr>
          <p:cNvPr id="3" name="Group 33"/>
          <p:cNvGrpSpPr/>
          <p:nvPr/>
        </p:nvGrpSpPr>
        <p:grpSpPr>
          <a:xfrm flipH="1">
            <a:off x="2238423" y="2781275"/>
            <a:ext cx="1334748" cy="505360"/>
            <a:chOff x="6268918" y="5283752"/>
            <a:chExt cx="1334748" cy="50536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6268918" y="5555869"/>
              <a:ext cx="133474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631749" y="5283752"/>
              <a:ext cx="505400" cy="505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D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1699024" y="5066987"/>
            <a:ext cx="1804265" cy="15661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864262" y="5243770"/>
            <a:ext cx="658931" cy="6599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X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415073" y="5115723"/>
            <a:ext cx="1804265" cy="15661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476641" y="5383212"/>
            <a:ext cx="658931" cy="6599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22889" y="5783698"/>
            <a:ext cx="134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anatomical </a:t>
            </a:r>
          </a:p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825194" y="5914062"/>
            <a:ext cx="125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biological </a:t>
            </a:r>
          </a:p>
          <a:p>
            <a:pPr algn="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067874" y="1926854"/>
            <a:ext cx="505400" cy="505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D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01447" y="1893379"/>
            <a:ext cx="505400" cy="505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R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77834" y="1982662"/>
            <a:ext cx="98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0433" y="1980168"/>
            <a:ext cx="80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61891" y="4029925"/>
            <a:ext cx="485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X </a:t>
            </a:r>
            <a:r>
              <a:rPr lang="en-US" sz="2400" i="1" dirty="0" err="1" smtClean="0">
                <a:solidFill>
                  <a:srgbClr val="0000FF"/>
                </a:solidFill>
              </a:rPr>
              <a:t>SubClassof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/>
              <a:t>capable_of</a:t>
            </a:r>
            <a:r>
              <a:rPr lang="en-US" sz="2400" b="1" dirty="0" smtClean="0"/>
              <a:t>  </a:t>
            </a:r>
            <a:r>
              <a:rPr lang="en-US" sz="2400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some </a:t>
            </a:r>
            <a:r>
              <a:rPr lang="en-US" sz="2400" dirty="0" smtClean="0"/>
              <a:t>Y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classes don’t overlap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34189" y="2236544"/>
            <a:ext cx="1700678" cy="154718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detection of smell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95825" y="1377825"/>
            <a:ext cx="2444432" cy="24577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11981" y="1575492"/>
            <a:ext cx="125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biological </a:t>
            </a:r>
          </a:p>
          <a:p>
            <a:pPr algn="r"/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576606" y="2615422"/>
            <a:ext cx="1041465" cy="1588"/>
          </a:xfrm>
          <a:prstGeom prst="line">
            <a:avLst/>
          </a:prstGeom>
          <a:ln w="63500" cap="flat">
            <a:solidFill>
              <a:srgbClr val="FF0000"/>
            </a:solidFill>
            <a:round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388124" y="4619625"/>
            <a:ext cx="3684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4000" dirty="0"/>
          </a:p>
        </p:txBody>
      </p:sp>
      <p:sp>
        <p:nvSpPr>
          <p:cNvPr id="14" name="Oval 13"/>
          <p:cNvSpPr/>
          <p:nvPr/>
        </p:nvSpPr>
        <p:spPr>
          <a:xfrm>
            <a:off x="1300886" y="2298238"/>
            <a:ext cx="1700678" cy="154718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62522" y="1439519"/>
            <a:ext cx="2444432" cy="24577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93330" y="1637186"/>
            <a:ext cx="134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anatomical </a:t>
            </a:r>
          </a:p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019746" y="4795261"/>
            <a:ext cx="1700678" cy="154718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detection of smell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781382" y="3936542"/>
            <a:ext cx="2444432" cy="24577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56962" y="4134209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anatomical </a:t>
            </a:r>
            <a:endParaRPr lang="en-US" dirty="0" smtClean="0"/>
          </a:p>
          <a:p>
            <a:pPr algn="r"/>
            <a:r>
              <a:rPr lang="en-US" dirty="0" smtClean="0"/>
              <a:t>structure</a:t>
            </a:r>
          </a:p>
          <a:p>
            <a:pPr algn="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86443" y="4856955"/>
            <a:ext cx="1700678" cy="154718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48079" y="3998236"/>
            <a:ext cx="2444432" cy="24577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64235" y="4195903"/>
            <a:ext cx="125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biological </a:t>
            </a:r>
          </a:p>
          <a:p>
            <a:pPr algn="r"/>
            <a:r>
              <a:rPr lang="en-US" dirty="0" smtClean="0"/>
              <a:t>process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17150" y="4539417"/>
            <a:ext cx="3684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4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1739407" y="4808274"/>
            <a:ext cx="1732835" cy="160052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detection of smell</a:t>
            </a:r>
          </a:p>
          <a:p>
            <a:pPr algn="ctr"/>
            <a:r>
              <a:rPr lang="en-US" dirty="0" smtClean="0"/>
              <a:t>‘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26471" y="4229316"/>
            <a:ext cx="3035881" cy="24118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4795" y="4615872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anatomical </a:t>
            </a:r>
          </a:p>
          <a:p>
            <a:pPr algn="r"/>
            <a:r>
              <a:rPr lang="en-US" dirty="0" smtClean="0">
                <a:solidFill>
                  <a:srgbClr val="000000"/>
                </a:solidFill>
              </a:rPr>
              <a:t>structure</a:t>
            </a:r>
          </a:p>
          <a:p>
            <a:endParaRPr lang="en-US" dirty="0"/>
          </a:p>
        </p:txBody>
      </p:sp>
      <p:grpSp>
        <p:nvGrpSpPr>
          <p:cNvPr id="3" name="Group 63"/>
          <p:cNvGrpSpPr/>
          <p:nvPr/>
        </p:nvGrpSpPr>
        <p:grpSpPr>
          <a:xfrm>
            <a:off x="5100146" y="4229316"/>
            <a:ext cx="3035881" cy="2411824"/>
            <a:chOff x="8100129" y="4446176"/>
            <a:chExt cx="3035881" cy="2411824"/>
          </a:xfrm>
        </p:grpSpPr>
        <p:sp>
          <p:nvSpPr>
            <p:cNvPr id="61" name="Oval 60"/>
            <p:cNvSpPr/>
            <p:nvPr/>
          </p:nvSpPr>
          <p:spPr>
            <a:xfrm>
              <a:off x="9313065" y="5025134"/>
              <a:ext cx="1732835" cy="1600523"/>
            </a:xfrm>
            <a:prstGeom prst="ellipse">
              <a:avLst/>
            </a:prstGeom>
            <a:noFill/>
            <a:ln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detection of smell</a:t>
              </a:r>
            </a:p>
            <a:p>
              <a:pPr algn="ctr"/>
              <a:r>
                <a:rPr lang="en-US" dirty="0" smtClean="0"/>
                <a:t>‘</a:t>
              </a: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8100129" y="4446176"/>
              <a:ext cx="3035881" cy="2411824"/>
            </a:xfrm>
            <a:prstGeom prst="ellipse">
              <a:avLst/>
            </a:prstGeom>
            <a:noFill/>
            <a:ln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248221" y="4832732"/>
              <a:ext cx="1306768" cy="92333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000000"/>
                  </a:solidFill>
                </a:rPr>
                <a:t>biological</a:t>
              </a:r>
            </a:p>
            <a:p>
              <a:pPr algn="r"/>
              <a:r>
                <a:rPr lang="en-US" dirty="0" smtClean="0">
                  <a:solidFill>
                    <a:srgbClr val="000000"/>
                  </a:solidFill>
                </a:rPr>
                <a:t> process</a:t>
              </a:r>
            </a:p>
            <a:p>
              <a:endParaRPr lang="en-US" dirty="0"/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3663988" y="5374869"/>
            <a:ext cx="1307813" cy="9937"/>
          </a:xfrm>
          <a:prstGeom prst="line">
            <a:avLst/>
          </a:prstGeom>
          <a:ln w="63500" cap="flat">
            <a:solidFill>
              <a:srgbClr val="FF0000"/>
            </a:solidFill>
            <a:round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422238" y="5757066"/>
            <a:ext cx="479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4000" dirty="0"/>
          </a:p>
        </p:txBody>
      </p:sp>
      <p:sp>
        <p:nvSpPr>
          <p:cNvPr id="71" name="Oval 70"/>
          <p:cNvSpPr/>
          <p:nvPr/>
        </p:nvSpPr>
        <p:spPr>
          <a:xfrm>
            <a:off x="5229994" y="5313728"/>
            <a:ext cx="1104787" cy="896905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58414" y="5357702"/>
            <a:ext cx="1104787" cy="896905"/>
          </a:xfrm>
          <a:prstGeom prst="ellipse">
            <a:avLst/>
          </a:prstGeom>
          <a:noFill/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19821" y="5909466"/>
            <a:ext cx="479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4000" dirty="0"/>
          </a:p>
        </p:txBody>
      </p:sp>
      <p:sp>
        <p:nvSpPr>
          <p:cNvPr id="27" name="Rectangle 26"/>
          <p:cNvSpPr/>
          <p:nvPr/>
        </p:nvSpPr>
        <p:spPr>
          <a:xfrm>
            <a:off x="416101" y="2972217"/>
            <a:ext cx="7709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 smtClean="0"/>
              <a:t>detection of smell </a:t>
            </a:r>
            <a:r>
              <a:rPr lang="en-US" sz="2400" dirty="0" smtClean="0"/>
              <a:t> </a:t>
            </a:r>
            <a:r>
              <a:rPr lang="en-US" sz="2400" i="1" dirty="0" err="1" smtClean="0">
                <a:solidFill>
                  <a:srgbClr val="0000FF"/>
                </a:solidFill>
              </a:rPr>
              <a:t>SubClassof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/>
              <a:t>capable_of</a:t>
            </a:r>
            <a:r>
              <a:rPr lang="en-US" sz="2400" b="1" dirty="0" smtClean="0"/>
              <a:t>  </a:t>
            </a:r>
            <a:r>
              <a:rPr lang="en-US" sz="2400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some</a:t>
            </a:r>
            <a:r>
              <a:rPr lang="en-US" sz="2400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/>
              <a:t>nose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6395081" y="1036333"/>
            <a:ext cx="1677872" cy="15332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05018" y="1002688"/>
            <a:ext cx="1732835" cy="16005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7607" y="1479784"/>
            <a:ext cx="134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anatomical </a:t>
            </a:r>
          </a:p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14014" y="1479784"/>
            <a:ext cx="125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biological </a:t>
            </a:r>
          </a:p>
          <a:p>
            <a:pPr algn="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5421" y="1618283"/>
            <a:ext cx="13644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capable_of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ctagon 37"/>
          <p:cNvSpPr/>
          <p:nvPr/>
        </p:nvSpPr>
        <p:spPr>
          <a:xfrm>
            <a:off x="3480796" y="1556748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61756" y="1802155"/>
            <a:ext cx="133474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424587" y="1550269"/>
            <a:ext cx="505400" cy="505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R</a:t>
            </a:r>
            <a:endParaRPr lang="en-US" sz="1400" b="1" dirty="0">
              <a:solidFill>
                <a:srgbClr val="000000"/>
              </a:solidFill>
            </a:endParaRPr>
          </a:p>
        </p:txBody>
      </p:sp>
      <p:grpSp>
        <p:nvGrpSpPr>
          <p:cNvPr id="43" name="Group 33"/>
          <p:cNvGrpSpPr/>
          <p:nvPr/>
        </p:nvGrpSpPr>
        <p:grpSpPr>
          <a:xfrm flipH="1">
            <a:off x="2129986" y="1550269"/>
            <a:ext cx="1334748" cy="505360"/>
            <a:chOff x="6268918" y="5283752"/>
            <a:chExt cx="1334748" cy="50536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6268918" y="5555869"/>
              <a:ext cx="133474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6631749" y="5283752"/>
              <a:ext cx="505400" cy="505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D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541" y="1540942"/>
            <a:ext cx="8191997" cy="53170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ontology is </a:t>
            </a:r>
            <a:r>
              <a:rPr lang="en-US" sz="2400" dirty="0" smtClean="0"/>
              <a:t>a </a:t>
            </a:r>
            <a:r>
              <a:rPr lang="en-US" sz="2400" b="1" dirty="0" smtClean="0"/>
              <a:t>classification</a:t>
            </a:r>
          </a:p>
          <a:p>
            <a:r>
              <a:rPr lang="en-US" sz="2400" dirty="0" smtClean="0"/>
              <a:t>There are </a:t>
            </a:r>
            <a:r>
              <a:rPr lang="en-US" sz="2400" b="1" dirty="0" smtClean="0"/>
              <a:t>lots of </a:t>
            </a:r>
            <a:r>
              <a:rPr lang="en-US" sz="2400" dirty="0" smtClean="0"/>
              <a:t>useful </a:t>
            </a:r>
            <a:r>
              <a:rPr lang="en-US" sz="2400" b="1" dirty="0" smtClean="0"/>
              <a:t>ways to classify</a:t>
            </a:r>
            <a:r>
              <a:rPr lang="en-US" sz="2400" dirty="0" smtClean="0"/>
              <a:t> stuff</a:t>
            </a:r>
          </a:p>
          <a:p>
            <a:r>
              <a:rPr lang="en-US" sz="2400" dirty="0" smtClean="0"/>
              <a:t>Maintaining multiple classification schemes by hand is hard</a:t>
            </a:r>
          </a:p>
          <a:p>
            <a:pPr lvl="1"/>
            <a:r>
              <a:rPr lang="en-US" sz="2400" dirty="0" smtClean="0"/>
              <a:t>So</a:t>
            </a:r>
            <a:r>
              <a:rPr lang="en-US" sz="2400" b="1" dirty="0" smtClean="0"/>
              <a:t> automate </a:t>
            </a:r>
            <a:r>
              <a:rPr lang="en-US" sz="2400" i="1" dirty="0" smtClean="0"/>
              <a:t>what you can</a:t>
            </a:r>
          </a:p>
          <a:p>
            <a:r>
              <a:rPr lang="en-US" sz="2400" dirty="0" smtClean="0"/>
              <a:t>Everybody makes mistakes</a:t>
            </a:r>
          </a:p>
          <a:p>
            <a:pPr lvl="1"/>
            <a:r>
              <a:rPr lang="en-US" sz="2400" dirty="0" smtClean="0"/>
              <a:t>So </a:t>
            </a:r>
            <a:r>
              <a:rPr lang="en-US" sz="2400" b="1" dirty="0" smtClean="0"/>
              <a:t>get the computer to find errors for you</a:t>
            </a:r>
          </a:p>
          <a:p>
            <a:r>
              <a:rPr lang="en-US" sz="2400" b="1" dirty="0" smtClean="0"/>
              <a:t>Re-use other people’s </a:t>
            </a:r>
            <a:r>
              <a:rPr lang="en-US" sz="2400" dirty="0" smtClean="0"/>
              <a:t>work where possible</a:t>
            </a:r>
          </a:p>
          <a:p>
            <a:pPr lvl="1"/>
            <a:r>
              <a:rPr lang="en-US" sz="2400" dirty="0" smtClean="0"/>
              <a:t>import class hierarchies and relations</a:t>
            </a:r>
          </a:p>
          <a:p>
            <a:pPr lvl="1"/>
            <a:r>
              <a:rPr lang="en-US" sz="2400" dirty="0" smtClean="0"/>
              <a:t>use common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relations entail others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3925" y="3970585"/>
            <a:ext cx="2850392" cy="24954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4821" y="4374207"/>
            <a:ext cx="2565870" cy="64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negatively_regulates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75367A"/>
                </a:solidFill>
              </a:rPr>
              <a:t>some </a:t>
            </a:r>
            <a:r>
              <a:rPr lang="en-US" i="1" dirty="0" smtClean="0"/>
              <a:t>‘</a:t>
            </a:r>
            <a:r>
              <a:rPr lang="en-US" dirty="0" smtClean="0"/>
              <a:t>cell division’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72950" y="4988234"/>
            <a:ext cx="1191673" cy="128269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35949" y="5187053"/>
            <a:ext cx="8577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08767" y="3941562"/>
            <a:ext cx="2850392" cy="24954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4457" y="4247122"/>
            <a:ext cx="243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regulates </a:t>
            </a:r>
            <a:r>
              <a:rPr lang="en-US" i="1" dirty="0" smtClean="0">
                <a:solidFill>
                  <a:srgbClr val="75367A"/>
                </a:solidFill>
              </a:rPr>
              <a:t>some </a:t>
            </a:r>
            <a:r>
              <a:rPr lang="en-US" i="1" dirty="0" smtClean="0"/>
              <a:t>‘</a:t>
            </a:r>
            <a:r>
              <a:rPr lang="en-US" dirty="0" smtClean="0"/>
              <a:t>cell division’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135246" y="4894421"/>
            <a:ext cx="1191673" cy="1282695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42" y="2153742"/>
            <a:ext cx="4058459" cy="1260319"/>
          </a:xfrm>
          <a:prstGeom prst="rect">
            <a:avLst/>
          </a:prstGeom>
        </p:spPr>
      </p:pic>
      <p:sp>
        <p:nvSpPr>
          <p:cNvPr id="17" name="Octagon 16"/>
          <p:cNvSpPr/>
          <p:nvPr/>
        </p:nvSpPr>
        <p:spPr>
          <a:xfrm>
            <a:off x="5515033" y="2299858"/>
            <a:ext cx="1702977" cy="602724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negatively regulates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Octagon 17"/>
          <p:cNvSpPr/>
          <p:nvPr/>
        </p:nvSpPr>
        <p:spPr>
          <a:xfrm>
            <a:off x="5098381" y="2105903"/>
            <a:ext cx="2533475" cy="1329353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23373" y="2933397"/>
            <a:ext cx="117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regulates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80" y="475848"/>
            <a:ext cx="7556313" cy="1116106"/>
          </a:xfrm>
        </p:spPr>
        <p:txBody>
          <a:bodyPr/>
          <a:lstStyle/>
          <a:p>
            <a:r>
              <a:rPr lang="en-US" dirty="0" smtClean="0"/>
              <a:t>Some relations chains entail relations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1292" y="4889846"/>
            <a:ext cx="368976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="1" dirty="0" smtClean="0"/>
              <a:t> regulates </a:t>
            </a:r>
            <a:r>
              <a:rPr lang="en-US" sz="2400" i="1" dirty="0" smtClean="0">
                <a:solidFill>
                  <a:srgbClr val="75367A"/>
                </a:solidFill>
              </a:rPr>
              <a:t>some</a:t>
            </a:r>
            <a:r>
              <a:rPr lang="en-US" sz="2400" dirty="0" smtClean="0">
                <a:solidFill>
                  <a:srgbClr val="75367A"/>
                </a:solidFill>
              </a:rPr>
              <a:t> </a:t>
            </a:r>
            <a:r>
              <a:rPr lang="en-US" sz="2400" dirty="0" smtClean="0"/>
              <a:t>Y</a:t>
            </a:r>
          </a:p>
          <a:p>
            <a:r>
              <a:rPr lang="en-US" sz="2400" dirty="0" smtClean="0"/>
              <a:t>Y </a:t>
            </a:r>
            <a:r>
              <a:rPr lang="en-US" sz="2400" b="1" dirty="0" err="1" smtClean="0"/>
              <a:t>part_of</a:t>
            </a:r>
            <a:r>
              <a:rPr lang="en-US" sz="2400" b="1" dirty="0" smtClean="0"/>
              <a:t> </a:t>
            </a:r>
            <a:r>
              <a:rPr lang="en-US" sz="2400" i="1" dirty="0" smtClean="0">
                <a:solidFill>
                  <a:srgbClr val="75367A"/>
                </a:solidFill>
              </a:rPr>
              <a:t>some </a:t>
            </a:r>
            <a:r>
              <a:rPr lang="en-US" sz="2400" i="1" dirty="0" smtClean="0"/>
              <a:t>Z</a:t>
            </a:r>
            <a:endParaRPr lang="en-US" sz="2400" dirty="0" smtClean="0"/>
          </a:p>
          <a:p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90204" y="5281283"/>
            <a:ext cx="8577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ctagon 12"/>
          <p:cNvSpPr/>
          <p:nvPr/>
        </p:nvSpPr>
        <p:spPr>
          <a:xfrm>
            <a:off x="2652335" y="3297593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regulates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ctagon 14"/>
          <p:cNvSpPr/>
          <p:nvPr/>
        </p:nvSpPr>
        <p:spPr>
          <a:xfrm>
            <a:off x="2384132" y="3078900"/>
            <a:ext cx="3762296" cy="145305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3007" y="4004175"/>
            <a:ext cx="1173594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 smtClean="0"/>
              <a:t>regulates</a:t>
            </a:r>
            <a:endParaRPr lang="en-US" dirty="0"/>
          </a:p>
        </p:txBody>
      </p:sp>
      <p:sp>
        <p:nvSpPr>
          <p:cNvPr id="14" name="Octagon 13"/>
          <p:cNvSpPr/>
          <p:nvPr/>
        </p:nvSpPr>
        <p:spPr>
          <a:xfrm>
            <a:off x="4223238" y="3293309"/>
            <a:ext cx="1568007" cy="492402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part_of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Octagon 16"/>
          <p:cNvSpPr/>
          <p:nvPr/>
        </p:nvSpPr>
        <p:spPr>
          <a:xfrm>
            <a:off x="2649647" y="3294975"/>
            <a:ext cx="3150401" cy="486544"/>
          </a:xfrm>
          <a:prstGeom prst="octagon">
            <a:avLst/>
          </a:prstGeom>
          <a:noFill/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3579" y="5014731"/>
            <a:ext cx="2951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="1" dirty="0" smtClean="0"/>
              <a:t> regulates </a:t>
            </a:r>
            <a:r>
              <a:rPr lang="en-US" sz="2400" i="1" dirty="0" smtClean="0">
                <a:solidFill>
                  <a:srgbClr val="75367A"/>
                </a:solidFill>
              </a:rPr>
              <a:t>some</a:t>
            </a:r>
            <a:r>
              <a:rPr lang="en-US" sz="2400" dirty="0" smtClean="0">
                <a:solidFill>
                  <a:srgbClr val="75367A"/>
                </a:solidFill>
              </a:rPr>
              <a:t> </a:t>
            </a:r>
            <a:r>
              <a:rPr lang="en-US" sz="2400" dirty="0" smtClean="0"/>
              <a:t>Z</a:t>
            </a:r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2" y="1869084"/>
            <a:ext cx="75946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ontology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A set of defined, inter-related terms to use in annotation/metadata/knowledge bases.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A classification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A query-able store of (scientific) knowledge that uses logical inference.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ontology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A set of defined,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inter-related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terms to use in annotation/metadata/knowledge bases.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A classification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A query-able store of (scientific) knowledge that uses logical inference.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680473" y="4437757"/>
            <a:ext cx="69703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3190623" y="2989483"/>
            <a:ext cx="1006750" cy="789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026540" y="3888274"/>
            <a:ext cx="179758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60946" y="3066928"/>
            <a:ext cx="144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depends 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26126" y="3594785"/>
            <a:ext cx="144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depends 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29782" y="4244134"/>
            <a:ext cx="144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depends 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(use) is an ontology?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927249" cy="5298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set of defined, inter-related terms to use in annotation.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Relations between terms allow annotations to be grouped in scientifically meaningful ways</a:t>
            </a:r>
          </a:p>
          <a:p>
            <a:pPr lvl="1"/>
            <a:endParaRPr lang="en-US" sz="2400" dirty="0" smtClean="0"/>
          </a:p>
          <a:p>
            <a:pPr lvl="2"/>
            <a:r>
              <a:rPr lang="en-US" sz="2400" b="1" dirty="0" smtClean="0"/>
              <a:t>requires </a:t>
            </a:r>
            <a:r>
              <a:rPr lang="en-US" sz="2400" dirty="0" smtClean="0"/>
              <a:t>an ontology to be an accurate and scientifically meaningful </a:t>
            </a:r>
            <a:r>
              <a:rPr lang="en-US" sz="2400" b="1" dirty="0" smtClean="0"/>
              <a:t>classification and store of scientific knowledge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2" y="3831531"/>
            <a:ext cx="4024020" cy="30264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ontology 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556" y="1009354"/>
            <a:ext cx="7556313" cy="5585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A classification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875158" y="3014491"/>
            <a:ext cx="2086355" cy="222376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94195" y="2037643"/>
            <a:ext cx="3745070" cy="3654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0044" y="2275730"/>
            <a:ext cx="32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appendage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20642" y="3074280"/>
            <a:ext cx="1463806" cy="13865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antenna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1466" y="3426049"/>
            <a:ext cx="1079493" cy="1059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forewing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7394" y="3126111"/>
            <a:ext cx="869104" cy="3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886279" y="3902399"/>
            <a:ext cx="1023399" cy="90824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hindwing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91" y="1620858"/>
            <a:ext cx="2293204" cy="21110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OBO-OWL cheat sheet: 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3713653" cy="4144963"/>
          </a:xfrm>
        </p:spPr>
        <p:txBody>
          <a:bodyPr/>
          <a:lstStyle/>
          <a:p>
            <a:r>
              <a:rPr lang="en-US" sz="2400" dirty="0" smtClean="0"/>
              <a:t>OWL </a:t>
            </a:r>
            <a:r>
              <a:rPr lang="en-US" dirty="0" smtClean="0"/>
              <a:t>Manchester Syntax </a:t>
            </a:r>
          </a:p>
          <a:p>
            <a:pPr lvl="1"/>
            <a:r>
              <a:rPr lang="en-US" dirty="0" smtClean="0"/>
              <a:t>antenna </a:t>
            </a:r>
            <a:r>
              <a:rPr lang="en-US" dirty="0" smtClean="0">
                <a:solidFill>
                  <a:srgbClr val="3366FF"/>
                </a:solidFill>
              </a:rPr>
              <a:t>SubClassOf </a:t>
            </a:r>
            <a:r>
              <a:rPr lang="en-US" dirty="0" smtClean="0"/>
              <a:t>appendage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sz="2400" dirty="0" smtClean="0"/>
              <a:t>OBO format :</a:t>
            </a:r>
          </a:p>
          <a:p>
            <a:pPr lvl="1"/>
            <a:r>
              <a:rPr lang="en-US" dirty="0" smtClean="0"/>
              <a:t>name: antenna</a:t>
            </a:r>
          </a:p>
          <a:p>
            <a:pPr lvl="1"/>
            <a:r>
              <a:rPr lang="en-US" dirty="0" err="1" smtClean="0"/>
              <a:t>is_a</a:t>
            </a:r>
            <a:r>
              <a:rPr lang="en-US" dirty="0" smtClean="0"/>
              <a:t>: appendage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538" y="3364210"/>
            <a:ext cx="1749546" cy="640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876485"/>
            <a:ext cx="2362200" cy="6096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356622" y="1981200"/>
            <a:ext cx="371365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defTabSz="914400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Protégé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OBO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-Edit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800" y="2447350"/>
            <a:ext cx="1428372" cy="8778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544" y="2488586"/>
            <a:ext cx="2326884" cy="101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ontology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A classification</a:t>
            </a:r>
          </a:p>
          <a:p>
            <a:pPr lvl="1">
              <a:defRPr/>
            </a:pPr>
            <a:r>
              <a:rPr lang="en-US" sz="2200" dirty="0" smtClean="0"/>
              <a:t>There are lots of scientifically useful ways to classify a bit of anatomy.</a:t>
            </a:r>
          </a:p>
          <a:p>
            <a:pPr lvl="2"/>
            <a:r>
              <a:rPr lang="en-US" dirty="0" smtClean="0"/>
              <a:t>its parts and their arrangement</a:t>
            </a:r>
          </a:p>
          <a:p>
            <a:pPr lvl="2"/>
            <a:r>
              <a:rPr lang="en-US" dirty="0" smtClean="0"/>
              <a:t>its relation to other structures</a:t>
            </a:r>
          </a:p>
          <a:p>
            <a:pPr lvl="3"/>
            <a:r>
              <a:rPr lang="en-US" dirty="0" smtClean="0"/>
              <a:t>what is it: part of; connected to; adjacent to, overlapping?</a:t>
            </a:r>
          </a:p>
          <a:p>
            <a:pPr lvl="2"/>
            <a:r>
              <a:rPr lang="en-US" dirty="0" smtClean="0"/>
              <a:t>its shape</a:t>
            </a:r>
          </a:p>
          <a:p>
            <a:pPr lvl="2"/>
            <a:r>
              <a:rPr lang="en-US" dirty="0" smtClean="0"/>
              <a:t>its function</a:t>
            </a:r>
          </a:p>
          <a:p>
            <a:pPr lvl="2"/>
            <a:r>
              <a:rPr lang="en-US" dirty="0" smtClean="0"/>
              <a:t>its developmental origins</a:t>
            </a:r>
          </a:p>
          <a:p>
            <a:pPr lvl="2"/>
            <a:r>
              <a:rPr lang="en-US" dirty="0" smtClean="0"/>
              <a:t>its species or </a:t>
            </a:r>
            <a:r>
              <a:rPr lang="en-US" dirty="0" err="1" smtClean="0"/>
              <a:t>clade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solidFill>
                  <a:srgbClr val="3366FF"/>
                </a:solidFill>
              </a:rPr>
              <a:t>its evolutionary history?</a:t>
            </a:r>
          </a:p>
          <a:p>
            <a:pPr lvl="1">
              <a:defRPr/>
            </a:pPr>
            <a:endParaRPr lang="en-US" sz="2200" dirty="0" smtClean="0"/>
          </a:p>
          <a:p>
            <a:pPr lvl="2">
              <a:defRPr/>
            </a:pP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14078</TotalTime>
  <Words>1162</Words>
  <Application>Microsoft Macintosh PowerPoint</Application>
  <PresentationFormat>On-screen Show (4:3)</PresentationFormat>
  <Paragraphs>350</Paragraphs>
  <Slides>32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Advantage</vt:lpstr>
      <vt:lpstr>From OBO to OWL and back again – a tutorial</vt:lpstr>
      <vt:lpstr>I use OBO, why should I care about OWL?</vt:lpstr>
      <vt:lpstr>Take home messages</vt:lpstr>
      <vt:lpstr>What is an ontology ?</vt:lpstr>
      <vt:lpstr>What is an ontology ?</vt:lpstr>
      <vt:lpstr>What (use) is an ontology?</vt:lpstr>
      <vt:lpstr>What is an ontology ?</vt:lpstr>
      <vt:lpstr>OBO-OWL cheat sheet:  classification</vt:lpstr>
      <vt:lpstr>What is an ontology ?</vt:lpstr>
      <vt:lpstr>Slide 10</vt:lpstr>
      <vt:lpstr>Relations – OBO vs OWL</vt:lpstr>
      <vt:lpstr>class – class relationships are  quantified</vt:lpstr>
      <vt:lpstr>relationships between classes use quantifiers</vt:lpstr>
      <vt:lpstr>Relationship record necessary conditions for class membership</vt:lpstr>
      <vt:lpstr>Directionality and quantifiers</vt:lpstr>
      <vt:lpstr>Directionality and quantifiers</vt:lpstr>
      <vt:lpstr>Relationships store knowledge in query-able form</vt:lpstr>
      <vt:lpstr>OBO-OWL cheat sheet:  necessary conditions for class membership</vt:lpstr>
      <vt:lpstr>Slide 19</vt:lpstr>
      <vt:lpstr>Slide 20</vt:lpstr>
      <vt:lpstr>Slide 21</vt:lpstr>
      <vt:lpstr>OBO-OWL cheat sheet: necessary and sufficient conditions for class membership</vt:lpstr>
      <vt:lpstr>ERROR MESSAGES ARE YOUR FRIENDS! – They tell you you’ve screwed up before you get embarrassing emails complaining that you’ve screwed up</vt:lpstr>
      <vt:lpstr>Some classes don’t intersect</vt:lpstr>
      <vt:lpstr>Some classes don’t overlap</vt:lpstr>
      <vt:lpstr>Some classes don’t overlap</vt:lpstr>
      <vt:lpstr>Some relations only apply between particular classes.  </vt:lpstr>
      <vt:lpstr>Some classes don’t overlap</vt:lpstr>
      <vt:lpstr>Slide 29</vt:lpstr>
      <vt:lpstr>Some relations entail others</vt:lpstr>
      <vt:lpstr>Some relations chains entail relations</vt:lpstr>
      <vt:lpstr>Slide 32</vt:lpstr>
    </vt:vector>
  </TitlesOfParts>
  <Company>FlyBase Cambridge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OS</dc:creator>
  <cp:lastModifiedBy>David O-S</cp:lastModifiedBy>
  <cp:revision>29</cp:revision>
  <dcterms:created xsi:type="dcterms:W3CDTF">2012-01-27T20:11:30Z</dcterms:created>
  <dcterms:modified xsi:type="dcterms:W3CDTF">2012-01-29T22:45:06Z</dcterms:modified>
</cp:coreProperties>
</file>