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38"/>
  </p:notesMasterIdLst>
  <p:sldIdLst>
    <p:sldId id="256" r:id="rId2"/>
    <p:sldId id="303" r:id="rId3"/>
    <p:sldId id="286" r:id="rId4"/>
    <p:sldId id="287" r:id="rId5"/>
    <p:sldId id="405" r:id="rId6"/>
    <p:sldId id="406" r:id="rId7"/>
    <p:sldId id="407" r:id="rId8"/>
    <p:sldId id="288" r:id="rId9"/>
    <p:sldId id="376" r:id="rId10"/>
    <p:sldId id="372" r:id="rId11"/>
    <p:sldId id="337" r:id="rId12"/>
    <p:sldId id="290" r:id="rId13"/>
    <p:sldId id="375" r:id="rId14"/>
    <p:sldId id="385" r:id="rId15"/>
    <p:sldId id="389" r:id="rId16"/>
    <p:sldId id="336" r:id="rId17"/>
    <p:sldId id="371" r:id="rId18"/>
    <p:sldId id="397" r:id="rId19"/>
    <p:sldId id="282" r:id="rId20"/>
    <p:sldId id="381" r:id="rId21"/>
    <p:sldId id="363" r:id="rId22"/>
    <p:sldId id="283" r:id="rId23"/>
    <p:sldId id="403" r:id="rId24"/>
    <p:sldId id="378" r:id="rId25"/>
    <p:sldId id="377" r:id="rId26"/>
    <p:sldId id="362" r:id="rId27"/>
    <p:sldId id="342" r:id="rId28"/>
    <p:sldId id="383" r:id="rId29"/>
    <p:sldId id="368" r:id="rId30"/>
    <p:sldId id="398" r:id="rId31"/>
    <p:sldId id="393" r:id="rId32"/>
    <p:sldId id="395" r:id="rId33"/>
    <p:sldId id="394" r:id="rId34"/>
    <p:sldId id="384" r:id="rId35"/>
    <p:sldId id="399" r:id="rId36"/>
    <p:sldId id="40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C5C2"/>
    <a:srgbClr val="CB13BE"/>
    <a:srgbClr val="D536C8"/>
    <a:srgbClr val="00B158"/>
    <a:srgbClr val="5BB6B7"/>
    <a:srgbClr val="A0D5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p:cViewPr>
        <p:scale>
          <a:sx n="50" d="100"/>
          <a:sy n="50" d="100"/>
        </p:scale>
        <p:origin x="-2008" y="-1144"/>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1/27/12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not to read all the text,</a:t>
            </a:r>
            <a:r>
              <a:rPr lang="en-US" baseline="0" dirty="0" smtClean="0"/>
              <a:t> just to note that it is complicated.  Note that this approach differs from Simon’s, as I understand it, of making formal </a:t>
            </a:r>
            <a:r>
              <a:rPr lang="en-US" baseline="0" dirty="0" err="1" smtClean="0"/>
              <a:t>defs</a:t>
            </a:r>
            <a:r>
              <a:rPr lang="en-US" baseline="0" dirty="0" smtClean="0"/>
              <a:t> primary and aiming for complete Rector demoralization.</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Slightly </a:t>
            </a:r>
            <a:r>
              <a:rPr lang="en-US" dirty="0" err="1" smtClean="0"/>
              <a:t>patronising</a:t>
            </a:r>
            <a:r>
              <a:rPr lang="en-US" dirty="0" smtClean="0"/>
              <a:t> slide,</a:t>
            </a:r>
            <a:r>
              <a:rPr lang="en-US" baseline="0" dirty="0" smtClean="0"/>
              <a:t> but made this because I think non-coders often think having lots of error messages is a chore.  I know I used to.</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point will be dealt</a:t>
            </a:r>
            <a:r>
              <a:rPr lang="en-US" baseline="0" dirty="0" smtClean="0"/>
              <a:t> with later </a:t>
            </a:r>
            <a:r>
              <a:rPr lang="en-US" baseline="0" smtClean="0"/>
              <a:t>by Chris.</a:t>
            </a:r>
            <a:endParaRPr lang="en-US"/>
          </a:p>
        </p:txBody>
      </p:sp>
      <p:sp>
        <p:nvSpPr>
          <p:cNvPr id="4" name="Slide Number Placeholder 3"/>
          <p:cNvSpPr>
            <a:spLocks noGrp="1"/>
          </p:cNvSpPr>
          <p:nvPr>
            <p:ph type="sldNum" sz="quarter" idx="10"/>
          </p:nvPr>
        </p:nvSpPr>
        <p:spPr/>
        <p:txBody>
          <a:bodyPr/>
          <a:lstStyle/>
          <a:p>
            <a:fld id="{AEDE96F4-7F16-8045-9CD7-18F1B353FF60}"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1/27/12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1/27/12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1/27/12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 tutorial</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a:t>
            </a:r>
            <a:r>
              <a:rPr lang="en-US" dirty="0" smtClean="0"/>
              <a:t>: object</a:t>
            </a:r>
            <a:r>
              <a:rPr lang="en-US" dirty="0" smtClean="0"/>
              <a: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dirty="0" smtClean="0"/>
              <a:t>(</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a:t>
            </a:r>
            <a:r>
              <a:rPr lang="en-US" sz="2400" dirty="0" smtClean="0"/>
              <a:t> leg</a:t>
            </a:r>
            <a:endParaRPr lang="en-US" sz="2400" dirty="0" smtClean="0"/>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a:t>
            </a:r>
            <a:r>
              <a:rPr lang="en-US" sz="2400" dirty="0" smtClean="0"/>
              <a:t>(MS):</a:t>
            </a:r>
            <a:endParaRPr lang="en-US" sz="2400" dirty="0" smtClean="0"/>
          </a:p>
          <a:p>
            <a:pPr lvl="2"/>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t>
            </a:r>
            <a:r>
              <a:rPr lang="en-US" dirty="0" smtClean="0"/>
              <a:t>a </a:t>
            </a:r>
            <a:r>
              <a:rPr lang="en-US" dirty="0" smtClean="0"/>
              <a:t>thoracic segment is a necessary condition of being in the class leg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a:t>
            </a:r>
            <a:r>
              <a:rPr lang="en-US" i="1" dirty="0" smtClean="0">
                <a:solidFill>
                  <a:srgbClr val="75367A"/>
                </a:solidFill>
              </a:rPr>
              <a:t>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a:t>
            </a:r>
            <a:r>
              <a:rPr lang="en-US" dirty="0" smtClean="0"/>
              <a:t>claw’</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endParaRPr lang="en-US" dirty="0" smtClean="0"/>
          </a:p>
          <a:p>
            <a:r>
              <a:rPr lang="en-US" dirty="0" smtClean="0"/>
              <a:t>‘</a:t>
            </a:r>
            <a:r>
              <a:rPr lang="en-US" dirty="0" smtClean="0"/>
              <a:t>tarsal segment</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to classify </a:t>
            </a:r>
            <a:r>
              <a:rPr lang="en-US" i="1" dirty="0" smtClean="0"/>
              <a:t>at least </a:t>
            </a:r>
            <a:r>
              <a:rPr lang="en-US" dirty="0" smtClean="0"/>
              <a:t>enough that only a single </a:t>
            </a:r>
            <a:r>
              <a:rPr lang="en-US" dirty="0" err="1" smtClean="0"/>
              <a:t>is_a</a:t>
            </a:r>
            <a:r>
              <a:rPr lang="en-US" dirty="0" smtClean="0"/>
              <a:t> hierarchy is maintained by hand.</a:t>
            </a:r>
          </a:p>
          <a:p>
            <a:r>
              <a:rPr lang="en-US" dirty="0" smtClean="0"/>
              <a:t>Only add equivalent class definitions when you are confident you can completely </a:t>
            </a:r>
            <a:r>
              <a:rPr lang="en-US" dirty="0" err="1" smtClean="0"/>
              <a:t>formalise</a:t>
            </a:r>
            <a:r>
              <a:rPr lang="en-US" dirty="0" smtClean="0"/>
              <a:t> a definition.</a:t>
            </a:r>
          </a:p>
          <a:p>
            <a:r>
              <a:rPr lang="en-US" dirty="0" smtClean="0"/>
              <a:t>Automating  classification is often hard. How would you define this using an equivalent class statement:</a:t>
            </a:r>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a:t>
            </a:r>
            <a:r>
              <a:rPr lang="en-US" sz="1838" dirty="0" smtClean="0"/>
              <a:t>organ</a:t>
            </a:r>
          </a:p>
          <a:p>
            <a:pPr marL="228600" lvl="2">
              <a:spcBef>
                <a:spcPts val="2000"/>
              </a:spcBef>
            </a:pPr>
            <a:endParaRPr lang="en-US" sz="1765" dirty="0" smtClean="0"/>
          </a:p>
          <a:p>
            <a:r>
              <a:rPr lang="en-US" sz="2400" dirty="0" smtClean="0"/>
              <a:t>OWL Manchester Syntax </a:t>
            </a:r>
          </a:p>
          <a:p>
            <a:pPr lvl="1"/>
            <a:r>
              <a:rPr lang="en-US" dirty="0" smtClean="0"/>
              <a:t>antennal sense organ</a:t>
            </a:r>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endParaRPr lang="en-US" dirty="0" smtClean="0">
              <a:solidFill>
                <a:schemeClr val="tx1"/>
              </a:solidFill>
            </a:endParaRP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a:t>
            </a:r>
            <a:r>
              <a:rPr lang="en-US" i="1" dirty="0" smtClean="0">
                <a:solidFill>
                  <a:schemeClr val="accent2">
                    <a:lumMod val="50000"/>
                    <a:lumOff val="50000"/>
                  </a:schemeClr>
                </a:solidFill>
              </a:rPr>
              <a:t>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a:t>
            </a:r>
            <a:r>
              <a:rPr lang="en-US" dirty="0" smtClean="0"/>
              <a:t>organ</a:t>
            </a:r>
          </a:p>
          <a:p>
            <a:pPr lvl="1"/>
            <a:r>
              <a:rPr lang="en-US" b="1" dirty="0" err="1" smtClean="0"/>
              <a:t>intersection_of</a:t>
            </a:r>
            <a:r>
              <a:rPr lang="en-US" dirty="0" smtClean="0"/>
              <a:t>:</a:t>
            </a:r>
            <a:r>
              <a:rPr lang="en-US" dirty="0" smtClean="0"/>
              <a:t> </a:t>
            </a:r>
            <a:r>
              <a:rPr lang="en-US" dirty="0" err="1" smtClean="0"/>
              <a:t>capable_of</a:t>
            </a:r>
            <a:r>
              <a:rPr lang="en-US" dirty="0" smtClean="0"/>
              <a:t> detection</a:t>
            </a:r>
            <a:endParaRPr lang="en-US" dirty="0" smtClean="0"/>
          </a:p>
          <a:p>
            <a:pPr lvl="1">
              <a:buNone/>
            </a:pPr>
            <a:r>
              <a:rPr lang="en-US" dirty="0" smtClean="0"/>
              <a:t>of </a:t>
            </a:r>
            <a:r>
              <a:rPr lang="en-US" dirty="0" smtClean="0"/>
              <a:t>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a:t>
            </a:r>
            <a:r>
              <a:rPr lang="en-US" dirty="0" smtClean="0"/>
              <a:t> </a:t>
            </a:r>
            <a:r>
              <a:rPr lang="en-US" dirty="0" smtClean="0"/>
              <a:t>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endParaRPr lang="en-US" dirty="0" smtClean="0"/>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dirty="0" smtClean="0"/>
              <a:t>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a:t>
            </a:r>
            <a:r>
              <a:rPr lang="en-US" sz="2400" i="1" dirty="0" smtClean="0">
                <a:solidFill>
                  <a:schemeClr val="tx2">
                    <a:lumMod val="75000"/>
                    <a:lumOff val="25000"/>
                  </a:schemeClr>
                </a:solidFill>
              </a:rPr>
              <a:t>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Y</a:t>
            </a:r>
          </a:p>
          <a:p>
            <a:r>
              <a:rPr lang="en-US" sz="2400" dirty="0" smtClean="0"/>
              <a:t>Y </a:t>
            </a:r>
            <a:r>
              <a:rPr lang="en-US" sz="2400" b="1" dirty="0" err="1" smtClean="0"/>
              <a:t>part_of</a:t>
            </a:r>
            <a:r>
              <a:rPr lang="en-US" sz="2400" b="1" dirty="0" smtClean="0"/>
              <a:t> </a:t>
            </a:r>
            <a:r>
              <a:rPr lang="en-US" sz="2400" i="1" dirty="0" smtClean="0">
                <a:solidFill>
                  <a:srgbClr val="75367A"/>
                </a:solidFill>
              </a:rPr>
              <a:t>some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regulates</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regulates</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951649" cy="830997"/>
          </a:xfrm>
          <a:prstGeom prst="rect">
            <a:avLst/>
          </a:prstGeom>
          <a:noFill/>
        </p:spPr>
        <p:txBody>
          <a:bodyPr wrap="non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Z</a:t>
            </a:r>
          </a:p>
          <a:p>
            <a:endParaRPr lang="en-US" sz="2400" dirty="0"/>
          </a:p>
        </p:txBody>
      </p:sp>
      <p:pic>
        <p:nvPicPr>
          <p:cNvPr id="19" name="Picture 18"/>
          <p:cNvPicPr>
            <a:picLocks noChangeAspect="1"/>
          </p:cNvPicPr>
          <p:nvPr/>
        </p:nvPicPr>
        <p:blipFill>
          <a:blip r:embed="rId2"/>
          <a:stretch>
            <a:fillRect/>
          </a:stretch>
        </p:blipFill>
        <p:spPr>
          <a:xfrm>
            <a:off x="450732" y="1869084"/>
            <a:ext cx="7594600" cy="787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definition is often primary in OBO ontologies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a:t>
            </a:r>
            <a:r>
              <a:rPr lang="en-US" dirty="0" smtClean="0"/>
              <a:t>= </a:t>
            </a:r>
            <a:r>
              <a:rPr lang="en-US" dirty="0" err="1" smtClean="0"/>
              <a:t>rdfs:label</a:t>
            </a:r>
            <a:endParaRPr lang="en-US" dirty="0" smtClean="0"/>
          </a:p>
          <a:p>
            <a:pPr lvl="1"/>
            <a:r>
              <a:rPr lang="en-US" dirty="0" smtClean="0"/>
              <a:t>OBO def </a:t>
            </a:r>
            <a:r>
              <a:rPr lang="en-US" dirty="0" smtClean="0"/>
              <a:t>=</a:t>
            </a:r>
            <a:r>
              <a:rPr lang="en-US" dirty="0" smtClean="0"/>
              <a:t>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14594</TotalTime>
  <Words>1598</Words>
  <Application>Microsoft Macintosh PowerPoint</Application>
  <PresentationFormat>On-screen Show (4:3)</PresentationFormat>
  <Paragraphs>396</Paragraphs>
  <Slides>36</Slides>
  <Notes>9</Notes>
  <HiddenSlides>0</HiddenSlides>
  <MMClips>0</MMClips>
  <ScaleCrop>false</ScaleCrop>
  <HeadingPairs>
    <vt:vector size="4" baseType="variant">
      <vt:variant>
        <vt:lpstr>Design Template</vt:lpstr>
      </vt:variant>
      <vt:variant>
        <vt:i4>1</vt:i4>
      </vt:variant>
      <vt:variant>
        <vt:lpstr>Slide Titles</vt:lpstr>
      </vt:variant>
      <vt:variant>
        <vt:i4>36</vt:i4>
      </vt:variant>
    </vt:vector>
  </HeadingPairs>
  <TitlesOfParts>
    <vt:vector size="37" baseType="lpstr">
      <vt:lpstr>Advantage</vt:lpstr>
      <vt:lpstr>From OBO to OWL and back again – a tutorial</vt:lpstr>
      <vt:lpstr>I use OBO, why should I care about OWL?</vt:lpstr>
      <vt:lpstr>Take home messages</vt:lpstr>
      <vt:lpstr>What is an ontology ?</vt:lpstr>
      <vt:lpstr>What is an ontology ?</vt:lpstr>
      <vt:lpstr>Textual definition is often primary in OBO ontologies</vt:lpstr>
      <vt:lpstr>Attaching textual information to a class in OWL</vt:lpstr>
      <vt:lpstr>What is an ontology ?</vt:lpstr>
      <vt:lpstr>What (use) is an ontology?</vt:lpstr>
      <vt:lpstr>What is an ontology ?</vt:lpstr>
      <vt:lpstr>OBO-OWL cheat sheet:  classification</vt:lpstr>
      <vt:lpstr>What is an ontology ?</vt:lpstr>
      <vt:lpstr>Slide 13</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Slide 22</vt:lpstr>
      <vt:lpstr>How much classification to automate</vt:lpstr>
      <vt:lpstr>Slide 24</vt:lpstr>
      <vt:lpstr>Slide 25</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overlap</vt:lpstr>
      <vt:lpstr>Some classes don’t overlap</vt:lpstr>
      <vt:lpstr>Some relations only apply between particular classes.  </vt:lpstr>
      <vt:lpstr>Some classes don’t overlap</vt:lpstr>
      <vt:lpstr>Slide 33</vt:lpstr>
      <vt:lpstr>Some relations entail others</vt:lpstr>
      <vt:lpstr>Some relations chains entail relations</vt:lpstr>
      <vt:lpstr>Take home messages</vt:lpstr>
    </vt:vector>
  </TitlesOfParts>
  <Company>FlyBase Cambridge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 O-S</cp:lastModifiedBy>
  <cp:revision>33</cp:revision>
  <dcterms:created xsi:type="dcterms:W3CDTF">2012-01-27T20:11:30Z</dcterms:created>
  <dcterms:modified xsi:type="dcterms:W3CDTF">2012-01-30T07:20:31Z</dcterms:modified>
</cp:coreProperties>
</file>