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
      <p:font typeface="Montserrat"/>
      <p:regular r:id="rId58"/>
      <p:bold r:id="rId59"/>
      <p:italic r:id="rId60"/>
      <p:boldItalic r:id="rId61"/>
    </p:embeddedFont>
    <p:embeddedFont>
      <p:font typeface="Lato"/>
      <p:regular r:id="rId62"/>
      <p:bold r:id="rId63"/>
      <p:italic r:id="rId64"/>
      <p:boldItalic r:id="rId65"/>
    </p:embeddedFont>
    <p:embeddedFont>
      <p:font typeface="Roboto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47023C-4D2E-4336-B7AB-C70981AFF7D7}">
  <a:tblStyle styleId="{3947023C-4D2E-4336-B7AB-C70981AFF7D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A12478-28A0-4713-9467-5F7706BDE69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regular.fntdata"/><Relationship Id="rId61" Type="http://schemas.openxmlformats.org/officeDocument/2006/relationships/font" Target="fonts/Montserrat-boldItalic.fntdata"/><Relationship Id="rId20" Type="http://schemas.openxmlformats.org/officeDocument/2006/relationships/slide" Target="slides/slide14.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6.xml"/><Relationship Id="rId66" Type="http://schemas.openxmlformats.org/officeDocument/2006/relationships/font" Target="fonts/RobotoMono-regular.fntdata"/><Relationship Id="rId21" Type="http://schemas.openxmlformats.org/officeDocument/2006/relationships/slide" Target="slides/slide15.xml"/><Relationship Id="rId65" Type="http://schemas.openxmlformats.org/officeDocument/2006/relationships/font" Target="fonts/Lato-boldItalic.fntdata"/><Relationship Id="rId24" Type="http://schemas.openxmlformats.org/officeDocument/2006/relationships/slide" Target="slides/slide18.xml"/><Relationship Id="rId68" Type="http://schemas.openxmlformats.org/officeDocument/2006/relationships/font" Target="fonts/RobotoMono-italic.fntdata"/><Relationship Id="rId23" Type="http://schemas.openxmlformats.org/officeDocument/2006/relationships/slide" Target="slides/slide17.xml"/><Relationship Id="rId67" Type="http://schemas.openxmlformats.org/officeDocument/2006/relationships/font" Target="fonts/RobotoMono-bold.fntdata"/><Relationship Id="rId60" Type="http://schemas.openxmlformats.org/officeDocument/2006/relationships/font" Target="fonts/Montserrat-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Montserrat-bold.fntdata"/><Relationship Id="rId14" Type="http://schemas.openxmlformats.org/officeDocument/2006/relationships/slide" Target="slides/slide8.xml"/><Relationship Id="rId58" Type="http://schemas.openxmlformats.org/officeDocument/2006/relationships/font" Target="fonts/Montserra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f93a308d_14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f93a308d_14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4f93a308d_1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4f93a308d_1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4f93a308d_1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4f93a308d_1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4f93a308d_1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4f93a308d_1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4f93a308d_14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4f93a308d_14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4f93a308d_14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4f93a308d_14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4f93a308d_14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4f93a308d_14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4f93a308d_14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f93a308d_14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There are some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4f93a308d_14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4f93a308d_14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f93a308d_14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f93a308d_14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f93a308d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f93a308d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f93a308d_14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f93a308d_14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4f93a308d_14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4f93a308d_14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4f93a308d_14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4f93a308d_14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4f93a308d_14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4f93a308d_14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4f93a308d_14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4f93a308d_14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4f93a308d_14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4f93a308d_14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4f93a308d_1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4f93a308d_1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4f93a308d_14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4f93a308d_14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4f93a308d_14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4f93a308d_14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4f93a308d_14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4f93a308d_14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f93a308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f93a308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300">
                <a:latin typeface="Lato"/>
                <a:ea typeface="Lato"/>
                <a:cs typeface="Lato"/>
                <a:sym typeface="Lato"/>
              </a:rPr>
              <a:t>“Coronaviruses (CoV) are a large family of viruses that cause illness ranging from the common cold to more severe diseases such as Middle East Respiratory Syndrome (MERS-CoV) and Severe Acute Respiratory Syndrome (SARS-CoV). A novel coronavirus (nCoV) is a new strain that has not been previously identified in humans.  ("Coronavirus", 2020)</a:t>
            </a:r>
            <a:endParaRPr sz="1300">
              <a:latin typeface="Lato"/>
              <a:ea typeface="Lato"/>
              <a:cs typeface="Lato"/>
              <a:sym typeface="Lato"/>
            </a:endParaRPr>
          </a:p>
          <a:p>
            <a:pPr indent="0" lvl="0" marL="0" rtl="0" algn="l">
              <a:lnSpc>
                <a:spcPct val="115000"/>
              </a:lnSpc>
              <a:spcBef>
                <a:spcPts val="1600"/>
              </a:spcBef>
              <a:spcAft>
                <a:spcPts val="0"/>
              </a:spcAft>
              <a:buNone/>
            </a:pPr>
            <a:r>
              <a:rPr lang="zh-CN" sz="1300">
                <a:latin typeface="Lato"/>
                <a:ea typeface="Lato"/>
                <a:cs typeface="Lato"/>
                <a:sym typeface="Lato"/>
              </a:rPr>
              <a:t>As of April 14, 2020, 1,948,874 cases are active and 121,955 deaths were due the COVID-19. The epidemic is believed to have its roots in Wuhan, Hubei in mainland China. In mid-March, the United States surpassed China for the highest number of cases[1], but is that due to better access to testing? With the data/information/big data overload we have access to today, it requires analytical skills and computing power to make sense of everything.</a:t>
            </a:r>
            <a:endParaRPr sz="13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4f93a308d_14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4f93a308d_14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4f93a308d_14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4f93a308d_14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4f93a308d_14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4f93a308d_14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4f93a308d_14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4f93a308d_14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845e25bb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45e25bb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45e25bb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45e25bb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45e25bb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45e25bb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45e25bb6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45e25bb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45e25bb6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45e25bb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45e25bb6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45e25bb6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4f93a30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f93a30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845e25bb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45e25bb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845e25bb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45e25bb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845e25bb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845e25bb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4f93a308d_14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4f93a308d_14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45e25bb6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45e25bb6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845e25bb6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45e25bb6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4f93a308d_14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4f93a308d_14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74f93a308d_2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4f93a308d_2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f93a308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f93a308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300">
                <a:latin typeface="Lato"/>
                <a:ea typeface="Lato"/>
                <a:cs typeface="Lato"/>
                <a:sym typeface="Lato"/>
              </a:rPr>
              <a:t>We might be using one or more datasets from gitHub.  They contains multiple datasets including the key countries cases, deaths and recoveries from January 22nd, 2020 to current day April 14th, 2020. For the purpose of analyzing the key countries, we will use the dataset “countries-aggregated.csv” filtering out a certain number of countries, namely China, USA, UK, Italy, France, Germany, th 83 data points (dates) for each country for about three months of data.We might also briefly cover cases in province in Quebec and some other provinces in Canada.</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f93a30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4f93a30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f93a308d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f93a308d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f93a308d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4f93a308d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4f93a308d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4f93a308d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cmungun/SasProjec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businessinsider.com/countries-on-lockdown-coronavirus-italy-2020-3" TargetMode="External"/><Relationship Id="rId4" Type="http://schemas.openxmlformats.org/officeDocument/2006/relationships/hyperlink" Target="https://documentation.sas.com/?docsetId=lrcon&amp;docsetTarget=n1tgk0uanvisvon1r26lc036k0w7.htm&amp;docsetVersion=9.4&amp;locale=e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7.gif"/><Relationship Id="rId4" Type="http://schemas.openxmlformats.org/officeDocument/2006/relationships/hyperlink" Target="https://github.com/cmungun/SasPro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mt="30000"/>
          </a:blip>
          <a:stretch>
            <a:fillRect/>
          </a:stretch>
        </p:blipFill>
        <p:spPr>
          <a:xfrm>
            <a:off x="0" y="1400"/>
            <a:ext cx="9144000" cy="5143500"/>
          </a:xfrm>
          <a:prstGeom prst="rect">
            <a:avLst/>
          </a:prstGeom>
          <a:noFill/>
          <a:ln>
            <a:noFill/>
          </a:ln>
        </p:spPr>
      </p:pic>
      <p:sp>
        <p:nvSpPr>
          <p:cNvPr id="135" name="Google Shape;135;p13"/>
          <p:cNvSpPr txBox="1"/>
          <p:nvPr>
            <p:ph type="ctrTitle"/>
          </p:nvPr>
        </p:nvSpPr>
        <p:spPr>
          <a:xfrm>
            <a:off x="3095700" y="742650"/>
            <a:ext cx="5723700" cy="1829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zh-CN" sz="3600">
                <a:solidFill>
                  <a:srgbClr val="B6D7A8"/>
                </a:solidFill>
              </a:rPr>
              <a:t>Analyzing the Coronavirus Curve with SAS</a:t>
            </a:r>
            <a:endParaRPr b="1" sz="3600">
              <a:solidFill>
                <a:srgbClr val="B6D7A8"/>
              </a:solidFill>
            </a:endParaRPr>
          </a:p>
          <a:p>
            <a:pPr indent="0" lvl="0" marL="0" rtl="0" algn="l">
              <a:spcBef>
                <a:spcPts val="800"/>
              </a:spcBef>
              <a:spcAft>
                <a:spcPts val="0"/>
              </a:spcAft>
              <a:buNone/>
            </a:pPr>
            <a:r>
              <a:t/>
            </a:r>
            <a:endParaRPr/>
          </a:p>
        </p:txBody>
      </p:sp>
      <p:sp>
        <p:nvSpPr>
          <p:cNvPr id="136" name="Google Shape;136;p13"/>
          <p:cNvSpPr txBox="1"/>
          <p:nvPr>
            <p:ph idx="1" type="subTitle"/>
          </p:nvPr>
        </p:nvSpPr>
        <p:spPr>
          <a:xfrm>
            <a:off x="5884900" y="3313900"/>
            <a:ext cx="3470700" cy="1705200"/>
          </a:xfrm>
          <a:prstGeom prst="rect">
            <a:avLst/>
          </a:prstGeom>
        </p:spPr>
        <p:txBody>
          <a:bodyPr anchorCtr="0" anchor="t" bIns="91425" lIns="91425" spcFirstLastPara="1" rIns="91425" wrap="square" tIns="91425">
            <a:noAutofit/>
          </a:bodyPr>
          <a:lstStyle/>
          <a:p>
            <a:pPr indent="0" lvl="0" marL="0" rtl="0" algn="ctr">
              <a:lnSpc>
                <a:spcPct val="105000"/>
              </a:lnSpc>
              <a:spcBef>
                <a:spcPts val="1200"/>
              </a:spcBef>
              <a:spcAft>
                <a:spcPts val="0"/>
              </a:spcAft>
              <a:buNone/>
            </a:pPr>
            <a:r>
              <a:rPr b="1" lang="zh-CN" sz="1500">
                <a:solidFill>
                  <a:srgbClr val="3C78D8"/>
                </a:solidFill>
                <a:latin typeface="Arial"/>
                <a:ea typeface="Arial"/>
                <a:cs typeface="Arial"/>
                <a:sym typeface="Arial"/>
              </a:rPr>
              <a:t>Ching-Ching Wang 40038448</a:t>
            </a:r>
            <a:endParaRPr b="1" sz="1500">
              <a:solidFill>
                <a:srgbClr val="3C78D8"/>
              </a:solidFill>
              <a:latin typeface="Arial"/>
              <a:ea typeface="Arial"/>
              <a:cs typeface="Arial"/>
              <a:sym typeface="Arial"/>
            </a:endParaRPr>
          </a:p>
          <a:p>
            <a:pPr indent="0" lvl="0" marL="0" rtl="0" algn="ctr">
              <a:lnSpc>
                <a:spcPct val="105000"/>
              </a:lnSpc>
              <a:spcBef>
                <a:spcPts val="1200"/>
              </a:spcBef>
              <a:spcAft>
                <a:spcPts val="0"/>
              </a:spcAft>
              <a:buNone/>
            </a:pPr>
            <a:r>
              <a:rPr b="1" lang="zh-CN" sz="1500">
                <a:solidFill>
                  <a:srgbClr val="3C78D8"/>
                </a:solidFill>
                <a:latin typeface="Arial"/>
                <a:ea typeface="Arial"/>
                <a:cs typeface="Arial"/>
                <a:sym typeface="Arial"/>
              </a:rPr>
              <a:t>Alexander Guenov 40028815</a:t>
            </a:r>
            <a:endParaRPr b="1" sz="1500">
              <a:solidFill>
                <a:srgbClr val="3C78D8"/>
              </a:solidFill>
              <a:latin typeface="Arial"/>
              <a:ea typeface="Arial"/>
              <a:cs typeface="Arial"/>
              <a:sym typeface="Arial"/>
            </a:endParaRPr>
          </a:p>
          <a:p>
            <a:pPr indent="0" lvl="0" marL="0" rtl="0" algn="ctr">
              <a:lnSpc>
                <a:spcPct val="105000"/>
              </a:lnSpc>
              <a:spcBef>
                <a:spcPts val="1200"/>
              </a:spcBef>
              <a:spcAft>
                <a:spcPts val="0"/>
              </a:spcAft>
              <a:buNone/>
            </a:pPr>
            <a:r>
              <a:rPr b="1" lang="zh-CN" sz="1500">
                <a:solidFill>
                  <a:srgbClr val="3C78D8"/>
                </a:solidFill>
                <a:latin typeface="Arial"/>
                <a:ea typeface="Arial"/>
                <a:cs typeface="Arial"/>
                <a:sym typeface="Arial"/>
              </a:rPr>
              <a:t>Chavind Mungun 40062544</a:t>
            </a:r>
            <a:endParaRPr b="1" sz="1500">
              <a:solidFill>
                <a:srgbClr val="3C78D8"/>
              </a:solidFill>
              <a:latin typeface="Arial"/>
              <a:ea typeface="Arial"/>
              <a:cs typeface="Arial"/>
              <a:sym typeface="Arial"/>
            </a:endParaRPr>
          </a:p>
          <a:p>
            <a:pPr indent="0" lvl="0" marL="0" rtl="0" algn="ctr">
              <a:lnSpc>
                <a:spcPct val="105000"/>
              </a:lnSpc>
              <a:spcBef>
                <a:spcPts val="1200"/>
              </a:spcBef>
              <a:spcAft>
                <a:spcPts val="800"/>
              </a:spcAft>
              <a:buNone/>
            </a:pPr>
            <a:r>
              <a:rPr b="1" lang="zh-CN" sz="1500">
                <a:solidFill>
                  <a:srgbClr val="3C78D8"/>
                </a:solidFill>
                <a:latin typeface="Arial"/>
                <a:ea typeface="Arial"/>
                <a:cs typeface="Arial"/>
                <a:sym typeface="Arial"/>
              </a:rPr>
              <a:t>Yue Peng 40053397 </a:t>
            </a:r>
            <a:endParaRPr b="1" sz="1500">
              <a:solidFill>
                <a:srgbClr val="3C78D8"/>
              </a:solidFill>
            </a:endParaRPr>
          </a:p>
        </p:txBody>
      </p:sp>
      <p:sp>
        <p:nvSpPr>
          <p:cNvPr id="137" name="Google Shape;137;p13"/>
          <p:cNvSpPr txBox="1"/>
          <p:nvPr/>
        </p:nvSpPr>
        <p:spPr>
          <a:xfrm>
            <a:off x="204375" y="4209550"/>
            <a:ext cx="1808700" cy="7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E6F4ED"/>
                </a:solidFill>
              </a:rPr>
              <a:t>Prof:</a:t>
            </a:r>
            <a:endParaRPr>
              <a:solidFill>
                <a:srgbClr val="E6F4ED"/>
              </a:solidFill>
            </a:endParaRPr>
          </a:p>
          <a:p>
            <a:pPr indent="0" lvl="0" marL="0" rtl="0" algn="l">
              <a:lnSpc>
                <a:spcPct val="115000"/>
              </a:lnSpc>
              <a:spcBef>
                <a:spcPts val="0"/>
              </a:spcBef>
              <a:spcAft>
                <a:spcPts val="0"/>
              </a:spcAft>
              <a:buNone/>
            </a:pPr>
            <a:r>
              <a:rPr lang="zh-CN">
                <a:solidFill>
                  <a:srgbClr val="E6F4ED"/>
                </a:solidFill>
              </a:rPr>
              <a:t>Dr. KRZYSZTOF DZIECIOLOWSKI</a:t>
            </a:r>
            <a:endParaRPr>
              <a:solidFill>
                <a:srgbClr val="E6F4ED"/>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22"/>
          <p:cNvPicPr preferRelativeResize="0"/>
          <p:nvPr/>
        </p:nvPicPr>
        <p:blipFill>
          <a:blip r:embed="rId3">
            <a:alphaModFix/>
          </a:blip>
          <a:stretch>
            <a:fillRect/>
          </a:stretch>
        </p:blipFill>
        <p:spPr>
          <a:xfrm>
            <a:off x="1042146" y="0"/>
            <a:ext cx="8101853"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2000"/>
                                        <p:tgtEl>
                                          <p:spTgt spid="2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721722" y="918875"/>
            <a:ext cx="5618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3C78D8"/>
                </a:solidFill>
              </a:rPr>
              <a:t>Displaying the Data</a:t>
            </a:r>
            <a:endParaRPr b="1" sz="2700">
              <a:solidFill>
                <a:srgbClr val="3C78D8"/>
              </a:solidFill>
            </a:endParaRPr>
          </a:p>
        </p:txBody>
      </p:sp>
      <p:sp>
        <p:nvSpPr>
          <p:cNvPr id="229" name="Google Shape;229;p23"/>
          <p:cNvSpPr txBox="1"/>
          <p:nvPr>
            <p:ph idx="1" type="body"/>
          </p:nvPr>
        </p:nvSpPr>
        <p:spPr>
          <a:xfrm>
            <a:off x="1215351" y="2013550"/>
            <a:ext cx="2238300" cy="19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1900">
                <a:solidFill>
                  <a:srgbClr val="B6D7A8"/>
                </a:solidFill>
                <a:latin typeface="Georgia"/>
                <a:ea typeface="Georgia"/>
                <a:cs typeface="Georgia"/>
                <a:sym typeface="Georgia"/>
              </a:rPr>
              <a:t>Using Proc print to display only Date provinces and Confirmed cases gives the following</a:t>
            </a:r>
            <a:endParaRPr sz="1900">
              <a:solidFill>
                <a:srgbClr val="B6D7A8"/>
              </a:solidFill>
              <a:latin typeface="Georgia"/>
              <a:ea typeface="Georgia"/>
              <a:cs typeface="Georgia"/>
              <a:sym typeface="Georgia"/>
            </a:endParaRPr>
          </a:p>
          <a:p>
            <a:pPr indent="0" lvl="0" marL="0" rtl="0" algn="l">
              <a:spcBef>
                <a:spcPts val="1600"/>
              </a:spcBef>
              <a:spcAft>
                <a:spcPts val="1600"/>
              </a:spcAft>
              <a:buNone/>
            </a:pPr>
            <a:r>
              <a:t/>
            </a:r>
            <a:endParaRPr/>
          </a:p>
        </p:txBody>
      </p:sp>
      <p:graphicFrame>
        <p:nvGraphicFramePr>
          <p:cNvPr id="230" name="Google Shape;230;p23"/>
          <p:cNvGraphicFramePr/>
          <p:nvPr/>
        </p:nvGraphicFramePr>
        <p:xfrm>
          <a:off x="1215350" y="652725"/>
          <a:ext cx="3000000" cy="3000000"/>
        </p:xfrm>
        <a:graphic>
          <a:graphicData uri="http://schemas.openxmlformats.org/drawingml/2006/table">
            <a:tbl>
              <a:tblPr>
                <a:noFill/>
                <a:tableStyleId>{3947023C-4D2E-4336-B7AB-C70981AFF7D7}</a:tableStyleId>
              </a:tblPr>
              <a:tblGrid>
                <a:gridCol w="2405550"/>
              </a:tblGrid>
              <a:tr h="1180250">
                <a:tc>
                  <a:txBody>
                    <a:bodyPr/>
                    <a:lstStyle/>
                    <a:p>
                      <a:pPr indent="0" lvl="0" marL="0" rtl="0" algn="l">
                        <a:spcBef>
                          <a:spcPts val="0"/>
                        </a:spcBef>
                        <a:spcAft>
                          <a:spcPts val="0"/>
                        </a:spcAft>
                        <a:buNone/>
                      </a:pPr>
                      <a:r>
                        <a:rPr lang="zh-CN" sz="1100"/>
                        <a:t>proc print data=libraryy.dataset label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zh-CN" sz="1100"/>
                        <a:t>var Date 'Province/State'n Confirmed;</a:t>
                      </a:r>
                      <a:endParaRPr sz="1100"/>
                    </a:p>
                    <a:p>
                      <a:pPr indent="0" lvl="0" marL="0" rtl="0" algn="l">
                        <a:spcBef>
                          <a:spcPts val="0"/>
                        </a:spcBef>
                        <a:spcAft>
                          <a:spcPts val="0"/>
                        </a:spcAft>
                        <a:buNone/>
                      </a:pPr>
                      <a:r>
                        <a:rPr lang="zh-CN" sz="1100"/>
                        <a:t>run;</a:t>
                      </a:r>
                      <a:endParaRPr sz="1100"/>
                    </a:p>
                  </a:txBody>
                  <a:tcPr marT="63500" marB="63500" marR="63500" marL="63500">
                    <a:lnL cap="flat" cmpd="sng" w="76200">
                      <a:solidFill>
                        <a:srgbClr val="B7B7B7">
                          <a:alpha val="0"/>
                        </a:srgbClr>
                      </a:solidFill>
                      <a:prstDash val="solid"/>
                      <a:round/>
                      <a:headEnd len="sm" w="sm" type="none"/>
                      <a:tailEnd len="sm" w="sm" type="none"/>
                    </a:lnL>
                    <a:lnR cap="flat" cmpd="sng" w="38100">
                      <a:solidFill>
                        <a:srgbClr val="B7B7B7">
                          <a:alpha val="0"/>
                        </a:srgbClr>
                      </a:solidFill>
                      <a:prstDash val="solid"/>
                      <a:round/>
                      <a:headEnd len="sm" w="sm" type="none"/>
                      <a:tailEnd len="sm" w="sm" type="none"/>
                    </a:lnR>
                    <a:lnT cap="flat" cmpd="sng" w="76200">
                      <a:solidFill>
                        <a:srgbClr val="B7B7B7">
                          <a:alpha val="0"/>
                        </a:srgbClr>
                      </a:solidFill>
                      <a:prstDash val="solid"/>
                      <a:round/>
                      <a:headEnd len="sm" w="sm" type="none"/>
                      <a:tailEnd len="sm" w="sm" type="none"/>
                    </a:lnT>
                    <a:lnB cap="flat" cmpd="sng" w="76200">
                      <a:solidFill>
                        <a:srgbClr val="B7B7B7">
                          <a:alpha val="0"/>
                        </a:srgbClr>
                      </a:solidFill>
                      <a:prstDash val="solid"/>
                      <a:round/>
                      <a:headEnd len="sm" w="sm" type="none"/>
                      <a:tailEnd len="sm" w="sm" type="none"/>
                    </a:lnB>
                    <a:solidFill>
                      <a:srgbClr val="CCCCCC"/>
                    </a:solidFill>
                  </a:tcPr>
                </a:tc>
              </a:tr>
            </a:tbl>
          </a:graphicData>
        </a:graphic>
      </p:graphicFrame>
      <p:pic>
        <p:nvPicPr>
          <p:cNvPr id="231" name="Google Shape;231;p23"/>
          <p:cNvPicPr preferRelativeResize="0"/>
          <p:nvPr/>
        </p:nvPicPr>
        <p:blipFill>
          <a:blip r:embed="rId3">
            <a:alphaModFix/>
          </a:blip>
          <a:stretch>
            <a:fillRect/>
          </a:stretch>
        </p:blipFill>
        <p:spPr>
          <a:xfrm>
            <a:off x="3620900" y="1832975"/>
            <a:ext cx="4587876" cy="248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4991050" y="2114700"/>
            <a:ext cx="4055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B6D7A8"/>
                </a:solidFill>
              </a:rPr>
              <a:t>Plotting the Data Using SGPLOT</a:t>
            </a:r>
            <a:endParaRPr b="1" sz="2700">
              <a:solidFill>
                <a:srgbClr val="B6D7A8"/>
              </a:solidFill>
            </a:endParaRPr>
          </a:p>
        </p:txBody>
      </p:sp>
      <p:graphicFrame>
        <p:nvGraphicFramePr>
          <p:cNvPr id="237" name="Google Shape;237;p24"/>
          <p:cNvGraphicFramePr/>
          <p:nvPr/>
        </p:nvGraphicFramePr>
        <p:xfrm>
          <a:off x="1266625" y="628125"/>
          <a:ext cx="3000000" cy="3000000"/>
        </p:xfrm>
        <a:graphic>
          <a:graphicData uri="http://schemas.openxmlformats.org/drawingml/2006/table">
            <a:tbl>
              <a:tblPr>
                <a:noFill/>
                <a:tableStyleId>{3947023C-4D2E-4336-B7AB-C70981AFF7D7}</a:tableStyleId>
              </a:tblPr>
              <a:tblGrid>
                <a:gridCol w="3514475"/>
              </a:tblGrid>
              <a:tr h="4153750">
                <a:tc>
                  <a:txBody>
                    <a:bodyPr/>
                    <a:lstStyle/>
                    <a:p>
                      <a:pPr indent="0" lvl="0" marL="0" rtl="0" algn="l">
                        <a:spcBef>
                          <a:spcPts val="0"/>
                        </a:spcBef>
                        <a:spcAft>
                          <a:spcPts val="0"/>
                        </a:spcAft>
                        <a:buNone/>
                      </a:pPr>
                      <a:r>
                        <a:rPr lang="zh-CN" sz="900"/>
                        <a:t>Data libraryy.dataset;</a:t>
                      </a:r>
                      <a:endParaRPr sz="900"/>
                    </a:p>
                    <a:p>
                      <a:pPr indent="0" lvl="0" marL="0" rtl="0" algn="l">
                        <a:spcBef>
                          <a:spcPts val="0"/>
                        </a:spcBef>
                        <a:spcAft>
                          <a:spcPts val="0"/>
                        </a:spcAft>
                        <a:buNone/>
                      </a:pPr>
                      <a:r>
                        <a:rPr lang="zh-CN" sz="900"/>
                        <a:t>Set libraryy.dataset;</a:t>
                      </a:r>
                      <a:endParaRPr sz="900"/>
                    </a:p>
                    <a:p>
                      <a:pPr indent="0" lvl="0" marL="0" rtl="0" algn="l">
                        <a:spcBef>
                          <a:spcPts val="0"/>
                        </a:spcBef>
                        <a:spcAft>
                          <a:spcPts val="0"/>
                        </a:spcAft>
                        <a:buNone/>
                      </a:pPr>
                      <a:r>
                        <a:rPr lang="zh-CN" sz="900"/>
                        <a:t> Zero = 0;</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title 'Corona Cases in Quebec';</a:t>
                      </a:r>
                      <a:endParaRPr sz="900"/>
                    </a:p>
                    <a:p>
                      <a:pPr indent="0" lvl="0" marL="0" rtl="0" algn="l">
                        <a:spcBef>
                          <a:spcPts val="0"/>
                        </a:spcBef>
                        <a:spcAft>
                          <a:spcPts val="0"/>
                        </a:spcAft>
                        <a:buNone/>
                      </a:pPr>
                      <a:r>
                        <a:rPr lang="zh-CN" sz="900"/>
                        <a:t>footnote j=l 'Bar Chart on Discrete Axis';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ods graphics on /  /*Chart characteristics*/</a:t>
                      </a:r>
                      <a:endParaRPr sz="900"/>
                    </a:p>
                    <a:p>
                      <a:pPr indent="0" lvl="0" marL="0" rtl="0" algn="l">
                        <a:spcBef>
                          <a:spcPts val="0"/>
                        </a:spcBef>
                        <a:spcAft>
                          <a:spcPts val="0"/>
                        </a:spcAft>
                        <a:buNone/>
                      </a:pPr>
                      <a:r>
                        <a:rPr lang="zh-CN" sz="900"/>
                        <a:t>      width=30 in</a:t>
                      </a:r>
                      <a:endParaRPr sz="900"/>
                    </a:p>
                    <a:p>
                      <a:pPr indent="0" lvl="0" marL="0" rtl="0" algn="l">
                        <a:spcBef>
                          <a:spcPts val="0"/>
                        </a:spcBef>
                        <a:spcAft>
                          <a:spcPts val="0"/>
                        </a:spcAft>
                        <a:buNone/>
                      </a:pPr>
                      <a:r>
                        <a:rPr lang="zh-CN" sz="900"/>
                        <a:t>	  height=30 in</a:t>
                      </a:r>
                      <a:endParaRPr sz="900"/>
                    </a:p>
                    <a:p>
                      <a:pPr indent="0" lvl="0" marL="0" rtl="0" algn="l">
                        <a:spcBef>
                          <a:spcPts val="0"/>
                        </a:spcBef>
                        <a:spcAft>
                          <a:spcPts val="0"/>
                        </a:spcAft>
                        <a:buNone/>
                      </a:pPr>
                      <a:r>
                        <a:rPr lang="zh-CN" sz="900"/>
                        <a:t>      outputfmt=gif</a:t>
                      </a:r>
                      <a:endParaRPr sz="900"/>
                    </a:p>
                    <a:p>
                      <a:pPr indent="0" lvl="0" marL="0" rtl="0" algn="l">
                        <a:spcBef>
                          <a:spcPts val="0"/>
                        </a:spcBef>
                        <a:spcAft>
                          <a:spcPts val="0"/>
                        </a:spcAft>
                        <a:buNone/>
                      </a:pPr>
                      <a:r>
                        <a:rPr lang="zh-CN" sz="900"/>
                        <a:t>      imagemap=on</a:t>
                      </a:r>
                      <a:endParaRPr sz="900"/>
                    </a:p>
                    <a:p>
                      <a:pPr indent="0" lvl="0" marL="0" rtl="0" algn="l">
                        <a:spcBef>
                          <a:spcPts val="0"/>
                        </a:spcBef>
                        <a:spcAft>
                          <a:spcPts val="0"/>
                        </a:spcAft>
                        <a:buNone/>
                      </a:pPr>
                      <a:r>
                        <a:rPr lang="zh-CN" sz="900"/>
                        <a:t>      imagename="MyBoxplot"</a:t>
                      </a:r>
                      <a:endParaRPr sz="900"/>
                    </a:p>
                    <a:p>
                      <a:pPr indent="0" lvl="0" marL="0" rtl="0" algn="l">
                        <a:spcBef>
                          <a:spcPts val="0"/>
                        </a:spcBef>
                        <a:spcAft>
                          <a:spcPts val="0"/>
                        </a:spcAft>
                        <a:buNone/>
                      </a:pPr>
                      <a:r>
                        <a:rPr lang="zh-CN" sz="900"/>
                        <a:t>      border=off;</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sgplot data=libraryy.dataset;</a:t>
                      </a:r>
                      <a:endParaRPr sz="900"/>
                    </a:p>
                    <a:p>
                      <a:pPr indent="0" lvl="0" marL="0" rtl="0" algn="l">
                        <a:spcBef>
                          <a:spcPts val="0"/>
                        </a:spcBef>
                        <a:spcAft>
                          <a:spcPts val="0"/>
                        </a:spcAft>
                        <a:buNone/>
                      </a:pPr>
                      <a:r>
                        <a:rPr lang="zh-CN" sz="900"/>
                        <a:t>  refline 1 1.5 2 / lineattrs=graphgridlines;</a:t>
                      </a:r>
                      <a:endParaRPr sz="900"/>
                    </a:p>
                    <a:p>
                      <a:pPr indent="0" lvl="0" marL="0" rtl="0" algn="l">
                        <a:spcBef>
                          <a:spcPts val="0"/>
                        </a:spcBef>
                        <a:spcAft>
                          <a:spcPts val="0"/>
                        </a:spcAft>
                        <a:buNone/>
                      </a:pPr>
                      <a:r>
                        <a:rPr lang="zh-CN" sz="900"/>
                        <a:t>  highlow x=Date high=Confirmed low=Zero / type=bar  </a:t>
                      </a:r>
                      <a:endParaRPr sz="900"/>
                    </a:p>
                    <a:p>
                      <a:pPr indent="0" lvl="0" marL="0" rtl="0" algn="l">
                        <a:spcBef>
                          <a:spcPts val="0"/>
                        </a:spcBef>
                        <a:spcAft>
                          <a:spcPts val="0"/>
                        </a:spcAft>
                        <a:buNone/>
                      </a:pPr>
                      <a:r>
                        <a:rPr lang="zh-CN" sz="900"/>
                        <a:t>  group='Province/State'n </a:t>
                      </a:r>
                      <a:endParaRPr sz="900"/>
                    </a:p>
                    <a:p>
                      <a:pPr indent="0" lvl="0" marL="0" rtl="0" algn="l">
                        <a:spcBef>
                          <a:spcPts val="0"/>
                        </a:spcBef>
                        <a:spcAft>
                          <a:spcPts val="0"/>
                        </a:spcAft>
                        <a:buNone/>
                      </a:pPr>
                      <a:r>
                        <a:rPr lang="zh-CN" sz="900"/>
                        <a:t>  groupdisplay=cluster lineattrs=(color=black);</a:t>
                      </a:r>
                      <a:endParaRPr sz="900"/>
                    </a:p>
                    <a:p>
                      <a:pPr indent="0" lvl="0" marL="0" rtl="0" algn="l">
                        <a:spcBef>
                          <a:spcPts val="0"/>
                        </a:spcBef>
                        <a:spcAft>
                          <a:spcPts val="0"/>
                        </a:spcAft>
                        <a:buNone/>
                      </a:pPr>
                      <a:r>
                        <a:rPr lang="zh-CN" sz="900"/>
                        <a:t>  xaxis discreteorder=data display=(nolabel);</a:t>
                      </a:r>
                      <a:endParaRPr sz="900"/>
                    </a:p>
                    <a:p>
                      <a:pPr indent="0" lvl="0" marL="0" rtl="0" algn="l">
                        <a:spcBef>
                          <a:spcPts val="0"/>
                        </a:spcBef>
                        <a:spcAft>
                          <a:spcPts val="0"/>
                        </a:spcAft>
                        <a:buNone/>
                      </a:pPr>
                      <a:r>
                        <a:rPr lang="zh-CN" sz="900"/>
                        <a:t>  yaxis label='Value (/ULN)' offsetmin=0;;</a:t>
                      </a:r>
                      <a:endParaRPr sz="900"/>
                    </a:p>
                    <a:p>
                      <a:pPr indent="0" lvl="0" marL="0" rtl="0" algn="l">
                        <a:spcBef>
                          <a:spcPts val="0"/>
                        </a:spcBef>
                        <a:spcAft>
                          <a:spcPts val="0"/>
                        </a:spcAft>
                        <a:buNone/>
                      </a:pPr>
                      <a:r>
                        <a:rPr lang="zh-CN" sz="900"/>
                        <a:t>  run;</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2089675" y="303425"/>
            <a:ext cx="5827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B6D7A8"/>
                </a:solidFill>
              </a:rPr>
              <a:t>Explaining</a:t>
            </a:r>
            <a:r>
              <a:rPr b="1" lang="zh-CN" sz="2700">
                <a:solidFill>
                  <a:srgbClr val="B6D7A8"/>
                </a:solidFill>
              </a:rPr>
              <a:t> SGPLOT Code</a:t>
            </a:r>
            <a:endParaRPr b="1" sz="2700">
              <a:solidFill>
                <a:srgbClr val="B6D7A8"/>
              </a:solidFill>
            </a:endParaRPr>
          </a:p>
        </p:txBody>
      </p:sp>
      <p:graphicFrame>
        <p:nvGraphicFramePr>
          <p:cNvPr id="243" name="Google Shape;243;p25"/>
          <p:cNvGraphicFramePr/>
          <p:nvPr/>
        </p:nvGraphicFramePr>
        <p:xfrm>
          <a:off x="1364850" y="1301925"/>
          <a:ext cx="3000000" cy="3000000"/>
        </p:xfrm>
        <a:graphic>
          <a:graphicData uri="http://schemas.openxmlformats.org/drawingml/2006/table">
            <a:tbl>
              <a:tblPr>
                <a:noFill/>
                <a:tableStyleId>{3947023C-4D2E-4336-B7AB-C70981AFF7D7}</a:tableStyleId>
              </a:tblPr>
              <a:tblGrid>
                <a:gridCol w="3123525"/>
              </a:tblGrid>
              <a:tr h="3480525">
                <a:tc>
                  <a:txBody>
                    <a:bodyPr/>
                    <a:lstStyle/>
                    <a:p>
                      <a:pPr indent="0" lvl="0" marL="0" rtl="0" algn="l">
                        <a:spcBef>
                          <a:spcPts val="0"/>
                        </a:spcBef>
                        <a:spcAft>
                          <a:spcPts val="0"/>
                        </a:spcAft>
                        <a:buNone/>
                      </a:pPr>
                      <a:r>
                        <a:rPr lang="zh-CN" sz="900"/>
                        <a:t>Data libraryy.dataset;</a:t>
                      </a:r>
                      <a:endParaRPr sz="900"/>
                    </a:p>
                    <a:p>
                      <a:pPr indent="0" lvl="0" marL="0" rtl="0" algn="l">
                        <a:spcBef>
                          <a:spcPts val="0"/>
                        </a:spcBef>
                        <a:spcAft>
                          <a:spcPts val="0"/>
                        </a:spcAft>
                        <a:buNone/>
                      </a:pPr>
                      <a:r>
                        <a:rPr lang="zh-CN" sz="900"/>
                        <a:t>Set libraryy.dataset;</a:t>
                      </a:r>
                      <a:endParaRPr sz="900"/>
                    </a:p>
                    <a:p>
                      <a:pPr indent="0" lvl="0" marL="0" rtl="0" algn="l">
                        <a:spcBef>
                          <a:spcPts val="0"/>
                        </a:spcBef>
                        <a:spcAft>
                          <a:spcPts val="0"/>
                        </a:spcAft>
                        <a:buNone/>
                      </a:pPr>
                      <a:r>
                        <a:rPr lang="zh-CN" sz="900"/>
                        <a:t> Zero = 0;</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title 'Corona Cases in Quebec';</a:t>
                      </a:r>
                      <a:endParaRPr sz="900"/>
                    </a:p>
                    <a:p>
                      <a:pPr indent="0" lvl="0" marL="0" rtl="0" algn="l">
                        <a:spcBef>
                          <a:spcPts val="0"/>
                        </a:spcBef>
                        <a:spcAft>
                          <a:spcPts val="0"/>
                        </a:spcAft>
                        <a:buNone/>
                      </a:pPr>
                      <a:r>
                        <a:rPr lang="zh-CN" sz="900"/>
                        <a:t>footnote j=l 'Bar Chart on Discrete Axis';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ods graphics on /  /*Chart characteristics*/</a:t>
                      </a:r>
                      <a:endParaRPr sz="900"/>
                    </a:p>
                    <a:p>
                      <a:pPr indent="0" lvl="0" marL="0" rtl="0" algn="l">
                        <a:spcBef>
                          <a:spcPts val="0"/>
                        </a:spcBef>
                        <a:spcAft>
                          <a:spcPts val="0"/>
                        </a:spcAft>
                        <a:buNone/>
                      </a:pPr>
                      <a:r>
                        <a:rPr lang="zh-CN" sz="900"/>
                        <a:t>      width=30 in</a:t>
                      </a:r>
                      <a:endParaRPr sz="900"/>
                    </a:p>
                    <a:p>
                      <a:pPr indent="0" lvl="0" marL="0" rtl="0" algn="l">
                        <a:spcBef>
                          <a:spcPts val="0"/>
                        </a:spcBef>
                        <a:spcAft>
                          <a:spcPts val="0"/>
                        </a:spcAft>
                        <a:buNone/>
                      </a:pPr>
                      <a:r>
                        <a:rPr lang="zh-CN" sz="900"/>
                        <a:t>	  height=30 in</a:t>
                      </a:r>
                      <a:endParaRPr sz="900"/>
                    </a:p>
                    <a:p>
                      <a:pPr indent="0" lvl="0" marL="0" rtl="0" algn="l">
                        <a:spcBef>
                          <a:spcPts val="0"/>
                        </a:spcBef>
                        <a:spcAft>
                          <a:spcPts val="0"/>
                        </a:spcAft>
                        <a:buNone/>
                      </a:pPr>
                      <a:r>
                        <a:rPr lang="zh-CN" sz="900"/>
                        <a:t>      outputfmt=gif</a:t>
                      </a:r>
                      <a:endParaRPr sz="900"/>
                    </a:p>
                    <a:p>
                      <a:pPr indent="0" lvl="0" marL="0" rtl="0" algn="l">
                        <a:spcBef>
                          <a:spcPts val="0"/>
                        </a:spcBef>
                        <a:spcAft>
                          <a:spcPts val="0"/>
                        </a:spcAft>
                        <a:buNone/>
                      </a:pPr>
                      <a:r>
                        <a:rPr lang="zh-CN" sz="900"/>
                        <a:t>      imagemap=on</a:t>
                      </a:r>
                      <a:endParaRPr sz="900"/>
                    </a:p>
                    <a:p>
                      <a:pPr indent="0" lvl="0" marL="0" rtl="0" algn="l">
                        <a:spcBef>
                          <a:spcPts val="0"/>
                        </a:spcBef>
                        <a:spcAft>
                          <a:spcPts val="0"/>
                        </a:spcAft>
                        <a:buNone/>
                      </a:pPr>
                      <a:r>
                        <a:rPr lang="zh-CN" sz="900"/>
                        <a:t>      imagename="MyBoxplot"</a:t>
                      </a:r>
                      <a:endParaRPr sz="900"/>
                    </a:p>
                    <a:p>
                      <a:pPr indent="0" lvl="0" marL="0" rtl="0" algn="l">
                        <a:spcBef>
                          <a:spcPts val="0"/>
                        </a:spcBef>
                        <a:spcAft>
                          <a:spcPts val="0"/>
                        </a:spcAft>
                        <a:buNone/>
                      </a:pPr>
                      <a:r>
                        <a:rPr lang="zh-CN" sz="900"/>
                        <a:t>      border=off;</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sgplot data=libraryy.dataset;</a:t>
                      </a:r>
                      <a:endParaRPr sz="900"/>
                    </a:p>
                    <a:p>
                      <a:pPr indent="0" lvl="0" marL="0" rtl="0" algn="l">
                        <a:spcBef>
                          <a:spcPts val="0"/>
                        </a:spcBef>
                        <a:spcAft>
                          <a:spcPts val="0"/>
                        </a:spcAft>
                        <a:buNone/>
                      </a:pPr>
                      <a:r>
                        <a:rPr lang="zh-CN" sz="900"/>
                        <a:t>  refline 1 1.5 2 / lineattrs=graphgridlines;</a:t>
                      </a:r>
                      <a:endParaRPr sz="900"/>
                    </a:p>
                    <a:p>
                      <a:pPr indent="0" lvl="0" marL="0" rtl="0" algn="l">
                        <a:spcBef>
                          <a:spcPts val="0"/>
                        </a:spcBef>
                        <a:spcAft>
                          <a:spcPts val="0"/>
                        </a:spcAft>
                        <a:buNone/>
                      </a:pPr>
                      <a:r>
                        <a:rPr lang="zh-CN" sz="900"/>
                        <a:t>  highlow x=Date high=Confirmed low=Zero / type=bar  </a:t>
                      </a:r>
                      <a:endParaRPr sz="900"/>
                    </a:p>
                    <a:p>
                      <a:pPr indent="0" lvl="0" marL="0" rtl="0" algn="l">
                        <a:spcBef>
                          <a:spcPts val="0"/>
                        </a:spcBef>
                        <a:spcAft>
                          <a:spcPts val="0"/>
                        </a:spcAft>
                        <a:buNone/>
                      </a:pPr>
                      <a:r>
                        <a:rPr lang="zh-CN" sz="900"/>
                        <a:t>  group='Province/State'n </a:t>
                      </a:r>
                      <a:endParaRPr sz="900"/>
                    </a:p>
                    <a:p>
                      <a:pPr indent="0" lvl="0" marL="0" rtl="0" algn="l">
                        <a:spcBef>
                          <a:spcPts val="0"/>
                        </a:spcBef>
                        <a:spcAft>
                          <a:spcPts val="0"/>
                        </a:spcAft>
                        <a:buNone/>
                      </a:pPr>
                      <a:r>
                        <a:rPr lang="zh-CN" sz="900"/>
                        <a:t>  groupdisplay=cluster lineattrs=(color=black);</a:t>
                      </a:r>
                      <a:endParaRPr sz="900"/>
                    </a:p>
                    <a:p>
                      <a:pPr indent="0" lvl="0" marL="0" rtl="0" algn="l">
                        <a:spcBef>
                          <a:spcPts val="0"/>
                        </a:spcBef>
                        <a:spcAft>
                          <a:spcPts val="0"/>
                        </a:spcAft>
                        <a:buNone/>
                      </a:pPr>
                      <a:r>
                        <a:rPr lang="zh-CN" sz="900"/>
                        <a:t>  xaxis discreteorder=data display=(nolabel);</a:t>
                      </a:r>
                      <a:endParaRPr sz="900"/>
                    </a:p>
                    <a:p>
                      <a:pPr indent="0" lvl="0" marL="0" rtl="0" algn="l">
                        <a:spcBef>
                          <a:spcPts val="0"/>
                        </a:spcBef>
                        <a:spcAft>
                          <a:spcPts val="0"/>
                        </a:spcAft>
                        <a:buNone/>
                      </a:pPr>
                      <a:r>
                        <a:rPr lang="zh-CN" sz="900"/>
                        <a:t>  yaxis label='Value (/ULN)' offsetmin=0;;</a:t>
                      </a:r>
                      <a:endParaRPr sz="900"/>
                    </a:p>
                    <a:p>
                      <a:pPr indent="0" lvl="0" marL="0" rtl="0" algn="l">
                        <a:spcBef>
                          <a:spcPts val="0"/>
                        </a:spcBef>
                        <a:spcAft>
                          <a:spcPts val="0"/>
                        </a:spcAft>
                        <a:buNone/>
                      </a:pPr>
                      <a:r>
                        <a:rPr lang="zh-CN" sz="900"/>
                        <a:t>  run;</a:t>
                      </a:r>
                      <a:endParaRPr sz="900"/>
                    </a:p>
                  </a:txBody>
                  <a:tcPr marT="63500" marB="63500" marR="63500" marL="63500" anchor="ctr">
                    <a:lnL cap="flat" cmpd="sng" w="76200">
                      <a:solidFill>
                        <a:srgbClr val="666666"/>
                      </a:solidFill>
                      <a:prstDash val="solid"/>
                      <a:round/>
                      <a:headEnd len="sm" w="sm" type="none"/>
                      <a:tailEnd len="sm" w="sm" type="none"/>
                    </a:lnL>
                    <a:lnR cap="flat" cmpd="sng" w="76200">
                      <a:solidFill>
                        <a:srgbClr val="666666"/>
                      </a:solidFill>
                      <a:prstDash val="solid"/>
                      <a:round/>
                      <a:headEnd len="sm" w="sm" type="none"/>
                      <a:tailEnd len="sm" w="sm" type="none"/>
                    </a:lnR>
                    <a:lnT cap="flat" cmpd="sng" w="76200">
                      <a:solidFill>
                        <a:srgbClr val="666666"/>
                      </a:solidFill>
                      <a:prstDash val="solid"/>
                      <a:round/>
                      <a:headEnd len="sm" w="sm" type="none"/>
                      <a:tailEnd len="sm" w="sm" type="none"/>
                    </a:lnT>
                    <a:lnB cap="flat" cmpd="sng" w="76200">
                      <a:solidFill>
                        <a:srgbClr val="666666"/>
                      </a:solidFill>
                      <a:prstDash val="solid"/>
                      <a:round/>
                      <a:headEnd len="sm" w="sm" type="none"/>
                      <a:tailEnd len="sm" w="sm" type="none"/>
                    </a:lnB>
                    <a:solidFill>
                      <a:srgbClr val="CCCCCC"/>
                    </a:solidFill>
                  </a:tcPr>
                </a:tc>
              </a:tr>
            </a:tbl>
          </a:graphicData>
        </a:graphic>
      </p:graphicFrame>
      <p:graphicFrame>
        <p:nvGraphicFramePr>
          <p:cNvPr id="244" name="Google Shape;244;p25"/>
          <p:cNvGraphicFramePr/>
          <p:nvPr/>
        </p:nvGraphicFramePr>
        <p:xfrm>
          <a:off x="5529525" y="1301925"/>
          <a:ext cx="3000000" cy="3000000"/>
        </p:xfrm>
        <a:graphic>
          <a:graphicData uri="http://schemas.openxmlformats.org/drawingml/2006/table">
            <a:tbl>
              <a:tblPr>
                <a:noFill/>
                <a:tableStyleId>{05A12478-28A0-4713-9467-5F7706BDE699}</a:tableStyleId>
              </a:tblPr>
              <a:tblGrid>
                <a:gridCol w="2143600"/>
              </a:tblGrid>
              <a:tr h="381000">
                <a:tc>
                  <a:txBody>
                    <a:bodyPr/>
                    <a:lstStyle/>
                    <a:p>
                      <a:pPr indent="0" lvl="0" marL="0" rtl="0" algn="l">
                        <a:spcBef>
                          <a:spcPts val="0"/>
                        </a:spcBef>
                        <a:spcAft>
                          <a:spcPts val="0"/>
                        </a:spcAft>
                        <a:buNone/>
                      </a:pPr>
                      <a:r>
                        <a:rPr lang="zh-CN">
                          <a:solidFill>
                            <a:srgbClr val="93C47D"/>
                          </a:solidFill>
                        </a:rPr>
                        <a:t>Add a zero value for reference</a:t>
                      </a:r>
                      <a:endParaRPr>
                        <a:solidFill>
                          <a:srgbClr val="93C47D"/>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graphicFrame>
        <p:nvGraphicFramePr>
          <p:cNvPr id="245" name="Google Shape;245;p25"/>
          <p:cNvGraphicFramePr/>
          <p:nvPr/>
        </p:nvGraphicFramePr>
        <p:xfrm>
          <a:off x="5529525" y="2047188"/>
          <a:ext cx="3000000" cy="3000000"/>
        </p:xfrm>
        <a:graphic>
          <a:graphicData uri="http://schemas.openxmlformats.org/drawingml/2006/table">
            <a:tbl>
              <a:tblPr>
                <a:noFill/>
                <a:tableStyleId>{05A12478-28A0-4713-9467-5F7706BDE699}</a:tableStyleId>
              </a:tblPr>
              <a:tblGrid>
                <a:gridCol w="2143600"/>
              </a:tblGrid>
              <a:tr h="447950">
                <a:tc>
                  <a:txBody>
                    <a:bodyPr/>
                    <a:lstStyle/>
                    <a:p>
                      <a:pPr indent="0" lvl="0" marL="0" rtl="0" algn="l">
                        <a:spcBef>
                          <a:spcPts val="0"/>
                        </a:spcBef>
                        <a:spcAft>
                          <a:spcPts val="0"/>
                        </a:spcAft>
                        <a:buNone/>
                      </a:pPr>
                      <a:r>
                        <a:rPr lang="zh-CN">
                          <a:solidFill>
                            <a:srgbClr val="6D9EEB"/>
                          </a:solidFill>
                        </a:rPr>
                        <a:t>Title the dataset’s chart.</a:t>
                      </a:r>
                      <a:endParaRPr>
                        <a:solidFill>
                          <a:srgbClr val="6D9EEB"/>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graphicFrame>
        <p:nvGraphicFramePr>
          <p:cNvPr id="246" name="Google Shape;246;p25"/>
          <p:cNvGraphicFramePr/>
          <p:nvPr/>
        </p:nvGraphicFramePr>
        <p:xfrm>
          <a:off x="5529525" y="2638450"/>
          <a:ext cx="3000000" cy="3000000"/>
        </p:xfrm>
        <a:graphic>
          <a:graphicData uri="http://schemas.openxmlformats.org/drawingml/2006/table">
            <a:tbl>
              <a:tblPr>
                <a:noFill/>
                <a:tableStyleId>{05A12478-28A0-4713-9467-5F7706BDE699}</a:tableStyleId>
              </a:tblPr>
              <a:tblGrid>
                <a:gridCol w="2143600"/>
              </a:tblGrid>
              <a:tr h="753875">
                <a:tc>
                  <a:txBody>
                    <a:bodyPr/>
                    <a:lstStyle/>
                    <a:p>
                      <a:pPr indent="0" lvl="0" marL="0" rtl="0" algn="l">
                        <a:spcBef>
                          <a:spcPts val="0"/>
                        </a:spcBef>
                        <a:spcAft>
                          <a:spcPts val="0"/>
                        </a:spcAft>
                        <a:buNone/>
                      </a:pPr>
                      <a:r>
                        <a:rPr lang="zh-CN">
                          <a:solidFill>
                            <a:srgbClr val="B6D7A8"/>
                          </a:solidFill>
                        </a:rPr>
                        <a:t>ODS Graphics for:</a:t>
                      </a:r>
                      <a:endParaRPr>
                        <a:solidFill>
                          <a:srgbClr val="B6D7A8"/>
                        </a:solidFill>
                      </a:endParaRPr>
                    </a:p>
                    <a:p>
                      <a:pPr indent="-317500" lvl="0" marL="457200" rtl="0" algn="l">
                        <a:spcBef>
                          <a:spcPts val="0"/>
                        </a:spcBef>
                        <a:spcAft>
                          <a:spcPts val="0"/>
                        </a:spcAft>
                        <a:buClr>
                          <a:srgbClr val="B6D7A8"/>
                        </a:buClr>
                        <a:buSzPts val="1400"/>
                        <a:buChar char="-"/>
                      </a:pPr>
                      <a:r>
                        <a:rPr lang="zh-CN">
                          <a:solidFill>
                            <a:srgbClr val="B6D7A8"/>
                          </a:solidFill>
                        </a:rPr>
                        <a:t>Customizing graph</a:t>
                      </a:r>
                      <a:endParaRPr>
                        <a:solidFill>
                          <a:srgbClr val="B6D7A8"/>
                        </a:solidFill>
                      </a:endParaRPr>
                    </a:p>
                    <a:p>
                      <a:pPr indent="-317500" lvl="0" marL="457200" rtl="0" algn="l">
                        <a:spcBef>
                          <a:spcPts val="0"/>
                        </a:spcBef>
                        <a:spcAft>
                          <a:spcPts val="0"/>
                        </a:spcAft>
                        <a:buClr>
                          <a:srgbClr val="B6D7A8"/>
                        </a:buClr>
                        <a:buSzPts val="1400"/>
                        <a:buChar char="-"/>
                      </a:pPr>
                      <a:r>
                        <a:rPr lang="zh-CN">
                          <a:solidFill>
                            <a:srgbClr val="B6D7A8"/>
                          </a:solidFill>
                        </a:rPr>
                        <a:t>Width / Height</a:t>
                      </a:r>
                      <a:endParaRPr>
                        <a:solidFill>
                          <a:srgbClr val="B6D7A8"/>
                        </a:solidFill>
                      </a:endParaRPr>
                    </a:p>
                    <a:p>
                      <a:pPr indent="-317500" lvl="0" marL="457200" rtl="0" algn="l">
                        <a:spcBef>
                          <a:spcPts val="0"/>
                        </a:spcBef>
                        <a:spcAft>
                          <a:spcPts val="0"/>
                        </a:spcAft>
                        <a:buClr>
                          <a:srgbClr val="B6D7A8"/>
                        </a:buClr>
                        <a:buSzPts val="1400"/>
                        <a:buChar char="-"/>
                      </a:pPr>
                      <a:r>
                        <a:rPr lang="zh-CN">
                          <a:solidFill>
                            <a:srgbClr val="B6D7A8"/>
                          </a:solidFill>
                        </a:rPr>
                        <a:t>Removing border</a:t>
                      </a:r>
                      <a:endParaRPr>
                        <a:solidFill>
                          <a:srgbClr val="B6D7A8"/>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graphicFrame>
        <p:nvGraphicFramePr>
          <p:cNvPr id="247" name="Google Shape;247;p25"/>
          <p:cNvGraphicFramePr/>
          <p:nvPr/>
        </p:nvGraphicFramePr>
        <p:xfrm>
          <a:off x="5529525" y="3970950"/>
          <a:ext cx="3000000" cy="3000000"/>
        </p:xfrm>
        <a:graphic>
          <a:graphicData uri="http://schemas.openxmlformats.org/drawingml/2006/table">
            <a:tbl>
              <a:tblPr>
                <a:noFill/>
                <a:tableStyleId>{05A12478-28A0-4713-9467-5F7706BDE699}</a:tableStyleId>
              </a:tblPr>
              <a:tblGrid>
                <a:gridCol w="2143600"/>
              </a:tblGrid>
              <a:tr h="381000">
                <a:tc>
                  <a:txBody>
                    <a:bodyPr/>
                    <a:lstStyle/>
                    <a:p>
                      <a:pPr indent="-317500" lvl="0" marL="457200" rtl="0" algn="l">
                        <a:spcBef>
                          <a:spcPts val="0"/>
                        </a:spcBef>
                        <a:spcAft>
                          <a:spcPts val="0"/>
                        </a:spcAft>
                        <a:buClr>
                          <a:srgbClr val="A4C2F4"/>
                        </a:buClr>
                        <a:buSzPts val="1400"/>
                        <a:buChar char="-"/>
                      </a:pPr>
                      <a:r>
                        <a:rPr lang="zh-CN">
                          <a:solidFill>
                            <a:srgbClr val="A4C2F4"/>
                          </a:solidFill>
                        </a:rPr>
                        <a:t>High/Low Chart</a:t>
                      </a:r>
                      <a:endParaRPr>
                        <a:solidFill>
                          <a:srgbClr val="A4C2F4"/>
                        </a:solidFill>
                      </a:endParaRPr>
                    </a:p>
                    <a:p>
                      <a:pPr indent="-298450" lvl="0" marL="457200" rtl="0" algn="l">
                        <a:spcBef>
                          <a:spcPts val="0"/>
                        </a:spcBef>
                        <a:spcAft>
                          <a:spcPts val="0"/>
                        </a:spcAft>
                        <a:buClr>
                          <a:srgbClr val="A4C2F4"/>
                        </a:buClr>
                        <a:buSzPts val="1100"/>
                        <a:buChar char="-"/>
                      </a:pPr>
                      <a:r>
                        <a:rPr lang="zh-CN">
                          <a:solidFill>
                            <a:srgbClr val="A4C2F4"/>
                          </a:solidFill>
                        </a:rPr>
                        <a:t>Group Display: Cluste</a:t>
                      </a:r>
                      <a:r>
                        <a:rPr lang="zh-CN" sz="1100">
                          <a:solidFill>
                            <a:srgbClr val="A4C2F4"/>
                          </a:solidFill>
                        </a:rPr>
                        <a:t>r</a:t>
                      </a:r>
                      <a:endParaRPr sz="1100">
                        <a:solidFill>
                          <a:srgbClr val="A4C2F4"/>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2600"/>
                                        <p:tgtEl>
                                          <p:spTgt spid="244"/>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2800"/>
                                        <p:tgtEl>
                                          <p:spTgt spid="245"/>
                                        </p:tgtEl>
                                      </p:cBhvr>
                                    </p:animEffect>
                                  </p:childTnLst>
                                </p:cTn>
                              </p:par>
                            </p:childTnLst>
                          </p:cTn>
                        </p:par>
                        <p:par>
                          <p:cTn fill="hold">
                            <p:stCondLst>
                              <p:cond delay="54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3800"/>
                                        <p:tgtEl>
                                          <p:spTgt spid="246"/>
                                        </p:tgtEl>
                                      </p:cBhvr>
                                    </p:animEffect>
                                  </p:childTnLst>
                                </p:cTn>
                              </p:par>
                            </p:childTnLst>
                          </p:cTn>
                        </p:par>
                        <p:par>
                          <p:cTn fill="hold">
                            <p:stCondLst>
                              <p:cond delay="92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34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grpSp>
        <p:nvGrpSpPr>
          <p:cNvPr id="252" name="Google Shape;252;p26"/>
          <p:cNvGrpSpPr/>
          <p:nvPr/>
        </p:nvGrpSpPr>
        <p:grpSpPr>
          <a:xfrm>
            <a:off x="2071149" y="39321"/>
            <a:ext cx="5228126" cy="4782647"/>
            <a:chOff x="1859474" y="145146"/>
            <a:chExt cx="5228126" cy="4782647"/>
          </a:xfrm>
        </p:grpSpPr>
        <p:sp>
          <p:nvSpPr>
            <p:cNvPr id="253" name="Google Shape;253;p26"/>
            <p:cNvSpPr/>
            <p:nvPr/>
          </p:nvSpPr>
          <p:spPr>
            <a:xfrm>
              <a:off x="2608950" y="890674"/>
              <a:ext cx="3339300" cy="27324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nvSpPr>
          <p:spPr>
            <a:xfrm>
              <a:off x="2927500" y="2315375"/>
              <a:ext cx="4160100" cy="104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B6D7A8"/>
                  </a:solidFill>
                  <a:latin typeface="Lato"/>
                  <a:ea typeface="Lato"/>
                  <a:cs typeface="Lato"/>
                  <a:sym typeface="Lato"/>
                </a:rPr>
                <a:t>Analytics</a:t>
              </a:r>
              <a:endParaRPr sz="4800">
                <a:solidFill>
                  <a:schemeClr val="lt1"/>
                </a:solidFill>
                <a:latin typeface="Montserrat"/>
                <a:ea typeface="Montserrat"/>
                <a:cs typeface="Montserrat"/>
                <a:sym typeface="Montserrat"/>
              </a:endParaRPr>
            </a:p>
            <a:p>
              <a:pPr indent="0" lvl="0" marL="0" rtl="0" algn="ctr">
                <a:lnSpc>
                  <a:spcPct val="115000"/>
                </a:lnSpc>
                <a:spcBef>
                  <a:spcPts val="1600"/>
                </a:spcBef>
                <a:spcAft>
                  <a:spcPts val="0"/>
                </a:spcAft>
                <a:buNone/>
              </a:pPr>
              <a:r>
                <a:t/>
              </a:r>
              <a:endParaRPr b="1" sz="1200">
                <a:latin typeface="Roboto"/>
                <a:ea typeface="Roboto"/>
                <a:cs typeface="Roboto"/>
                <a:sym typeface="Roboto"/>
              </a:endParaRPr>
            </a:p>
          </p:txBody>
        </p:sp>
        <p:sp>
          <p:nvSpPr>
            <p:cNvPr id="255" name="Google Shape;255;p26"/>
            <p:cNvSpPr/>
            <p:nvPr/>
          </p:nvSpPr>
          <p:spPr>
            <a:xfrm rot="1784077">
              <a:off x="2511603" y="782756"/>
              <a:ext cx="3528143" cy="3509275"/>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flipH="1" rot="-1784077">
              <a:off x="2514361" y="782756"/>
              <a:ext cx="3528143" cy="3509275"/>
            </a:xfrm>
            <a:prstGeom prst="blockArc">
              <a:avLst>
                <a:gd fmla="val 14348563" name="adj1"/>
                <a:gd fmla="val 21472873" name="adj2"/>
                <a:gd fmla="val 9381"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rot="-8116889">
              <a:off x="4036851" y="709213"/>
              <a:ext cx="474969" cy="474969"/>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flipH="1" rot="-9016540">
              <a:off x="2512951" y="780741"/>
              <a:ext cx="3527436" cy="3508411"/>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rot="-1017114">
              <a:off x="5486127" y="3080842"/>
              <a:ext cx="410538" cy="406966"/>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rot="6369597">
              <a:off x="2635352" y="3075942"/>
              <a:ext cx="473197" cy="477686"/>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900" fill="hold"/>
                                        <p:tgtEl>
                                          <p:spTgt spid="25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7"/>
          <p:cNvSpPr txBox="1"/>
          <p:nvPr>
            <p:ph idx="1" type="body"/>
          </p:nvPr>
        </p:nvSpPr>
        <p:spPr>
          <a:xfrm>
            <a:off x="1116300" y="253650"/>
            <a:ext cx="31770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solidFill>
                  <a:srgbClr val="B6D7A8"/>
                </a:solidFill>
              </a:rPr>
              <a:t>To begin with, we know that the virus originated from china. So  we tracked each country of our data set and observed when they each observed their first case of Corona.</a:t>
            </a:r>
            <a:endParaRPr sz="1400">
              <a:solidFill>
                <a:srgbClr val="B6D7A8"/>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66" name="Google Shape;266;p27"/>
          <p:cNvGraphicFramePr/>
          <p:nvPr/>
        </p:nvGraphicFramePr>
        <p:xfrm>
          <a:off x="4489550" y="312725"/>
          <a:ext cx="3000000" cy="3000000"/>
        </p:xfrm>
        <a:graphic>
          <a:graphicData uri="http://schemas.openxmlformats.org/drawingml/2006/table">
            <a:tbl>
              <a:tblPr>
                <a:noFill/>
                <a:tableStyleId>{3947023C-4D2E-4336-B7AB-C70981AFF7D7}</a:tableStyleId>
              </a:tblPr>
              <a:tblGrid>
                <a:gridCol w="4422050"/>
              </a:tblGrid>
              <a:tr h="4651375">
                <a:tc>
                  <a:txBody>
                    <a:bodyPr/>
                    <a:lstStyle/>
                    <a:p>
                      <a:pPr indent="0" lvl="0" marL="0" rtl="0" algn="l">
                        <a:spcBef>
                          <a:spcPts val="0"/>
                        </a:spcBef>
                        <a:spcAft>
                          <a:spcPts val="0"/>
                        </a:spcAft>
                        <a:buNone/>
                      </a:pPr>
                      <a:r>
                        <a:rPr lang="zh-CN" sz="1000"/>
                        <a:t>/*1*/</a:t>
                      </a:r>
                      <a:endParaRPr sz="1000"/>
                    </a:p>
                    <a:p>
                      <a:pPr indent="0" lvl="0" marL="0" rtl="0" algn="l">
                        <a:spcBef>
                          <a:spcPts val="0"/>
                        </a:spcBef>
                        <a:spcAft>
                          <a:spcPts val="0"/>
                        </a:spcAft>
                        <a:buNone/>
                      </a:pPr>
                      <a:r>
                        <a:rPr lang="zh-CN" sz="1000"/>
                        <a:t>proc sort data=probly out=sorted;</a:t>
                      </a:r>
                      <a:endParaRPr sz="1000"/>
                    </a:p>
                    <a:p>
                      <a:pPr indent="0" lvl="0" marL="0" rtl="0" algn="l">
                        <a:spcBef>
                          <a:spcPts val="0"/>
                        </a:spcBef>
                        <a:spcAft>
                          <a:spcPts val="0"/>
                        </a:spcAft>
                        <a:buNone/>
                      </a:pPr>
                      <a:r>
                        <a:rPr lang="zh-CN" sz="1000"/>
                        <a:t>where Confirmed=1;</a:t>
                      </a:r>
                      <a:endParaRPr sz="1000"/>
                    </a:p>
                    <a:p>
                      <a:pPr indent="0" lvl="0" marL="0" rtl="0" algn="l">
                        <a:spcBef>
                          <a:spcPts val="0"/>
                        </a:spcBef>
                        <a:spcAft>
                          <a:spcPts val="0"/>
                        </a:spcAft>
                        <a:buNone/>
                      </a:pPr>
                      <a:r>
                        <a:rPr lang="zh-CN" sz="1000"/>
                        <a:t>by  Date;</a:t>
                      </a:r>
                      <a:endParaRPr sz="1000"/>
                    </a:p>
                    <a:p>
                      <a:pPr indent="0" lvl="0" marL="0" rtl="0" algn="l">
                        <a:spcBef>
                          <a:spcPts val="0"/>
                        </a:spcBef>
                        <a:spcAft>
                          <a:spcPts val="0"/>
                        </a:spcAft>
                        <a:buNone/>
                      </a:pPr>
                      <a:r>
                        <a:rPr lang="zh-CN" sz="1000"/>
                        <a:t>by 'Province/State'n;</a:t>
                      </a:r>
                      <a:endParaRPr sz="1000"/>
                    </a:p>
                    <a:p>
                      <a:pPr indent="0" lvl="0" marL="0" rtl="0" algn="l">
                        <a:spcBef>
                          <a:spcPts val="0"/>
                        </a:spcBef>
                        <a:spcAft>
                          <a:spcPts val="0"/>
                        </a:spcAft>
                        <a:buNone/>
                      </a:pPr>
                      <a:r>
                        <a:rPr lang="zh-CN" sz="1000"/>
                        <a:t>run;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/*2*/</a:t>
                      </a:r>
                      <a:endParaRPr sz="1000"/>
                    </a:p>
                    <a:p>
                      <a:pPr indent="0" lvl="0" marL="0" rtl="0" algn="l">
                        <a:spcBef>
                          <a:spcPts val="0"/>
                        </a:spcBef>
                        <a:spcAft>
                          <a:spcPts val="0"/>
                        </a:spcAft>
                        <a:buNone/>
                      </a:pPr>
                      <a:r>
                        <a:rPr lang="zh-CN" sz="1000"/>
                        <a:t>proc sql;</a:t>
                      </a:r>
                      <a:endParaRPr sz="1000"/>
                    </a:p>
                    <a:p>
                      <a:pPr indent="0" lvl="0" marL="0" rtl="0" algn="l">
                        <a:spcBef>
                          <a:spcPts val="0"/>
                        </a:spcBef>
                        <a:spcAft>
                          <a:spcPts val="0"/>
                        </a:spcAft>
                        <a:buNone/>
                      </a:pPr>
                      <a:r>
                        <a:rPr lang="zh-CN" sz="1000"/>
                        <a:t>create table want as</a:t>
                      </a:r>
                      <a:endParaRPr sz="1000"/>
                    </a:p>
                    <a:p>
                      <a:pPr indent="0" lvl="0" marL="0" rtl="0" algn="l">
                        <a:spcBef>
                          <a:spcPts val="0"/>
                        </a:spcBef>
                        <a:spcAft>
                          <a:spcPts val="0"/>
                        </a:spcAft>
                        <a:buNone/>
                      </a:pPr>
                      <a:r>
                        <a:rPr lang="zh-CN" sz="1000"/>
                        <a:t>select a.*</a:t>
                      </a:r>
                      <a:endParaRPr sz="1000"/>
                    </a:p>
                    <a:p>
                      <a:pPr indent="0" lvl="0" marL="0" rtl="0" algn="l">
                        <a:spcBef>
                          <a:spcPts val="0"/>
                        </a:spcBef>
                        <a:spcAft>
                          <a:spcPts val="0"/>
                        </a:spcAft>
                        <a:buNone/>
                      </a:pPr>
                      <a:r>
                        <a:rPr lang="zh-CN" sz="1000"/>
                        <a:t>from sorted a, (select 'Country/Region'n,'Province/State'n,Confirmed as _regimen  from sorted group by 'Province/State'n having date=max(date)) b </a:t>
                      </a:r>
                      <a:endParaRPr sz="1000"/>
                    </a:p>
                    <a:p>
                      <a:pPr indent="0" lvl="0" marL="0" rtl="0" algn="l">
                        <a:spcBef>
                          <a:spcPts val="0"/>
                        </a:spcBef>
                        <a:spcAft>
                          <a:spcPts val="0"/>
                        </a:spcAft>
                        <a:buNone/>
                      </a:pPr>
                      <a:r>
                        <a:rPr lang="zh-CN" sz="1000"/>
                        <a:t>where a.'Province/State'n = b.'Province/State'n</a:t>
                      </a:r>
                      <a:endParaRPr sz="1000"/>
                    </a:p>
                    <a:p>
                      <a:pPr indent="0" lvl="0" marL="0" rtl="0" algn="l">
                        <a:spcBef>
                          <a:spcPts val="0"/>
                        </a:spcBef>
                        <a:spcAft>
                          <a:spcPts val="0"/>
                        </a:spcAft>
                        <a:buNone/>
                      </a:pPr>
                      <a:r>
                        <a:rPr lang="zh-CN" sz="1000"/>
                        <a:t>group by a.'Country/Region'n ,a.'Province/State'n</a:t>
                      </a:r>
                      <a:endParaRPr sz="1000"/>
                    </a:p>
                    <a:p>
                      <a:pPr indent="0" lvl="0" marL="0" rtl="0" algn="l">
                        <a:spcBef>
                          <a:spcPts val="0"/>
                        </a:spcBef>
                        <a:spcAft>
                          <a:spcPts val="0"/>
                        </a:spcAft>
                        <a:buNone/>
                      </a:pPr>
                      <a:r>
                        <a:rPr lang="zh-CN" sz="1000"/>
                        <a:t>having date=min(date) </a:t>
                      </a:r>
                      <a:endParaRPr sz="1000"/>
                    </a:p>
                    <a:p>
                      <a:pPr indent="0" lvl="0" marL="0" rtl="0" algn="l">
                        <a:spcBef>
                          <a:spcPts val="0"/>
                        </a:spcBef>
                        <a:spcAft>
                          <a:spcPts val="0"/>
                        </a:spcAft>
                        <a:buNone/>
                      </a:pPr>
                      <a:r>
                        <a:rPr lang="zh-CN" sz="1000"/>
                        <a:t>and _regimen=Confirmed;</a:t>
                      </a:r>
                      <a:endParaRPr sz="1000"/>
                    </a:p>
                    <a:p>
                      <a:pPr indent="0" lvl="0" marL="0" rtl="0" algn="l">
                        <a:spcBef>
                          <a:spcPts val="0"/>
                        </a:spcBef>
                        <a:spcAft>
                          <a:spcPts val="0"/>
                        </a:spcAft>
                        <a:buNone/>
                      </a:pPr>
                      <a:r>
                        <a:rPr lang="zh-CN" sz="1000"/>
                        <a:t>quit;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/*3*/</a:t>
                      </a:r>
                      <a:endParaRPr sz="1000"/>
                    </a:p>
                    <a:p>
                      <a:pPr indent="0" lvl="0" marL="0" rtl="0" algn="l">
                        <a:spcBef>
                          <a:spcPts val="0"/>
                        </a:spcBef>
                        <a:spcAft>
                          <a:spcPts val="0"/>
                        </a:spcAft>
                        <a:buNone/>
                      </a:pPr>
                      <a:r>
                        <a:rPr lang="zh-CN" sz="1000"/>
                        <a:t>PROC SGPLOT Data = want;</a:t>
                      </a:r>
                      <a:endParaRPr sz="1000"/>
                    </a:p>
                    <a:p>
                      <a:pPr indent="0" lvl="0" marL="0" rtl="0" algn="l">
                        <a:spcBef>
                          <a:spcPts val="0"/>
                        </a:spcBef>
                        <a:spcAft>
                          <a:spcPts val="0"/>
                        </a:spcAft>
                        <a:buNone/>
                      </a:pPr>
                      <a:r>
                        <a:rPr lang="zh-CN" sz="1000"/>
                        <a:t>    scatter x = Date   y = 'Country/Region'n;</a:t>
                      </a:r>
                      <a:endParaRPr sz="1000"/>
                    </a:p>
                    <a:p>
                      <a:pPr indent="0" lvl="0" marL="0" rtl="0" algn="l">
                        <a:spcBef>
                          <a:spcPts val="0"/>
                        </a:spcBef>
                        <a:spcAft>
                          <a:spcPts val="0"/>
                        </a:spcAft>
                        <a:buNone/>
                      </a:pPr>
                      <a:r>
                        <a:rPr lang="zh-CN" sz="1000"/>
                        <a:t>	refline 'Country/Region'n /axis= y;</a:t>
                      </a:r>
                      <a:endParaRPr sz="1000"/>
                    </a:p>
                    <a:p>
                      <a:pPr indent="0" lvl="0" marL="0" rtl="0" algn="l">
                        <a:spcBef>
                          <a:spcPts val="0"/>
                        </a:spcBef>
                        <a:spcAft>
                          <a:spcPts val="0"/>
                        </a:spcAft>
                        <a:buNone/>
                      </a:pPr>
                      <a:r>
                        <a:rPr lang="zh-CN" sz="1000"/>
                        <a:t>	refline Date /axis= x;</a:t>
                      </a:r>
                      <a:endParaRPr sz="1000"/>
                    </a:p>
                    <a:p>
                      <a:pPr indent="0" lvl="0" marL="0" rtl="0" algn="l">
                        <a:spcBef>
                          <a:spcPts val="0"/>
                        </a:spcBef>
                        <a:spcAft>
                          <a:spcPts val="0"/>
                        </a:spcAft>
                        <a:buNone/>
                      </a:pPr>
                      <a:r>
                        <a:rPr lang="zh-CN" sz="1000"/>
                        <a:t>    title "First Case in various Countries";</a:t>
                      </a:r>
                      <a:endParaRPr sz="1000"/>
                    </a:p>
                    <a:p>
                      <a:pPr indent="0" lvl="0" marL="0" rtl="0" algn="l">
                        <a:spcBef>
                          <a:spcPts val="0"/>
                        </a:spcBef>
                        <a:spcAft>
                          <a:spcPts val="0"/>
                        </a:spcAft>
                        <a:buNone/>
                      </a:pPr>
                      <a:r>
                        <a:rPr lang="zh-CN" sz="1000"/>
                        <a:t>run;</a:t>
                      </a:r>
                      <a:endParaRPr sz="1000"/>
                    </a:p>
                    <a:p>
                      <a:pPr indent="0" lvl="0" marL="0" rtl="0" algn="l">
                        <a:spcBef>
                          <a:spcPts val="0"/>
                        </a:spcBef>
                        <a:spcAft>
                          <a:spcPts val="0"/>
                        </a:spcAft>
                        <a:buNone/>
                      </a:pPr>
                      <a:r>
                        <a:t/>
                      </a:r>
                      <a:endParaRPr sz="8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267" name="Google Shape;267;p27"/>
          <p:cNvSpPr txBox="1"/>
          <p:nvPr/>
        </p:nvSpPr>
        <p:spPr>
          <a:xfrm>
            <a:off x="1032600" y="1790000"/>
            <a:ext cx="3177000" cy="346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A4C2F4"/>
              </a:buClr>
              <a:buSzPts val="1400"/>
              <a:buFont typeface="Lato"/>
              <a:buAutoNum type="arabicPeriod"/>
            </a:pPr>
            <a:r>
              <a:rPr lang="zh-CN">
                <a:solidFill>
                  <a:srgbClr val="A4C2F4"/>
                </a:solidFill>
                <a:latin typeface="Lato"/>
                <a:ea typeface="Lato"/>
                <a:cs typeface="Lato"/>
                <a:sym typeface="Lato"/>
              </a:rPr>
              <a:t>First we sort the data by date and take all the cases where there is only 1 case of corona confirmed</a:t>
            </a:r>
            <a:br>
              <a:rPr lang="zh-CN">
                <a:solidFill>
                  <a:srgbClr val="A4C2F4"/>
                </a:solidFill>
                <a:latin typeface="Lato"/>
                <a:ea typeface="Lato"/>
                <a:cs typeface="Lato"/>
                <a:sym typeface="Lato"/>
              </a:rPr>
            </a:b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AutoNum type="arabicPeriod"/>
            </a:pPr>
            <a:r>
              <a:rPr lang="zh-CN">
                <a:solidFill>
                  <a:srgbClr val="A4C2F4"/>
                </a:solidFill>
                <a:latin typeface="Lato"/>
                <a:ea typeface="Lato"/>
                <a:cs typeface="Lato"/>
                <a:sym typeface="Lato"/>
              </a:rPr>
              <a:t>Using proc Sql we are using a join to eliminate the redundant case of confirmed case 1 and take only the minimum date per country and per state</a:t>
            </a:r>
            <a:br>
              <a:rPr lang="zh-CN">
                <a:solidFill>
                  <a:srgbClr val="A4C2F4"/>
                </a:solidFill>
                <a:latin typeface="Lato"/>
                <a:ea typeface="Lato"/>
                <a:cs typeface="Lato"/>
                <a:sym typeface="Lato"/>
              </a:rPr>
            </a:br>
            <a:endParaRPr>
              <a:solidFill>
                <a:srgbClr val="A4C2F4"/>
              </a:solidFill>
              <a:latin typeface="Lato"/>
              <a:ea typeface="Lato"/>
              <a:cs typeface="Lato"/>
              <a:sym typeface="Lato"/>
            </a:endParaRPr>
          </a:p>
          <a:p>
            <a:pPr indent="-317500" lvl="0" marL="457200" rtl="0" algn="l">
              <a:spcBef>
                <a:spcPts val="0"/>
              </a:spcBef>
              <a:spcAft>
                <a:spcPts val="0"/>
              </a:spcAft>
              <a:buClr>
                <a:srgbClr val="A4C2F4"/>
              </a:buClr>
              <a:buSzPts val="1400"/>
              <a:buFont typeface="Lato"/>
              <a:buAutoNum type="arabicPeriod"/>
            </a:pPr>
            <a:r>
              <a:rPr lang="zh-CN">
                <a:solidFill>
                  <a:srgbClr val="A4C2F4"/>
                </a:solidFill>
                <a:latin typeface="Lato"/>
                <a:ea typeface="Lato"/>
                <a:cs typeface="Lato"/>
                <a:sym typeface="Lato"/>
              </a:rPr>
              <a:t>Plotting  a scatter plot to show the result with refline for easier reading</a:t>
            </a:r>
            <a:endParaRPr>
              <a:solidFill>
                <a:srgbClr val="A4C2F4"/>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28"/>
          <p:cNvPicPr preferRelativeResize="0"/>
          <p:nvPr/>
        </p:nvPicPr>
        <p:blipFill>
          <a:blip r:embed="rId3">
            <a:alphaModFix/>
          </a:blip>
          <a:stretch>
            <a:fillRect/>
          </a:stretch>
        </p:blipFill>
        <p:spPr>
          <a:xfrm>
            <a:off x="1052125" y="0"/>
            <a:ext cx="8091874" cy="5143501"/>
          </a:xfrm>
          <a:prstGeom prst="rect">
            <a:avLst/>
          </a:prstGeom>
          <a:noFill/>
          <a:ln>
            <a:noFill/>
          </a:ln>
        </p:spPr>
      </p:pic>
      <p:sp>
        <p:nvSpPr>
          <p:cNvPr id="275" name="Google Shape;275;p28"/>
          <p:cNvSpPr/>
          <p:nvPr/>
        </p:nvSpPr>
        <p:spPr>
          <a:xfrm>
            <a:off x="5656500" y="1204675"/>
            <a:ext cx="2679900" cy="1685100"/>
          </a:xfrm>
          <a:prstGeom prst="wedgeEllipseCallout">
            <a:avLst>
              <a:gd fmla="val -136621" name="adj1"/>
              <a:gd fmla="val -46788" name="adj2"/>
            </a:avLst>
          </a:prstGeom>
          <a:solidFill>
            <a:srgbClr val="CFE2F3"/>
          </a:solid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As we can observe, we get the countries and the various states in various countries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 calcmode="lin" valueType="num">
                                      <p:cBhvr additive="base">
                                        <p:cTn dur="1500"/>
                                        <p:tgtEl>
                                          <p:spTgt spid="2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29"/>
          <p:cNvPicPr preferRelativeResize="0"/>
          <p:nvPr/>
        </p:nvPicPr>
        <p:blipFill>
          <a:blip r:embed="rId3">
            <a:alphaModFix/>
          </a:blip>
          <a:stretch>
            <a:fillRect/>
          </a:stretch>
        </p:blipFill>
        <p:spPr>
          <a:xfrm>
            <a:off x="1042575" y="0"/>
            <a:ext cx="8101424" cy="5268824"/>
          </a:xfrm>
          <a:prstGeom prst="rect">
            <a:avLst/>
          </a:prstGeom>
          <a:noFill/>
          <a:ln>
            <a:noFill/>
          </a:ln>
        </p:spPr>
      </p:pic>
      <p:sp>
        <p:nvSpPr>
          <p:cNvPr id="283" name="Google Shape;283;p29"/>
          <p:cNvSpPr/>
          <p:nvPr/>
        </p:nvSpPr>
        <p:spPr>
          <a:xfrm>
            <a:off x="0" y="3443100"/>
            <a:ext cx="1602900" cy="1700400"/>
          </a:xfrm>
          <a:prstGeom prst="flowChartMagneticTape">
            <a:avLst/>
          </a:prstGeom>
          <a:solidFill>
            <a:srgbClr val="CFE2F3"/>
          </a:solidFill>
          <a:ln cap="flat" cmpd="sng" w="381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Not all countries that were described above could be shown due to lack of space</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0"/>
          <p:cNvSpPr txBox="1"/>
          <p:nvPr>
            <p:ph idx="1" type="body"/>
          </p:nvPr>
        </p:nvSpPr>
        <p:spPr>
          <a:xfrm>
            <a:off x="1072425" y="373600"/>
            <a:ext cx="30933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rgbClr val="6FA8DC"/>
                </a:solidFill>
              </a:rPr>
              <a:t>If we limit the above result to focus only on the first cases in Canada</a:t>
            </a:r>
            <a:endParaRPr sz="2100">
              <a:solidFill>
                <a:srgbClr val="6FA8DC"/>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89" name="Google Shape;289;p30"/>
          <p:cNvGraphicFramePr/>
          <p:nvPr/>
        </p:nvGraphicFramePr>
        <p:xfrm>
          <a:off x="4246775"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rPr lang="zh-CN" sz="1000"/>
                        <a:t>/*1*/</a:t>
                      </a:r>
                      <a:endParaRPr sz="1000"/>
                    </a:p>
                    <a:p>
                      <a:pPr indent="0" lvl="0" marL="0" rtl="0" algn="l">
                        <a:spcBef>
                          <a:spcPts val="0"/>
                        </a:spcBef>
                        <a:spcAft>
                          <a:spcPts val="0"/>
                        </a:spcAft>
                        <a:buNone/>
                      </a:pPr>
                      <a:r>
                        <a:rPr lang="zh-CN" sz="1000"/>
                        <a:t>proc sort data=probly out=sorted;</a:t>
                      </a:r>
                      <a:endParaRPr sz="1000"/>
                    </a:p>
                    <a:p>
                      <a:pPr indent="0" lvl="0" marL="0" rtl="0" algn="l">
                        <a:spcBef>
                          <a:spcPts val="0"/>
                        </a:spcBef>
                        <a:spcAft>
                          <a:spcPts val="0"/>
                        </a:spcAft>
                        <a:buNone/>
                      </a:pPr>
                      <a:r>
                        <a:rPr lang="zh-CN" sz="1000"/>
                        <a:t>where 'Country/Region'n ='Canada' and Confirmed=1;</a:t>
                      </a:r>
                      <a:endParaRPr sz="1000"/>
                    </a:p>
                    <a:p>
                      <a:pPr indent="0" lvl="0" marL="0" rtl="0" algn="l">
                        <a:spcBef>
                          <a:spcPts val="0"/>
                        </a:spcBef>
                        <a:spcAft>
                          <a:spcPts val="0"/>
                        </a:spcAft>
                        <a:buNone/>
                      </a:pPr>
                      <a:r>
                        <a:rPr lang="zh-CN" sz="1000"/>
                        <a:t>by  Date;</a:t>
                      </a:r>
                      <a:endParaRPr sz="1000"/>
                    </a:p>
                    <a:p>
                      <a:pPr indent="0" lvl="0" marL="0" rtl="0" algn="l">
                        <a:spcBef>
                          <a:spcPts val="0"/>
                        </a:spcBef>
                        <a:spcAft>
                          <a:spcPts val="0"/>
                        </a:spcAft>
                        <a:buNone/>
                      </a:pPr>
                      <a:r>
                        <a:rPr lang="zh-CN" sz="1000"/>
                        <a:t>by 'Province/State'n;</a:t>
                      </a:r>
                      <a:endParaRPr sz="1000"/>
                    </a:p>
                    <a:p>
                      <a:pPr indent="0" lvl="0" marL="0" rtl="0" algn="l">
                        <a:spcBef>
                          <a:spcPts val="0"/>
                        </a:spcBef>
                        <a:spcAft>
                          <a:spcPts val="0"/>
                        </a:spcAft>
                        <a:buNone/>
                      </a:pPr>
                      <a:r>
                        <a:rPr lang="zh-CN" sz="1000"/>
                        <a:t>run;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/*2*/</a:t>
                      </a:r>
                      <a:endParaRPr sz="1000"/>
                    </a:p>
                    <a:p>
                      <a:pPr indent="0" lvl="0" marL="0" rtl="0" algn="l">
                        <a:spcBef>
                          <a:spcPts val="0"/>
                        </a:spcBef>
                        <a:spcAft>
                          <a:spcPts val="0"/>
                        </a:spcAft>
                        <a:buNone/>
                      </a:pPr>
                      <a:r>
                        <a:rPr lang="zh-CN" sz="1000"/>
                        <a:t>proc sql;</a:t>
                      </a:r>
                      <a:endParaRPr sz="1000"/>
                    </a:p>
                    <a:p>
                      <a:pPr indent="0" lvl="0" marL="0" rtl="0" algn="l">
                        <a:spcBef>
                          <a:spcPts val="0"/>
                        </a:spcBef>
                        <a:spcAft>
                          <a:spcPts val="0"/>
                        </a:spcAft>
                        <a:buNone/>
                      </a:pPr>
                      <a:r>
                        <a:rPr lang="zh-CN" sz="1000"/>
                        <a:t>create table want as</a:t>
                      </a:r>
                      <a:endParaRPr sz="1000"/>
                    </a:p>
                    <a:p>
                      <a:pPr indent="0" lvl="0" marL="0" rtl="0" algn="l">
                        <a:spcBef>
                          <a:spcPts val="0"/>
                        </a:spcBef>
                        <a:spcAft>
                          <a:spcPts val="0"/>
                        </a:spcAft>
                        <a:buNone/>
                      </a:pPr>
                      <a:r>
                        <a:rPr lang="zh-CN" sz="1000"/>
                        <a:t>select a.*</a:t>
                      </a:r>
                      <a:endParaRPr sz="1000"/>
                    </a:p>
                    <a:p>
                      <a:pPr indent="0" lvl="0" marL="0" rtl="0" algn="l">
                        <a:spcBef>
                          <a:spcPts val="0"/>
                        </a:spcBef>
                        <a:spcAft>
                          <a:spcPts val="0"/>
                        </a:spcAft>
                        <a:buNone/>
                      </a:pPr>
                      <a:r>
                        <a:rPr lang="zh-CN" sz="1000"/>
                        <a:t>from sorted a, (select 'Country/Region'n,'Province/State'n,Confirmed as _regimen  from sorted group by 'Province/State'n having date=max(date)) b </a:t>
                      </a:r>
                      <a:endParaRPr sz="1000"/>
                    </a:p>
                    <a:p>
                      <a:pPr indent="0" lvl="0" marL="0" rtl="0" algn="l">
                        <a:spcBef>
                          <a:spcPts val="0"/>
                        </a:spcBef>
                        <a:spcAft>
                          <a:spcPts val="0"/>
                        </a:spcAft>
                        <a:buNone/>
                      </a:pPr>
                      <a:r>
                        <a:rPr lang="zh-CN" sz="1000"/>
                        <a:t>where a.'Province/State'n = b.'Province/State'n</a:t>
                      </a:r>
                      <a:endParaRPr sz="1000"/>
                    </a:p>
                    <a:p>
                      <a:pPr indent="0" lvl="0" marL="0" rtl="0" algn="l">
                        <a:spcBef>
                          <a:spcPts val="0"/>
                        </a:spcBef>
                        <a:spcAft>
                          <a:spcPts val="0"/>
                        </a:spcAft>
                        <a:buNone/>
                      </a:pPr>
                      <a:r>
                        <a:rPr lang="zh-CN" sz="1000"/>
                        <a:t>group by a.'Country/Region'n ,a.'Province/State'n</a:t>
                      </a:r>
                      <a:endParaRPr sz="1000"/>
                    </a:p>
                    <a:p>
                      <a:pPr indent="0" lvl="0" marL="0" rtl="0" algn="l">
                        <a:spcBef>
                          <a:spcPts val="0"/>
                        </a:spcBef>
                        <a:spcAft>
                          <a:spcPts val="0"/>
                        </a:spcAft>
                        <a:buNone/>
                      </a:pPr>
                      <a:r>
                        <a:rPr lang="zh-CN" sz="1000"/>
                        <a:t>having date=min(date) </a:t>
                      </a:r>
                      <a:endParaRPr sz="1000"/>
                    </a:p>
                    <a:p>
                      <a:pPr indent="0" lvl="0" marL="0" rtl="0" algn="l">
                        <a:spcBef>
                          <a:spcPts val="0"/>
                        </a:spcBef>
                        <a:spcAft>
                          <a:spcPts val="0"/>
                        </a:spcAft>
                        <a:buNone/>
                      </a:pPr>
                      <a:r>
                        <a:rPr lang="zh-CN" sz="1000"/>
                        <a:t>and _regimen=Confirmed;</a:t>
                      </a:r>
                      <a:endParaRPr sz="1000"/>
                    </a:p>
                    <a:p>
                      <a:pPr indent="0" lvl="0" marL="0" rtl="0" algn="l">
                        <a:spcBef>
                          <a:spcPts val="0"/>
                        </a:spcBef>
                        <a:spcAft>
                          <a:spcPts val="0"/>
                        </a:spcAft>
                        <a:buNone/>
                      </a:pPr>
                      <a:r>
                        <a:rPr lang="zh-CN" sz="1000"/>
                        <a:t>quit;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/*3*/</a:t>
                      </a:r>
                      <a:endParaRPr sz="1000"/>
                    </a:p>
                    <a:p>
                      <a:pPr indent="0" lvl="0" marL="0" rtl="0" algn="l">
                        <a:spcBef>
                          <a:spcPts val="0"/>
                        </a:spcBef>
                        <a:spcAft>
                          <a:spcPts val="0"/>
                        </a:spcAft>
                        <a:buNone/>
                      </a:pPr>
                      <a:r>
                        <a:rPr lang="zh-CN" sz="1000"/>
                        <a:t>PROC SGPLOT Data = want;</a:t>
                      </a:r>
                      <a:endParaRPr sz="1000"/>
                    </a:p>
                    <a:p>
                      <a:pPr indent="0" lvl="0" marL="0" rtl="0" algn="l">
                        <a:spcBef>
                          <a:spcPts val="0"/>
                        </a:spcBef>
                        <a:spcAft>
                          <a:spcPts val="0"/>
                        </a:spcAft>
                        <a:buNone/>
                      </a:pPr>
                      <a:r>
                        <a:rPr lang="zh-CN" sz="1000"/>
                        <a:t>    scatter x = Date   y = 'Province/State'n;</a:t>
                      </a:r>
                      <a:endParaRPr sz="1000"/>
                    </a:p>
                    <a:p>
                      <a:pPr indent="0" lvl="0" marL="0" rtl="0" algn="l">
                        <a:spcBef>
                          <a:spcPts val="0"/>
                        </a:spcBef>
                        <a:spcAft>
                          <a:spcPts val="0"/>
                        </a:spcAft>
                        <a:buNone/>
                      </a:pPr>
                      <a:r>
                        <a:rPr lang="zh-CN" sz="1000"/>
                        <a:t>	refline 'Province/State'n /axis= y;</a:t>
                      </a:r>
                      <a:endParaRPr sz="1000"/>
                    </a:p>
                    <a:p>
                      <a:pPr indent="0" lvl="0" marL="0" rtl="0" algn="l">
                        <a:spcBef>
                          <a:spcPts val="0"/>
                        </a:spcBef>
                        <a:spcAft>
                          <a:spcPts val="0"/>
                        </a:spcAft>
                        <a:buNone/>
                      </a:pPr>
                      <a:r>
                        <a:rPr lang="zh-CN" sz="1000"/>
                        <a:t>	refline Date /axis= x;</a:t>
                      </a:r>
                      <a:endParaRPr sz="1000"/>
                    </a:p>
                    <a:p>
                      <a:pPr indent="0" lvl="0" marL="0" rtl="0" algn="l">
                        <a:spcBef>
                          <a:spcPts val="0"/>
                        </a:spcBef>
                        <a:spcAft>
                          <a:spcPts val="0"/>
                        </a:spcAft>
                        <a:buNone/>
                      </a:pPr>
                      <a:r>
                        <a:rPr lang="zh-CN" sz="1000"/>
                        <a:t>/*	group= 'Country/Region'n, 'Province/State'n */</a:t>
                      </a:r>
                      <a:endParaRPr sz="1000"/>
                    </a:p>
                    <a:p>
                      <a:pPr indent="0" lvl="0" marL="0" rtl="0" algn="l">
                        <a:spcBef>
                          <a:spcPts val="0"/>
                        </a:spcBef>
                        <a:spcAft>
                          <a:spcPts val="0"/>
                        </a:spcAft>
                        <a:buNone/>
                      </a:pPr>
                      <a:r>
                        <a:rPr lang="zh-CN" sz="1000"/>
                        <a:t>/*	groupdisplay=cluster lineattrs=(color=black);*/</a:t>
                      </a:r>
                      <a:endParaRPr sz="1000"/>
                    </a:p>
                    <a:p>
                      <a:pPr indent="0" lvl="0" marL="0" rtl="0" algn="l">
                        <a:spcBef>
                          <a:spcPts val="0"/>
                        </a:spcBef>
                        <a:spcAft>
                          <a:spcPts val="0"/>
                        </a:spcAft>
                        <a:buNone/>
                      </a:pPr>
                      <a:r>
                        <a:rPr lang="zh-CN" sz="1000"/>
                        <a:t>    title "First Case in Canada Provinces";</a:t>
                      </a:r>
                      <a:endParaRPr sz="1000"/>
                    </a:p>
                    <a:p>
                      <a:pPr indent="0" lvl="0" marL="0" rtl="0" algn="l">
                        <a:spcBef>
                          <a:spcPts val="0"/>
                        </a:spcBef>
                        <a:spcAft>
                          <a:spcPts val="0"/>
                        </a:spcAft>
                        <a:buNone/>
                      </a:pPr>
                      <a:r>
                        <a:rPr lang="zh-CN" sz="1000"/>
                        <a:t>run;</a:t>
                      </a:r>
                      <a:endParaRPr sz="8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290" name="Google Shape;290;p30"/>
          <p:cNvSpPr txBox="1"/>
          <p:nvPr/>
        </p:nvSpPr>
        <p:spPr>
          <a:xfrm>
            <a:off x="1072425" y="2058600"/>
            <a:ext cx="2853600" cy="3465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To achieve this, we simply filter the country to Canada</a:t>
            </a:r>
            <a:br>
              <a:rPr lang="zh-CN" sz="1900">
                <a:solidFill>
                  <a:srgbClr val="B6D7A8"/>
                </a:solidFill>
                <a:latin typeface="Lato"/>
                <a:ea typeface="Lato"/>
                <a:cs typeface="Lato"/>
                <a:sym typeface="Lato"/>
              </a:rPr>
            </a:br>
            <a:endParaRPr sz="1900">
              <a:solidFill>
                <a:srgbClr val="B6D7A8"/>
              </a:solidFill>
              <a:latin typeface="Lato"/>
              <a:ea typeface="Lato"/>
              <a:cs typeface="Lato"/>
              <a:sym typeface="Lato"/>
            </a:endParaRPr>
          </a:p>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Stays the same</a:t>
            </a:r>
            <a:br>
              <a:rPr lang="zh-CN" sz="1900">
                <a:solidFill>
                  <a:srgbClr val="B6D7A8"/>
                </a:solidFill>
                <a:latin typeface="Lato"/>
                <a:ea typeface="Lato"/>
                <a:cs typeface="Lato"/>
                <a:sym typeface="Lato"/>
              </a:rPr>
            </a:br>
            <a:endParaRPr sz="1900">
              <a:solidFill>
                <a:srgbClr val="B6D7A8"/>
              </a:solidFill>
              <a:latin typeface="Lato"/>
              <a:ea typeface="Lato"/>
              <a:cs typeface="Lato"/>
              <a:sym typeface="Lato"/>
            </a:endParaRPr>
          </a:p>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Our Scatter plot will be based on Provinces </a:t>
            </a:r>
            <a:endParaRPr sz="1900">
              <a:solidFill>
                <a:srgbClr val="B6D7A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31"/>
          <p:cNvPicPr preferRelativeResize="0"/>
          <p:nvPr/>
        </p:nvPicPr>
        <p:blipFill rotWithShape="1">
          <a:blip r:embed="rId3">
            <a:alphaModFix/>
          </a:blip>
          <a:srcRect b="0" l="-2701" r="0" t="0"/>
          <a:stretch/>
        </p:blipFill>
        <p:spPr>
          <a:xfrm>
            <a:off x="803900" y="0"/>
            <a:ext cx="8340099" cy="5143500"/>
          </a:xfrm>
          <a:prstGeom prst="rect">
            <a:avLst/>
          </a:prstGeom>
          <a:noFill/>
          <a:ln>
            <a:noFill/>
          </a:ln>
        </p:spPr>
      </p:pic>
      <p:sp>
        <p:nvSpPr>
          <p:cNvPr id="298" name="Google Shape;298;p31"/>
          <p:cNvSpPr/>
          <p:nvPr/>
        </p:nvSpPr>
        <p:spPr>
          <a:xfrm>
            <a:off x="5935275" y="1107125"/>
            <a:ext cx="2679900" cy="1685100"/>
          </a:xfrm>
          <a:prstGeom prst="wedgeEllipseCallout">
            <a:avLst>
              <a:gd fmla="val -136621" name="adj1"/>
              <a:gd fmla="val -46788" name="adj2"/>
            </a:avLst>
          </a:prstGeom>
          <a:solidFill>
            <a:srgbClr val="CFE2F3"/>
          </a:solid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As we can observe, we get the provinces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zh-CN" sz="4100">
                <a:solidFill>
                  <a:srgbClr val="3C78D8"/>
                </a:solidFill>
              </a:rPr>
              <a:t>CONTENTS</a:t>
            </a:r>
            <a:endParaRPr b="1" i="1" sz="4100">
              <a:solidFill>
                <a:srgbClr val="3C78D8"/>
              </a:solidFill>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B6D7A8"/>
              </a:buClr>
              <a:buSzPts val="2400"/>
              <a:buChar char="❖"/>
            </a:pPr>
            <a:r>
              <a:rPr lang="zh-CN" sz="2400">
                <a:solidFill>
                  <a:srgbClr val="B6D7A8"/>
                </a:solidFill>
              </a:rPr>
              <a:t>Introduction</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Raw Dataset Inspection</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Normalyzing Data</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Analytics</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Summary</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Disclaimer</a:t>
            </a:r>
            <a:endParaRPr sz="2400">
              <a:solidFill>
                <a:srgbClr val="B6D7A8"/>
              </a:solidFill>
            </a:endParaRPr>
          </a:p>
          <a:p>
            <a:pPr indent="-381000" lvl="0" marL="457200" rtl="0" algn="l">
              <a:spcBef>
                <a:spcPts val="0"/>
              </a:spcBef>
              <a:spcAft>
                <a:spcPts val="0"/>
              </a:spcAft>
              <a:buClr>
                <a:srgbClr val="B6D7A8"/>
              </a:buClr>
              <a:buSzPts val="2400"/>
              <a:buChar char="❖"/>
            </a:pPr>
            <a:r>
              <a:rPr lang="zh-CN" sz="2400">
                <a:solidFill>
                  <a:srgbClr val="B6D7A8"/>
                </a:solidFill>
              </a:rPr>
              <a:t>Bibliography</a:t>
            </a:r>
            <a:endParaRPr sz="2400">
              <a:solidFill>
                <a:srgbClr val="B6D7A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100"/>
                                        <p:tgtEl>
                                          <p:spTgt spid="143">
                                            <p:txEl>
                                              <p:pRg end="0" st="0"/>
                                            </p:txEl>
                                          </p:spTgt>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100"/>
                                        <p:tgtEl>
                                          <p:spTgt spid="143">
                                            <p:txEl>
                                              <p:pRg end="1" st="1"/>
                                            </p:txEl>
                                          </p:spTgt>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100"/>
                                        <p:tgtEl>
                                          <p:spTgt spid="143">
                                            <p:txEl>
                                              <p:pRg end="2" st="2"/>
                                            </p:txEl>
                                          </p:spTgt>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100"/>
                                        <p:tgtEl>
                                          <p:spTgt spid="143">
                                            <p:txEl>
                                              <p:pRg end="3" st="3"/>
                                            </p:txEl>
                                          </p:spTgt>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100"/>
                                        <p:tgtEl>
                                          <p:spTgt spid="143">
                                            <p:txEl>
                                              <p:pRg end="4" st="4"/>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100"/>
                                        <p:tgtEl>
                                          <p:spTgt spid="143">
                                            <p:txEl>
                                              <p:pRg end="5" st="5"/>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1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32"/>
          <p:cNvPicPr preferRelativeResize="0"/>
          <p:nvPr/>
        </p:nvPicPr>
        <p:blipFill>
          <a:blip r:embed="rId3">
            <a:alphaModFix/>
          </a:blip>
          <a:stretch>
            <a:fillRect/>
          </a:stretch>
        </p:blipFill>
        <p:spPr>
          <a:xfrm>
            <a:off x="3213800" y="0"/>
            <a:ext cx="5930199" cy="5143501"/>
          </a:xfrm>
          <a:prstGeom prst="rect">
            <a:avLst/>
          </a:prstGeom>
          <a:noFill/>
          <a:ln>
            <a:noFill/>
          </a:ln>
        </p:spPr>
      </p:pic>
      <p:sp>
        <p:nvSpPr>
          <p:cNvPr id="304" name="Google Shape;304;p32"/>
          <p:cNvSpPr txBox="1"/>
          <p:nvPr/>
        </p:nvSpPr>
        <p:spPr>
          <a:xfrm>
            <a:off x="994750" y="1079650"/>
            <a:ext cx="2018100" cy="35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3200">
                <a:solidFill>
                  <a:srgbClr val="3C78D8"/>
                </a:solidFill>
                <a:latin typeface="Lato"/>
                <a:ea typeface="Lato"/>
                <a:cs typeface="Lato"/>
                <a:sym typeface="Lato"/>
              </a:rPr>
              <a:t>Date of First Case </a:t>
            </a:r>
            <a:endParaRPr b="1" sz="3200">
              <a:solidFill>
                <a:srgbClr val="3C78D8"/>
              </a:solidFill>
              <a:latin typeface="Lato"/>
              <a:ea typeface="Lato"/>
              <a:cs typeface="Lato"/>
              <a:sym typeface="Lato"/>
            </a:endParaRPr>
          </a:p>
          <a:p>
            <a:pPr indent="0" lvl="0" marL="0" rtl="0" algn="ctr">
              <a:spcBef>
                <a:spcPts val="0"/>
              </a:spcBef>
              <a:spcAft>
                <a:spcPts val="0"/>
              </a:spcAft>
              <a:buNone/>
            </a:pPr>
            <a:r>
              <a:rPr b="1" lang="zh-CN" sz="3200">
                <a:solidFill>
                  <a:srgbClr val="3C78D8"/>
                </a:solidFill>
                <a:latin typeface="Lato"/>
                <a:ea typeface="Lato"/>
                <a:cs typeface="Lato"/>
                <a:sym typeface="Lato"/>
              </a:rPr>
              <a:t>in Different Canada Provinces</a:t>
            </a:r>
            <a:endParaRPr b="1" sz="3200">
              <a:solidFill>
                <a:srgbClr val="3C78D8"/>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3"/>
          <p:cNvSpPr txBox="1"/>
          <p:nvPr>
            <p:ph idx="1" type="body"/>
          </p:nvPr>
        </p:nvSpPr>
        <p:spPr>
          <a:xfrm>
            <a:off x="1072425" y="373600"/>
            <a:ext cx="30933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rgbClr val="6FA8DC"/>
                </a:solidFill>
              </a:rPr>
              <a:t>The confirmed cases </a:t>
            </a:r>
            <a:r>
              <a:rPr lang="zh-CN" sz="2100">
                <a:solidFill>
                  <a:srgbClr val="6FA8DC"/>
                </a:solidFill>
              </a:rPr>
              <a:t>in Canada</a:t>
            </a:r>
            <a:endParaRPr sz="2100">
              <a:solidFill>
                <a:srgbClr val="6FA8DC"/>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310" name="Google Shape;310;p33"/>
          <p:cNvGraphicFramePr/>
          <p:nvPr/>
        </p:nvGraphicFramePr>
        <p:xfrm>
          <a:off x="4246775"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rPr lang="zh-CN" sz="1000"/>
                        <a:t>Data libraryy.dataset;</a:t>
                      </a:r>
                      <a:endParaRPr sz="1000"/>
                    </a:p>
                    <a:p>
                      <a:pPr indent="0" lvl="0" marL="0" rtl="0" algn="l">
                        <a:spcBef>
                          <a:spcPts val="0"/>
                        </a:spcBef>
                        <a:spcAft>
                          <a:spcPts val="0"/>
                        </a:spcAft>
                        <a:buNone/>
                      </a:pPr>
                      <a:r>
                        <a:rPr lang="zh-CN" sz="1000"/>
                        <a:t>Set probly</a:t>
                      </a:r>
                      <a:endParaRPr sz="1000"/>
                    </a:p>
                    <a:p>
                      <a:pPr indent="0" lvl="0" marL="0" rtl="0" algn="l">
                        <a:spcBef>
                          <a:spcPts val="0"/>
                        </a:spcBef>
                        <a:spcAft>
                          <a:spcPts val="0"/>
                        </a:spcAft>
                        <a:buNone/>
                      </a:pPr>
                      <a:r>
                        <a:rPr lang="zh-CN" sz="1000"/>
                        <a:t>(where=	(		'Country/Region'n = 'Canada'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/*All cases in Canada confirmed cases*/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title 'Corona Cases in Canadas provinces';</a:t>
                      </a:r>
                      <a:endParaRPr sz="1000"/>
                    </a:p>
                    <a:p>
                      <a:pPr indent="0" lvl="0" marL="0" rtl="0" algn="l">
                        <a:spcBef>
                          <a:spcPts val="0"/>
                        </a:spcBef>
                        <a:spcAft>
                          <a:spcPts val="0"/>
                        </a:spcAft>
                        <a:buNone/>
                      </a:pPr>
                      <a:r>
                        <a:rPr lang="zh-CN" sz="1000"/>
                        <a:t>footnote j=l 'Bar Chart on Discrete Axis';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ods graphics on /  /*Chart characteristics*/</a:t>
                      </a:r>
                      <a:endParaRPr sz="1000"/>
                    </a:p>
                    <a:p>
                      <a:pPr indent="0" lvl="0" marL="0" rtl="0" algn="l">
                        <a:spcBef>
                          <a:spcPts val="0"/>
                        </a:spcBef>
                        <a:spcAft>
                          <a:spcPts val="0"/>
                        </a:spcAft>
                        <a:buNone/>
                      </a:pPr>
                      <a:r>
                        <a:rPr lang="zh-CN" sz="1000"/>
                        <a:t>      width=10 in</a:t>
                      </a:r>
                      <a:endParaRPr sz="1000"/>
                    </a:p>
                    <a:p>
                      <a:pPr indent="0" lvl="0" marL="0" rtl="0" algn="l">
                        <a:spcBef>
                          <a:spcPts val="0"/>
                        </a:spcBef>
                        <a:spcAft>
                          <a:spcPts val="0"/>
                        </a:spcAft>
                        <a:buNone/>
                      </a:pPr>
                      <a:r>
                        <a:rPr lang="zh-CN" sz="1000"/>
                        <a:t>	  height=10 in</a:t>
                      </a:r>
                      <a:endParaRPr sz="1000"/>
                    </a:p>
                    <a:p>
                      <a:pPr indent="0" lvl="0" marL="0" rtl="0" algn="l">
                        <a:spcBef>
                          <a:spcPts val="0"/>
                        </a:spcBef>
                        <a:spcAft>
                          <a:spcPts val="0"/>
                        </a:spcAft>
                        <a:buNone/>
                      </a:pPr>
                      <a:r>
                        <a:rPr lang="zh-CN" sz="1000"/>
                        <a:t>      outputfmt=gif</a:t>
                      </a:r>
                      <a:endParaRPr sz="1000"/>
                    </a:p>
                    <a:p>
                      <a:pPr indent="0" lvl="0" marL="0" rtl="0" algn="l">
                        <a:spcBef>
                          <a:spcPts val="0"/>
                        </a:spcBef>
                        <a:spcAft>
                          <a:spcPts val="0"/>
                        </a:spcAft>
                        <a:buNone/>
                      </a:pPr>
                      <a:r>
                        <a:rPr lang="zh-CN" sz="1000"/>
                        <a:t>      imagemap=on</a:t>
                      </a:r>
                      <a:endParaRPr sz="1000"/>
                    </a:p>
                    <a:p>
                      <a:pPr indent="0" lvl="0" marL="0" rtl="0" algn="l">
                        <a:spcBef>
                          <a:spcPts val="0"/>
                        </a:spcBef>
                        <a:spcAft>
                          <a:spcPts val="0"/>
                        </a:spcAft>
                        <a:buNone/>
                      </a:pPr>
                      <a:r>
                        <a:rPr lang="zh-CN" sz="1000"/>
                        <a:t>     imagename="MyBoxplot"</a:t>
                      </a:r>
                      <a:endParaRPr sz="1000"/>
                    </a:p>
                    <a:p>
                      <a:pPr indent="0" lvl="0" marL="0" rtl="0" algn="l">
                        <a:spcBef>
                          <a:spcPts val="0"/>
                        </a:spcBef>
                        <a:spcAft>
                          <a:spcPts val="0"/>
                        </a:spcAft>
                        <a:buNone/>
                      </a:pPr>
                      <a:r>
                        <a:rPr lang="zh-CN"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proc sgplot data=libraryy.dataset;</a:t>
                      </a:r>
                      <a:endParaRPr sz="1000"/>
                    </a:p>
                    <a:p>
                      <a:pPr indent="0" lvl="0" marL="0" rtl="0" algn="l">
                        <a:spcBef>
                          <a:spcPts val="0"/>
                        </a:spcBef>
                        <a:spcAft>
                          <a:spcPts val="0"/>
                        </a:spcAft>
                        <a:buNone/>
                      </a:pPr>
                      <a:r>
                        <a:rPr lang="zh-CN" sz="1000"/>
                        <a:t>  refline 1 1.5 2 / lineattrs=graphgridlines;</a:t>
                      </a:r>
                      <a:endParaRPr sz="1000"/>
                    </a:p>
                    <a:p>
                      <a:pPr indent="0" lvl="0" marL="0" rtl="0" algn="l">
                        <a:spcBef>
                          <a:spcPts val="0"/>
                        </a:spcBef>
                        <a:spcAft>
                          <a:spcPts val="0"/>
                        </a:spcAft>
                        <a:buNone/>
                      </a:pPr>
                      <a:r>
                        <a:rPr lang="zh-CN" sz="1000"/>
                        <a:t>  highlow x=Date high=Confirmed low=Zero / type=bar  </a:t>
                      </a:r>
                      <a:endParaRPr sz="1000"/>
                    </a:p>
                    <a:p>
                      <a:pPr indent="0" lvl="0" marL="0" rtl="0" algn="l">
                        <a:spcBef>
                          <a:spcPts val="0"/>
                        </a:spcBef>
                        <a:spcAft>
                          <a:spcPts val="0"/>
                        </a:spcAft>
                        <a:buNone/>
                      </a:pPr>
                      <a:r>
                        <a:rPr lang="zh-CN" sz="1000"/>
                        <a:t>  group='Province/State'n </a:t>
                      </a:r>
                      <a:endParaRPr sz="1000"/>
                    </a:p>
                    <a:p>
                      <a:pPr indent="0" lvl="0" marL="0" rtl="0" algn="l">
                        <a:spcBef>
                          <a:spcPts val="0"/>
                        </a:spcBef>
                        <a:spcAft>
                          <a:spcPts val="0"/>
                        </a:spcAft>
                        <a:buNone/>
                      </a:pPr>
                      <a:r>
                        <a:rPr lang="zh-CN" sz="1000"/>
                        <a:t>  groupdisplay=cluster lineattrs=(color=black);</a:t>
                      </a:r>
                      <a:endParaRPr sz="1000"/>
                    </a:p>
                    <a:p>
                      <a:pPr indent="0" lvl="0" marL="0" rtl="0" algn="l">
                        <a:spcBef>
                          <a:spcPts val="0"/>
                        </a:spcBef>
                        <a:spcAft>
                          <a:spcPts val="0"/>
                        </a:spcAft>
                        <a:buNone/>
                      </a:pPr>
                      <a:r>
                        <a:rPr lang="zh-CN" sz="1000"/>
                        <a:t>  xaxis discreteorder=data display=(nolabel);</a:t>
                      </a:r>
                      <a:endParaRPr sz="1000"/>
                    </a:p>
                    <a:p>
                      <a:pPr indent="0" lvl="0" marL="0" rtl="0" algn="l">
                        <a:spcBef>
                          <a:spcPts val="0"/>
                        </a:spcBef>
                        <a:spcAft>
                          <a:spcPts val="0"/>
                        </a:spcAft>
                        <a:buNone/>
                      </a:pPr>
                      <a:r>
                        <a:rPr lang="zh-CN" sz="1000"/>
                        <a:t>  yaxis label='Value (/ULN)' offsetmin=0;;</a:t>
                      </a:r>
                      <a:endParaRPr sz="1000"/>
                    </a:p>
                    <a:p>
                      <a:pPr indent="0" lvl="0" marL="0" rtl="0" algn="l">
                        <a:spcBef>
                          <a:spcPts val="0"/>
                        </a:spcBef>
                        <a:spcAft>
                          <a:spcPts val="0"/>
                        </a:spcAft>
                        <a:buNone/>
                      </a:pPr>
                      <a:r>
                        <a:rPr lang="zh-CN" sz="1000"/>
                        <a:t>  run;</a:t>
                      </a:r>
                      <a:endParaRPr sz="1000"/>
                    </a:p>
                    <a:p>
                      <a:pPr indent="0" lvl="0" marL="0" rtl="0" algn="l">
                        <a:spcBef>
                          <a:spcPts val="0"/>
                        </a:spcBef>
                        <a:spcAft>
                          <a:spcPts val="0"/>
                        </a:spcAft>
                        <a:buNone/>
                      </a:pPr>
                      <a:r>
                        <a:t/>
                      </a:r>
                      <a:endParaRPr sz="10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11" name="Google Shape;311;p33"/>
          <p:cNvSpPr txBox="1"/>
          <p:nvPr/>
        </p:nvSpPr>
        <p:spPr>
          <a:xfrm>
            <a:off x="1011500" y="1429200"/>
            <a:ext cx="2853600" cy="3465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We filter Canada as a country</a:t>
            </a:r>
            <a:br>
              <a:rPr lang="zh-CN" sz="1900">
                <a:solidFill>
                  <a:srgbClr val="B6D7A8"/>
                </a:solidFill>
                <a:latin typeface="Lato"/>
                <a:ea typeface="Lato"/>
                <a:cs typeface="Lato"/>
                <a:sym typeface="Lato"/>
              </a:rPr>
            </a:br>
            <a:endParaRPr sz="1900">
              <a:solidFill>
                <a:srgbClr val="B6D7A8"/>
              </a:solidFill>
              <a:latin typeface="Lato"/>
              <a:ea typeface="Lato"/>
              <a:cs typeface="Lato"/>
              <a:sym typeface="Lato"/>
            </a:endParaRPr>
          </a:p>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Specified our graph width</a:t>
            </a:r>
            <a:br>
              <a:rPr lang="zh-CN" sz="1900">
                <a:solidFill>
                  <a:srgbClr val="B6D7A8"/>
                </a:solidFill>
                <a:latin typeface="Lato"/>
                <a:ea typeface="Lato"/>
                <a:cs typeface="Lato"/>
                <a:sym typeface="Lato"/>
              </a:rPr>
            </a:br>
            <a:endParaRPr sz="1900">
              <a:solidFill>
                <a:srgbClr val="B6D7A8"/>
              </a:solidFill>
              <a:latin typeface="Lato"/>
              <a:ea typeface="Lato"/>
              <a:cs typeface="Lato"/>
              <a:sym typeface="Lato"/>
            </a:endParaRPr>
          </a:p>
          <a:p>
            <a:pPr indent="-349250" lvl="0" marL="457200" rtl="0" algn="l">
              <a:spcBef>
                <a:spcPts val="0"/>
              </a:spcBef>
              <a:spcAft>
                <a:spcPts val="0"/>
              </a:spcAft>
              <a:buClr>
                <a:srgbClr val="B6D7A8"/>
              </a:buClr>
              <a:buSzPts val="1900"/>
              <a:buFont typeface="Lato"/>
              <a:buAutoNum type="arabicPeriod"/>
            </a:pPr>
            <a:r>
              <a:rPr lang="zh-CN" sz="1900">
                <a:solidFill>
                  <a:srgbClr val="B6D7A8"/>
                </a:solidFill>
                <a:latin typeface="Lato"/>
                <a:ea typeface="Lato"/>
                <a:cs typeface="Lato"/>
                <a:sym typeface="Lato"/>
              </a:rPr>
              <a:t>plotting with a high low sgplot grouping each provinces</a:t>
            </a:r>
            <a:endParaRPr sz="1900">
              <a:solidFill>
                <a:srgbClr val="B6D7A8"/>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1088525" y="0"/>
            <a:ext cx="7383900" cy="6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93C47D"/>
                </a:solidFill>
              </a:rPr>
              <a:t>Coronavirus Cases in Canada Provinces</a:t>
            </a:r>
            <a:endParaRPr b="1" sz="2700">
              <a:solidFill>
                <a:srgbClr val="93C47D"/>
              </a:solidFill>
            </a:endParaRPr>
          </a:p>
          <a:p>
            <a:pPr indent="0" lvl="0" marL="0" rtl="0" algn="l">
              <a:spcBef>
                <a:spcPts val="0"/>
              </a:spcBef>
              <a:spcAft>
                <a:spcPts val="0"/>
              </a:spcAft>
              <a:buNone/>
            </a:pPr>
            <a:r>
              <a:t/>
            </a:r>
            <a:endParaRPr/>
          </a:p>
        </p:txBody>
      </p:sp>
      <p:sp>
        <p:nvSpPr>
          <p:cNvPr id="317" name="Google Shape;317;p34"/>
          <p:cNvSpPr txBox="1"/>
          <p:nvPr>
            <p:ph idx="1" type="body"/>
          </p:nvPr>
        </p:nvSpPr>
        <p:spPr>
          <a:xfrm>
            <a:off x="6119225" y="898400"/>
            <a:ext cx="24231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rgbClr val="3D85C6"/>
                </a:solidFill>
                <a:latin typeface="Georgia"/>
                <a:ea typeface="Georgia"/>
                <a:cs typeface="Georgia"/>
                <a:sym typeface="Georgia"/>
              </a:rPr>
              <a:t>Quebec(Q) has the highest Number of Confirmed cases</a:t>
            </a:r>
            <a:endParaRPr sz="1700">
              <a:solidFill>
                <a:srgbClr val="3D85C6"/>
              </a:solidFill>
              <a:latin typeface="Georgia"/>
              <a:ea typeface="Georgia"/>
              <a:cs typeface="Georgia"/>
              <a:sym typeface="Georgia"/>
            </a:endParaRPr>
          </a:p>
          <a:p>
            <a:pPr indent="0" lvl="0" marL="0" rtl="0" algn="l">
              <a:spcBef>
                <a:spcPts val="1600"/>
              </a:spcBef>
              <a:spcAft>
                <a:spcPts val="1600"/>
              </a:spcAft>
              <a:buNone/>
            </a:pPr>
            <a:r>
              <a:rPr lang="zh-CN" sz="1700">
                <a:solidFill>
                  <a:srgbClr val="6FA8DC"/>
                </a:solidFill>
                <a:latin typeface="Georgia"/>
                <a:ea typeface="Georgia"/>
                <a:cs typeface="Georgia"/>
                <a:sym typeface="Georgia"/>
              </a:rPr>
              <a:t>We can  observe the exponential increase in the number of </a:t>
            </a:r>
            <a:r>
              <a:rPr lang="zh-CN" sz="2000">
                <a:solidFill>
                  <a:srgbClr val="6FA8DC"/>
                </a:solidFill>
                <a:latin typeface="Georgia"/>
                <a:ea typeface="Georgia"/>
                <a:cs typeface="Georgia"/>
                <a:sym typeface="Georgia"/>
              </a:rPr>
              <a:t>cases.</a:t>
            </a:r>
            <a:endParaRPr sz="2000">
              <a:solidFill>
                <a:srgbClr val="6FA8DC"/>
              </a:solidFill>
              <a:latin typeface="Georgia"/>
              <a:ea typeface="Georgia"/>
              <a:cs typeface="Georgia"/>
              <a:sym typeface="Georgia"/>
            </a:endParaRPr>
          </a:p>
        </p:txBody>
      </p:sp>
      <p:pic>
        <p:nvPicPr>
          <p:cNvPr id="318" name="Google Shape;318;p34"/>
          <p:cNvPicPr preferRelativeResize="0"/>
          <p:nvPr/>
        </p:nvPicPr>
        <p:blipFill rotWithShape="1">
          <a:blip r:embed="rId3">
            <a:alphaModFix/>
          </a:blip>
          <a:srcRect b="0" l="0" r="43595" t="14155"/>
          <a:stretch/>
        </p:blipFill>
        <p:spPr>
          <a:xfrm>
            <a:off x="6193850" y="3436700"/>
            <a:ext cx="2348424" cy="811391"/>
          </a:xfrm>
          <a:prstGeom prst="rect">
            <a:avLst/>
          </a:prstGeom>
          <a:noFill/>
          <a:ln>
            <a:noFill/>
          </a:ln>
        </p:spPr>
      </p:pic>
      <p:pic>
        <p:nvPicPr>
          <p:cNvPr id="319" name="Google Shape;319;p34"/>
          <p:cNvPicPr preferRelativeResize="0"/>
          <p:nvPr/>
        </p:nvPicPr>
        <p:blipFill>
          <a:blip r:embed="rId4">
            <a:alphaModFix/>
          </a:blip>
          <a:stretch>
            <a:fillRect/>
          </a:stretch>
        </p:blipFill>
        <p:spPr>
          <a:xfrm>
            <a:off x="1088525" y="898400"/>
            <a:ext cx="4236176" cy="4143601"/>
          </a:xfrm>
          <a:prstGeom prst="rect">
            <a:avLst/>
          </a:prstGeom>
          <a:noFill/>
          <a:ln>
            <a:noFill/>
          </a:ln>
        </p:spPr>
      </p:pic>
      <p:pic>
        <p:nvPicPr>
          <p:cNvPr id="320" name="Google Shape;320;p34"/>
          <p:cNvPicPr preferRelativeResize="0"/>
          <p:nvPr/>
        </p:nvPicPr>
        <p:blipFill rotWithShape="1">
          <a:blip r:embed="rId3">
            <a:alphaModFix/>
          </a:blip>
          <a:srcRect b="13465" l="56105" r="8589" t="34902"/>
          <a:stretch/>
        </p:blipFill>
        <p:spPr>
          <a:xfrm>
            <a:off x="6193850" y="4307434"/>
            <a:ext cx="2348424" cy="7345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idx="1" type="body"/>
          </p:nvPr>
        </p:nvSpPr>
        <p:spPr>
          <a:xfrm>
            <a:off x="1316650" y="521600"/>
            <a:ext cx="70611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6FA8DC"/>
                </a:solidFill>
                <a:latin typeface="Montserrat"/>
                <a:ea typeface="Montserrat"/>
                <a:cs typeface="Montserrat"/>
                <a:sym typeface="Montserrat"/>
              </a:rPr>
              <a:t>Logarithmized confirmed number of cases</a:t>
            </a:r>
            <a:endParaRPr b="1" sz="2400">
              <a:solidFill>
                <a:srgbClr val="6FA8DC"/>
              </a:solidFill>
              <a:latin typeface="Montserrat"/>
              <a:ea typeface="Montserrat"/>
              <a:cs typeface="Montserrat"/>
              <a:sym typeface="Montserra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326" name="Google Shape;326;p35"/>
          <p:cNvGraphicFramePr/>
          <p:nvPr/>
        </p:nvGraphicFramePr>
        <p:xfrm>
          <a:off x="5194075" y="2057975"/>
          <a:ext cx="3000000" cy="3000000"/>
        </p:xfrm>
        <a:graphic>
          <a:graphicData uri="http://schemas.openxmlformats.org/drawingml/2006/table">
            <a:tbl>
              <a:tblPr>
                <a:noFill/>
                <a:tableStyleId>{3947023C-4D2E-4336-B7AB-C70981AFF7D7}</a:tableStyleId>
              </a:tblPr>
              <a:tblGrid>
                <a:gridCol w="2673725"/>
              </a:tblGrid>
              <a:tr h="1429650">
                <a:tc>
                  <a:txBody>
                    <a:bodyPr/>
                    <a:lstStyle/>
                    <a:p>
                      <a:pPr indent="0" lvl="0" marL="0" rtl="0" algn="l">
                        <a:spcBef>
                          <a:spcPts val="0"/>
                        </a:spcBef>
                        <a:spcAft>
                          <a:spcPts val="0"/>
                        </a:spcAft>
                        <a:buNone/>
                      </a:pPr>
                      <a:r>
                        <a:rPr lang="zh-CN" sz="1000"/>
                        <a:t>Data libraryy.dataset;</a:t>
                      </a:r>
                      <a:endParaRPr sz="1000"/>
                    </a:p>
                    <a:p>
                      <a:pPr indent="0" lvl="0" marL="0" rtl="0" algn="l">
                        <a:spcBef>
                          <a:spcPts val="0"/>
                        </a:spcBef>
                        <a:spcAft>
                          <a:spcPts val="0"/>
                        </a:spcAft>
                        <a:buNone/>
                      </a:pPr>
                      <a:r>
                        <a:rPr lang="zh-CN" sz="1000"/>
                        <a:t>Set libraryy.dataset;</a:t>
                      </a:r>
                      <a:endParaRPr sz="1000"/>
                    </a:p>
                    <a:p>
                      <a:pPr indent="0" lvl="0" marL="0" rtl="0" algn="l">
                        <a:spcBef>
                          <a:spcPts val="0"/>
                        </a:spcBef>
                        <a:spcAft>
                          <a:spcPts val="0"/>
                        </a:spcAft>
                        <a:buNone/>
                      </a:pPr>
                      <a:r>
                        <a:rPr lang="zh-CN" sz="1000"/>
                        <a:t> Zero = 0;</a:t>
                      </a:r>
                      <a:endParaRPr sz="1000"/>
                    </a:p>
                    <a:p>
                      <a:pPr indent="0" lvl="0" marL="0" rtl="0" algn="l">
                        <a:spcBef>
                          <a:spcPts val="0"/>
                        </a:spcBef>
                        <a:spcAft>
                          <a:spcPts val="0"/>
                        </a:spcAft>
                        <a:buNone/>
                      </a:pPr>
                      <a:r>
                        <a:rPr lang="zh-CN" sz="1000"/>
                        <a:t>  logConfirmed = log(Confirmed);</a:t>
                      </a:r>
                      <a:endParaRPr sz="1000"/>
                    </a:p>
                    <a:p>
                      <a:pPr indent="0" lvl="0" marL="0" rtl="0" algn="l">
                        <a:spcBef>
                          <a:spcPts val="0"/>
                        </a:spcBef>
                        <a:spcAft>
                          <a:spcPts val="0"/>
                        </a:spcAft>
                        <a:buNone/>
                      </a:pPr>
                      <a:r>
                        <a:rPr lang="zh-CN" sz="1000"/>
                        <a:t> run;</a:t>
                      </a:r>
                      <a:endParaRPr sz="1000"/>
                    </a:p>
                    <a:p>
                      <a:pPr indent="0" lvl="0" marL="0" rtl="0" algn="l">
                        <a:spcBef>
                          <a:spcPts val="0"/>
                        </a:spcBef>
                        <a:spcAft>
                          <a:spcPts val="0"/>
                        </a:spcAft>
                        <a:buNone/>
                      </a:pPr>
                      <a:r>
                        <a:t/>
                      </a:r>
                      <a:endParaRPr sz="10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27" name="Google Shape;327;p35"/>
          <p:cNvSpPr txBox="1"/>
          <p:nvPr/>
        </p:nvSpPr>
        <p:spPr>
          <a:xfrm>
            <a:off x="1065025" y="1895775"/>
            <a:ext cx="3419700" cy="3465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B6D7A8"/>
              </a:buClr>
              <a:buSzPts val="1900"/>
              <a:buFont typeface="Montserrat"/>
              <a:buAutoNum type="arabicPeriod"/>
            </a:pPr>
            <a:r>
              <a:rPr lang="zh-CN" sz="1900">
                <a:solidFill>
                  <a:srgbClr val="B6D7A8"/>
                </a:solidFill>
                <a:latin typeface="Montserrat"/>
                <a:ea typeface="Montserrat"/>
                <a:cs typeface="Montserrat"/>
                <a:sym typeface="Montserrat"/>
              </a:rPr>
              <a:t>Everything stays the same as the confirmed cases in canada</a:t>
            </a:r>
            <a:endParaRPr sz="1900">
              <a:solidFill>
                <a:srgbClr val="B6D7A8"/>
              </a:solidFill>
              <a:latin typeface="Montserrat"/>
              <a:ea typeface="Montserrat"/>
              <a:cs typeface="Montserrat"/>
              <a:sym typeface="Montserrat"/>
            </a:endParaRPr>
          </a:p>
          <a:p>
            <a:pPr indent="0" lvl="0" marL="457200" rtl="0" algn="l">
              <a:spcBef>
                <a:spcPts val="0"/>
              </a:spcBef>
              <a:spcAft>
                <a:spcPts val="0"/>
              </a:spcAft>
              <a:buNone/>
            </a:pPr>
            <a:r>
              <a:t/>
            </a:r>
            <a:endParaRPr sz="1900">
              <a:solidFill>
                <a:srgbClr val="B6D7A8"/>
              </a:solidFill>
              <a:latin typeface="Montserrat"/>
              <a:ea typeface="Montserrat"/>
              <a:cs typeface="Montserrat"/>
              <a:sym typeface="Montserrat"/>
            </a:endParaRPr>
          </a:p>
          <a:p>
            <a:pPr indent="-349250" lvl="0" marL="457200" rtl="0" algn="l">
              <a:spcBef>
                <a:spcPts val="0"/>
              </a:spcBef>
              <a:spcAft>
                <a:spcPts val="0"/>
              </a:spcAft>
              <a:buClr>
                <a:srgbClr val="B6D7A8"/>
              </a:buClr>
              <a:buSzPts val="1900"/>
              <a:buFont typeface="Montserrat"/>
              <a:buAutoNum type="arabicPeriod"/>
            </a:pPr>
            <a:r>
              <a:rPr lang="zh-CN" sz="1900">
                <a:solidFill>
                  <a:srgbClr val="B6D7A8"/>
                </a:solidFill>
                <a:latin typeface="Montserrat"/>
                <a:ea typeface="Montserrat"/>
                <a:cs typeface="Montserrat"/>
                <a:sym typeface="Montserrat"/>
              </a:rPr>
              <a:t>We add a new column and logConfirmed </a:t>
            </a:r>
            <a:endParaRPr sz="1900">
              <a:solidFill>
                <a:srgbClr val="B6D7A8"/>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5213200" y="185825"/>
            <a:ext cx="41343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3D85C6"/>
                </a:solidFill>
              </a:rPr>
              <a:t>Coronavirus Cases   (Log)</a:t>
            </a:r>
            <a:endParaRPr b="1">
              <a:solidFill>
                <a:srgbClr val="3D85C6"/>
              </a:solidFill>
            </a:endParaRPr>
          </a:p>
        </p:txBody>
      </p:sp>
      <p:sp>
        <p:nvSpPr>
          <p:cNvPr id="333" name="Google Shape;333;p36"/>
          <p:cNvSpPr txBox="1"/>
          <p:nvPr>
            <p:ph idx="1" type="body"/>
          </p:nvPr>
        </p:nvSpPr>
        <p:spPr>
          <a:xfrm>
            <a:off x="5213200" y="1073975"/>
            <a:ext cx="3554400" cy="42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93C47D"/>
                </a:solidFill>
                <a:latin typeface="Georgia"/>
                <a:ea typeface="Georgia"/>
                <a:cs typeface="Georgia"/>
                <a:sym typeface="Georgia"/>
              </a:rPr>
              <a:t>Creating a variable log of the deaths for the vertical scale versus the days in the horizontal scale, the slope of the curve shows the growth rate of deaths.</a:t>
            </a:r>
            <a:endParaRPr sz="1600">
              <a:solidFill>
                <a:srgbClr val="93C47D"/>
              </a:solidFill>
              <a:latin typeface="Georgia"/>
              <a:ea typeface="Georgia"/>
              <a:cs typeface="Georgia"/>
              <a:sym typeface="Georgia"/>
            </a:endParaRPr>
          </a:p>
          <a:p>
            <a:pPr indent="0" lvl="0" marL="0" rtl="0" algn="l">
              <a:spcBef>
                <a:spcPts val="1600"/>
              </a:spcBef>
              <a:spcAft>
                <a:spcPts val="0"/>
              </a:spcAft>
              <a:buNone/>
            </a:pPr>
            <a:r>
              <a:rPr lang="zh-CN" sz="1600">
                <a:solidFill>
                  <a:srgbClr val="B6D7A8"/>
                </a:solidFill>
                <a:latin typeface="Georgia"/>
                <a:ea typeface="Georgia"/>
                <a:cs typeface="Georgia"/>
                <a:sym typeface="Georgia"/>
              </a:rPr>
              <a:t>With this information, we can analyze which provinces are slowing down in terms of deaths.</a:t>
            </a:r>
            <a:endParaRPr sz="1600">
              <a:solidFill>
                <a:srgbClr val="B6D7A8"/>
              </a:solidFill>
              <a:latin typeface="Georgia"/>
              <a:ea typeface="Georgia"/>
              <a:cs typeface="Georgia"/>
              <a:sym typeface="Georgia"/>
            </a:endParaRPr>
          </a:p>
          <a:p>
            <a:pPr indent="0" lvl="0" marL="0" rtl="0" algn="l">
              <a:spcBef>
                <a:spcPts val="1600"/>
              </a:spcBef>
              <a:spcAft>
                <a:spcPts val="1600"/>
              </a:spcAft>
              <a:buNone/>
            </a:pPr>
            <a:r>
              <a:rPr lang="zh-CN" sz="1600">
                <a:solidFill>
                  <a:srgbClr val="D9EAD3"/>
                </a:solidFill>
                <a:latin typeface="Georgia"/>
                <a:ea typeface="Georgia"/>
                <a:cs typeface="Georgia"/>
                <a:sym typeface="Georgia"/>
              </a:rPr>
              <a:t>We do this because analyzing an exponential graph to figure out when the growth slows down is tricky.</a:t>
            </a:r>
            <a:endParaRPr sz="1600">
              <a:solidFill>
                <a:srgbClr val="D9EAD3"/>
              </a:solidFill>
              <a:latin typeface="Georgia"/>
              <a:ea typeface="Georgia"/>
              <a:cs typeface="Georgia"/>
              <a:sym typeface="Georgia"/>
            </a:endParaRPr>
          </a:p>
        </p:txBody>
      </p:sp>
      <p:pic>
        <p:nvPicPr>
          <p:cNvPr id="334" name="Google Shape;334;p36"/>
          <p:cNvPicPr preferRelativeResize="0"/>
          <p:nvPr/>
        </p:nvPicPr>
        <p:blipFill>
          <a:blip r:embed="rId3">
            <a:alphaModFix/>
          </a:blip>
          <a:stretch>
            <a:fillRect/>
          </a:stretch>
        </p:blipFill>
        <p:spPr>
          <a:xfrm>
            <a:off x="-125450" y="0"/>
            <a:ext cx="5268949" cy="5105376"/>
          </a:xfrm>
          <a:prstGeom prst="rect">
            <a:avLst/>
          </a:prstGeom>
          <a:noFill/>
          <a:ln>
            <a:noFill/>
          </a:ln>
        </p:spPr>
      </p:pic>
      <p:pic>
        <p:nvPicPr>
          <p:cNvPr id="335" name="Google Shape;335;p36"/>
          <p:cNvPicPr preferRelativeResize="0"/>
          <p:nvPr/>
        </p:nvPicPr>
        <p:blipFill>
          <a:blip r:embed="rId4">
            <a:alphaModFix/>
          </a:blip>
          <a:stretch>
            <a:fillRect/>
          </a:stretch>
        </p:blipFill>
        <p:spPr>
          <a:xfrm>
            <a:off x="-125450" y="4418275"/>
            <a:ext cx="5268951" cy="72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1000"/>
                                        <p:tgtEl>
                                          <p:spTgt spid="334"/>
                                        </p:tgtEl>
                                        <p:attrNameLst>
                                          <p:attrName>ppt_w</p:attrName>
                                        </p:attrNameLst>
                                      </p:cBhvr>
                                      <p:tavLst>
                                        <p:tav fmla="" tm="0">
                                          <p:val>
                                            <p:strVal val="0"/>
                                          </p:val>
                                        </p:tav>
                                        <p:tav fmla="" tm="100000">
                                          <p:val>
                                            <p:strVal val="#ppt_w"/>
                                          </p:val>
                                        </p:tav>
                                      </p:tavLst>
                                    </p:anim>
                                    <p:anim calcmode="lin" valueType="num">
                                      <p:cBhvr additive="base">
                                        <p:cTn dur="1000"/>
                                        <p:tgtEl>
                                          <p:spTgt spid="3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1000"/>
                                        <p:tgtEl>
                                          <p:spTgt spid="335"/>
                                        </p:tgtEl>
                                        <p:attrNameLst>
                                          <p:attrName>ppt_w</p:attrName>
                                        </p:attrNameLst>
                                      </p:cBhvr>
                                      <p:tavLst>
                                        <p:tav fmla="" tm="0">
                                          <p:val>
                                            <p:strVal val="0"/>
                                          </p:val>
                                        </p:tav>
                                        <p:tav fmla="" tm="100000">
                                          <p:val>
                                            <p:strVal val="#ppt_w"/>
                                          </p:val>
                                        </p:tav>
                                      </p:tavLst>
                                    </p:anim>
                                    <p:anim calcmode="lin" valueType="num">
                                      <p:cBhvr additive="base">
                                        <p:cTn dur="1000"/>
                                        <p:tgtEl>
                                          <p:spTgt spid="33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7"/>
          <p:cNvSpPr txBox="1"/>
          <p:nvPr>
            <p:ph idx="1" type="body"/>
          </p:nvPr>
        </p:nvSpPr>
        <p:spPr>
          <a:xfrm>
            <a:off x="1072425" y="373600"/>
            <a:ext cx="30933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2400">
                <a:solidFill>
                  <a:srgbClr val="6FA8DC"/>
                </a:solidFill>
                <a:latin typeface="Montserrat"/>
                <a:ea typeface="Montserrat"/>
                <a:cs typeface="Montserrat"/>
                <a:sym typeface="Montserrat"/>
              </a:rPr>
              <a:t>Finding the Number of Cases Solely in Quebec</a:t>
            </a:r>
            <a:endParaRPr b="1" sz="2400">
              <a:latin typeface="Montserrat"/>
              <a:ea typeface="Montserrat"/>
              <a:cs typeface="Montserrat"/>
              <a:sym typeface="Montserrat"/>
            </a:endParaRPr>
          </a:p>
        </p:txBody>
      </p:sp>
      <p:graphicFrame>
        <p:nvGraphicFramePr>
          <p:cNvPr id="341" name="Google Shape;341;p37"/>
          <p:cNvGraphicFramePr/>
          <p:nvPr/>
        </p:nvGraphicFramePr>
        <p:xfrm>
          <a:off x="4246775"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rPr lang="zh-CN" sz="1000"/>
                        <a:t> Data QuebecConfirmed;</a:t>
                      </a:r>
                      <a:endParaRPr sz="1000"/>
                    </a:p>
                    <a:p>
                      <a:pPr indent="0" lvl="0" marL="0" rtl="0" algn="l">
                        <a:spcBef>
                          <a:spcPts val="0"/>
                        </a:spcBef>
                        <a:spcAft>
                          <a:spcPts val="0"/>
                        </a:spcAft>
                        <a:buNone/>
                      </a:pPr>
                      <a:r>
                        <a:rPr lang="zh-CN" sz="1000"/>
                        <a:t>Set libraryy.dataset(where=</a:t>
                      </a:r>
                      <a:endParaRPr sz="1000"/>
                    </a:p>
                    <a:p>
                      <a:pPr indent="0" lvl="0" marL="0" rtl="0" algn="l">
                        <a:spcBef>
                          <a:spcPts val="0"/>
                        </a:spcBef>
                        <a:spcAft>
                          <a:spcPts val="0"/>
                        </a:spcAft>
                        <a:buNone/>
                      </a:pPr>
                      <a:r>
                        <a:rPr lang="zh-CN" sz="1000"/>
                        <a:t>	(		'Country/Region'n = 'Canada' </a:t>
                      </a:r>
                      <a:endParaRPr sz="1000"/>
                    </a:p>
                    <a:p>
                      <a:pPr indent="0" lvl="0" marL="0" rtl="0" algn="l">
                        <a:spcBef>
                          <a:spcPts val="0"/>
                        </a:spcBef>
                        <a:spcAft>
                          <a:spcPts val="0"/>
                        </a:spcAft>
                        <a:buNone/>
                      </a:pPr>
                      <a:r>
                        <a:rPr lang="zh-CN" sz="1000"/>
                        <a:t>		and</a:t>
                      </a:r>
                      <a:endParaRPr sz="1000"/>
                    </a:p>
                    <a:p>
                      <a:pPr indent="0" lvl="0" marL="0" rtl="0" algn="l">
                        <a:spcBef>
                          <a:spcPts val="0"/>
                        </a:spcBef>
                        <a:spcAft>
                          <a:spcPts val="0"/>
                        </a:spcAft>
                        <a:buNone/>
                      </a:pPr>
                      <a:r>
                        <a:rPr lang="zh-CN" sz="1000"/>
                        <a:t>	('Province/State'n ='Q'		)	)	);</a:t>
                      </a:r>
                      <a:endParaRPr sz="1000"/>
                    </a:p>
                    <a:p>
                      <a:pPr indent="0" lvl="0" marL="0" rtl="0" algn="l">
                        <a:spcBef>
                          <a:spcPts val="0"/>
                        </a:spcBef>
                        <a:spcAft>
                          <a:spcPts val="0"/>
                        </a:spcAft>
                        <a:buNone/>
                      </a:pPr>
                      <a:r>
                        <a:rPr lang="zh-CN" sz="1000"/>
                        <a:t> Zero = 0;</a:t>
                      </a:r>
                      <a:endParaRPr sz="1000"/>
                    </a:p>
                    <a:p>
                      <a:pPr indent="0" lvl="0" marL="0" rtl="0" algn="l">
                        <a:spcBef>
                          <a:spcPts val="0"/>
                        </a:spcBef>
                        <a:spcAft>
                          <a:spcPts val="0"/>
                        </a:spcAft>
                        <a:buNone/>
                      </a:pPr>
                      <a:r>
                        <a:rPr lang="zh-CN" sz="1000"/>
                        <a:t> </a:t>
                      </a:r>
                      <a:endParaRPr sz="1000"/>
                    </a:p>
                    <a:p>
                      <a:pPr indent="0" lvl="0" marL="0" rtl="0" algn="l">
                        <a:spcBef>
                          <a:spcPts val="0"/>
                        </a:spcBef>
                        <a:spcAft>
                          <a:spcPts val="0"/>
                        </a:spcAft>
                        <a:buNone/>
                      </a:pPr>
                      <a:r>
                        <a:rPr lang="zh-CN" sz="1000"/>
                        <a:t> run;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title 'Corona Cases in Quebec';</a:t>
                      </a:r>
                      <a:endParaRPr sz="1000"/>
                    </a:p>
                    <a:p>
                      <a:pPr indent="0" lvl="0" marL="0" rtl="0" algn="l">
                        <a:spcBef>
                          <a:spcPts val="0"/>
                        </a:spcBef>
                        <a:spcAft>
                          <a:spcPts val="0"/>
                        </a:spcAft>
                        <a:buNone/>
                      </a:pPr>
                      <a:r>
                        <a:rPr lang="zh-CN" sz="1000"/>
                        <a:t>footnote j=l 'Bar Chart on Discrete Axis';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ods graphics on /  /*Chart characteristics*/</a:t>
                      </a:r>
                      <a:endParaRPr sz="1000"/>
                    </a:p>
                    <a:p>
                      <a:pPr indent="0" lvl="0" marL="0" rtl="0" algn="l">
                        <a:spcBef>
                          <a:spcPts val="0"/>
                        </a:spcBef>
                        <a:spcAft>
                          <a:spcPts val="0"/>
                        </a:spcAft>
                        <a:buNone/>
                      </a:pPr>
                      <a:r>
                        <a:rPr lang="zh-CN" sz="1000"/>
                        <a:t>      width=30 in</a:t>
                      </a:r>
                      <a:endParaRPr sz="1000"/>
                    </a:p>
                    <a:p>
                      <a:pPr indent="0" lvl="0" marL="0" rtl="0" algn="l">
                        <a:spcBef>
                          <a:spcPts val="0"/>
                        </a:spcBef>
                        <a:spcAft>
                          <a:spcPts val="0"/>
                        </a:spcAft>
                        <a:buNone/>
                      </a:pPr>
                      <a:r>
                        <a:rPr lang="zh-CN" sz="1000"/>
                        <a:t>	  height=30 in</a:t>
                      </a:r>
                      <a:endParaRPr sz="1000"/>
                    </a:p>
                    <a:p>
                      <a:pPr indent="0" lvl="0" marL="0" rtl="0" algn="l">
                        <a:spcBef>
                          <a:spcPts val="0"/>
                        </a:spcBef>
                        <a:spcAft>
                          <a:spcPts val="0"/>
                        </a:spcAft>
                        <a:buNone/>
                      </a:pPr>
                      <a:r>
                        <a:rPr lang="zh-CN" sz="1000"/>
                        <a:t>      outputfmt=gif</a:t>
                      </a:r>
                      <a:endParaRPr sz="1000"/>
                    </a:p>
                    <a:p>
                      <a:pPr indent="0" lvl="0" marL="0" rtl="0" algn="l">
                        <a:spcBef>
                          <a:spcPts val="0"/>
                        </a:spcBef>
                        <a:spcAft>
                          <a:spcPts val="0"/>
                        </a:spcAft>
                        <a:buNone/>
                      </a:pPr>
                      <a:r>
                        <a:rPr lang="zh-CN" sz="1000"/>
                        <a:t>      imagemap=on</a:t>
                      </a:r>
                      <a:endParaRPr sz="1000"/>
                    </a:p>
                    <a:p>
                      <a:pPr indent="0" lvl="0" marL="0" rtl="0" algn="l">
                        <a:spcBef>
                          <a:spcPts val="0"/>
                        </a:spcBef>
                        <a:spcAft>
                          <a:spcPts val="0"/>
                        </a:spcAft>
                        <a:buNone/>
                      </a:pPr>
                      <a:r>
                        <a:rPr lang="zh-CN" sz="1000"/>
                        <a:t>      imagename="MyBoxplot"</a:t>
                      </a:r>
                      <a:endParaRPr sz="1000"/>
                    </a:p>
                    <a:p>
                      <a:pPr indent="0" lvl="0" marL="0" rtl="0" algn="l">
                        <a:spcBef>
                          <a:spcPts val="0"/>
                        </a:spcBef>
                        <a:spcAft>
                          <a:spcPts val="0"/>
                        </a:spcAft>
                        <a:buNone/>
                      </a:pPr>
                      <a:r>
                        <a:rPr lang="zh-CN" sz="1000"/>
                        <a:t>      border=off;</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PROC SGPLOT data=libraryy.dataset;</a:t>
                      </a:r>
                      <a:endParaRPr sz="1000"/>
                    </a:p>
                    <a:p>
                      <a:pPr indent="0" lvl="0" marL="0" rtl="0" algn="l">
                        <a:spcBef>
                          <a:spcPts val="0"/>
                        </a:spcBef>
                        <a:spcAft>
                          <a:spcPts val="0"/>
                        </a:spcAft>
                        <a:buNone/>
                      </a:pPr>
                      <a:r>
                        <a:rPr lang="zh-CN" sz="1000"/>
                        <a:t> SERIES X = Date Y = logConfirmed / LEGENDLABEL = 'Quebec' </a:t>
                      </a:r>
                      <a:endParaRPr sz="1000"/>
                    </a:p>
                    <a:p>
                      <a:pPr indent="0" lvl="0" marL="0" rtl="0" algn="l">
                        <a:spcBef>
                          <a:spcPts val="0"/>
                        </a:spcBef>
                        <a:spcAft>
                          <a:spcPts val="0"/>
                        </a:spcAft>
                        <a:buNone/>
                      </a:pPr>
                      <a:r>
                        <a:rPr lang="zh-CN" sz="1000"/>
                        <a:t> group='Province/State'n </a:t>
                      </a:r>
                      <a:endParaRPr sz="1000"/>
                    </a:p>
                    <a:p>
                      <a:pPr indent="0" lvl="0" marL="0" rtl="0" algn="l">
                        <a:spcBef>
                          <a:spcPts val="0"/>
                        </a:spcBef>
                        <a:spcAft>
                          <a:spcPts val="0"/>
                        </a:spcAft>
                        <a:buNone/>
                      </a:pPr>
                      <a:r>
                        <a:rPr lang="zh-CN" sz="1000"/>
                        <a:t>  LINEATTRS = (THICKNESS = 2);</a:t>
                      </a:r>
                      <a:endParaRPr sz="1000"/>
                    </a:p>
                    <a:p>
                      <a:pPr indent="0" lvl="0" marL="0" rtl="0" algn="l">
                        <a:spcBef>
                          <a:spcPts val="0"/>
                        </a:spcBef>
                        <a:spcAft>
                          <a:spcPts val="0"/>
                        </a:spcAft>
                        <a:buNone/>
                      </a:pPr>
                      <a:r>
                        <a:rPr lang="zh-CN" sz="1000"/>
                        <a:t>XAXIS TYPE = TIME;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run;</a:t>
                      </a:r>
                      <a:endParaRPr sz="1000"/>
                    </a:p>
                    <a:p>
                      <a:pPr indent="0" lvl="0" marL="0" rtl="0" algn="l">
                        <a:spcBef>
                          <a:spcPts val="0"/>
                        </a:spcBef>
                        <a:spcAft>
                          <a:spcPts val="0"/>
                        </a:spcAft>
                        <a:buNone/>
                      </a:pPr>
                      <a:r>
                        <a:t/>
                      </a:r>
                      <a:endParaRPr sz="10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42" name="Google Shape;342;p37"/>
          <p:cNvSpPr txBox="1"/>
          <p:nvPr/>
        </p:nvSpPr>
        <p:spPr>
          <a:xfrm>
            <a:off x="651150" y="2188800"/>
            <a:ext cx="2898000" cy="127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zh-CN" sz="2100">
                <a:solidFill>
                  <a:srgbClr val="B6D7A8"/>
                </a:solidFill>
                <a:latin typeface="Georgia"/>
                <a:ea typeface="Georgia"/>
                <a:cs typeface="Georgia"/>
                <a:sym typeface="Georgia"/>
              </a:rPr>
              <a:t>Filter Canada as a country and Quebec as a province</a:t>
            </a:r>
            <a:endParaRPr sz="2100">
              <a:solidFill>
                <a:srgbClr val="B6D7A8"/>
              </a:solidFill>
              <a:latin typeface="Georgia"/>
              <a:ea typeface="Georgia"/>
              <a:cs typeface="Georgia"/>
              <a:sym typeface="Georgia"/>
            </a:endParaRPr>
          </a:p>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343775" y="1995000"/>
            <a:ext cx="4257900" cy="11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100">
                <a:solidFill>
                  <a:srgbClr val="3D85C6"/>
                </a:solidFill>
              </a:rPr>
              <a:t>Coronavirus</a:t>
            </a:r>
            <a:endParaRPr b="1" sz="3100">
              <a:solidFill>
                <a:srgbClr val="3D85C6"/>
              </a:solidFill>
            </a:endParaRPr>
          </a:p>
          <a:p>
            <a:pPr indent="0" lvl="0" marL="0" rtl="0" algn="l">
              <a:spcBef>
                <a:spcPts val="0"/>
              </a:spcBef>
              <a:spcAft>
                <a:spcPts val="0"/>
              </a:spcAft>
              <a:buNone/>
            </a:pPr>
            <a:r>
              <a:rPr b="1" lang="zh-CN" sz="3100">
                <a:solidFill>
                  <a:srgbClr val="3D85C6"/>
                </a:solidFill>
              </a:rPr>
              <a:t>Cases in QC</a:t>
            </a:r>
            <a:endParaRPr sz="3100">
              <a:solidFill>
                <a:srgbClr val="3D85C6"/>
              </a:solidFill>
            </a:endParaRPr>
          </a:p>
        </p:txBody>
      </p:sp>
      <p:pic>
        <p:nvPicPr>
          <p:cNvPr id="348" name="Google Shape;348;p38"/>
          <p:cNvPicPr preferRelativeResize="0"/>
          <p:nvPr/>
        </p:nvPicPr>
        <p:blipFill>
          <a:blip r:embed="rId3">
            <a:alphaModFix/>
          </a:blip>
          <a:stretch>
            <a:fillRect/>
          </a:stretch>
        </p:blipFill>
        <p:spPr>
          <a:xfrm>
            <a:off x="3777475" y="0"/>
            <a:ext cx="5366525" cy="5143500"/>
          </a:xfrm>
          <a:prstGeom prst="rect">
            <a:avLst/>
          </a:prstGeom>
          <a:noFill/>
          <a:ln>
            <a:noFill/>
          </a:ln>
          <a:effectLst>
            <a:outerShdw blurRad="57150" rotWithShape="0" algn="bl" dir="5400000" dist="19050">
              <a:srgbClr val="000000">
                <a:alpha val="50000"/>
              </a:srgbClr>
            </a:outerShdw>
          </a:effectLst>
        </p:spPr>
      </p:pic>
      <p:sp>
        <p:nvSpPr>
          <p:cNvPr id="349" name="Google Shape;349;p38"/>
          <p:cNvSpPr/>
          <p:nvPr/>
        </p:nvSpPr>
        <p:spPr>
          <a:xfrm>
            <a:off x="1639000" y="47375"/>
            <a:ext cx="1841100" cy="1216500"/>
          </a:xfrm>
          <a:prstGeom prst="wedgeEllipseCallout">
            <a:avLst>
              <a:gd fmla="val 297751" name="adj1"/>
              <a:gd fmla="val -16212" name="adj2"/>
            </a:avLst>
          </a:prstGeom>
          <a:solidFill>
            <a:srgbClr val="CFE2F3"/>
          </a:solid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This number is above 20000</a:t>
            </a:r>
            <a:br>
              <a:rPr lang="zh-CN"/>
            </a:br>
            <a:r>
              <a:rPr lang="zh-CN" sz="800"/>
              <a:t>(22616)</a:t>
            </a:r>
            <a:endParaRPr sz="800"/>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1000"/>
                                        <p:tgtEl>
                                          <p:spTgt spid="348"/>
                                        </p:tgtEl>
                                        <p:attrNameLst>
                                          <p:attrName>ppt_w</p:attrName>
                                        </p:attrNameLst>
                                      </p:cBhvr>
                                      <p:tavLst>
                                        <p:tav fmla="" tm="0">
                                          <p:val>
                                            <p:strVal val="0"/>
                                          </p:val>
                                        </p:tav>
                                        <p:tav fmla="" tm="100000">
                                          <p:val>
                                            <p:strVal val="#ppt_w"/>
                                          </p:val>
                                        </p:tav>
                                      </p:tavLst>
                                    </p:anim>
                                    <p:anim calcmode="lin" valueType="num">
                                      <p:cBhvr additive="base">
                                        <p:cTn dur="1000"/>
                                        <p:tgtEl>
                                          <p:spTgt spid="34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9"/>
          <p:cNvSpPr txBox="1"/>
          <p:nvPr>
            <p:ph idx="1" type="body"/>
          </p:nvPr>
        </p:nvSpPr>
        <p:spPr>
          <a:xfrm>
            <a:off x="864800" y="1584300"/>
            <a:ext cx="30933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latin typeface="Montserrat"/>
                <a:ea typeface="Montserrat"/>
                <a:cs typeface="Montserrat"/>
                <a:sym typeface="Montserrat"/>
              </a:rPr>
              <a:t>Countries with the Highest Rate of Death</a:t>
            </a:r>
            <a:endParaRPr b="1" sz="3000">
              <a:solidFill>
                <a:srgbClr val="3D85C6"/>
              </a:solidFill>
              <a:latin typeface="Montserrat"/>
              <a:ea typeface="Montserrat"/>
              <a:cs typeface="Montserrat"/>
              <a:sym typeface="Montserrat"/>
            </a:endParaRPr>
          </a:p>
          <a:p>
            <a:pPr indent="0" lvl="0" marL="0" rtl="0" algn="l">
              <a:spcBef>
                <a:spcPts val="1600"/>
              </a:spcBef>
              <a:spcAft>
                <a:spcPts val="0"/>
              </a:spcAft>
              <a:buNone/>
            </a:pPr>
            <a:r>
              <a:t/>
            </a:r>
            <a:endParaRPr b="1" sz="3000">
              <a:solidFill>
                <a:srgbClr val="3D85C6"/>
              </a:solidFill>
              <a:latin typeface="Montserrat"/>
              <a:ea typeface="Montserrat"/>
              <a:cs typeface="Montserrat"/>
              <a:sym typeface="Montserrat"/>
            </a:endParaRPr>
          </a:p>
          <a:p>
            <a:pPr indent="0" lvl="0" marL="0" rtl="0" algn="l">
              <a:spcBef>
                <a:spcPts val="1600"/>
              </a:spcBef>
              <a:spcAft>
                <a:spcPts val="1600"/>
              </a:spcAft>
              <a:buNone/>
            </a:pPr>
            <a:r>
              <a:t/>
            </a:r>
            <a:endParaRPr b="1" sz="3000">
              <a:solidFill>
                <a:srgbClr val="3D85C6"/>
              </a:solidFill>
              <a:latin typeface="Montserrat"/>
              <a:ea typeface="Montserrat"/>
              <a:cs typeface="Montserrat"/>
              <a:sym typeface="Montserrat"/>
            </a:endParaRPr>
          </a:p>
        </p:txBody>
      </p:sp>
      <p:graphicFrame>
        <p:nvGraphicFramePr>
          <p:cNvPr id="355" name="Google Shape;355;p39"/>
          <p:cNvGraphicFramePr/>
          <p:nvPr/>
        </p:nvGraphicFramePr>
        <p:xfrm>
          <a:off x="4246775"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rPr lang="zh-CN" sz="1000"/>
                        <a:t>proc sql;</a:t>
                      </a:r>
                      <a:endParaRPr sz="1000"/>
                    </a:p>
                    <a:p>
                      <a:pPr indent="0" lvl="0" marL="0" rtl="0" algn="l">
                        <a:spcBef>
                          <a:spcPts val="0"/>
                        </a:spcBef>
                        <a:spcAft>
                          <a:spcPts val="0"/>
                        </a:spcAft>
                        <a:buNone/>
                      </a:pPr>
                      <a:r>
                        <a:rPr lang="zh-CN" sz="1000"/>
                        <a:t>create table want as</a:t>
                      </a:r>
                      <a:endParaRPr sz="1000"/>
                    </a:p>
                    <a:p>
                      <a:pPr indent="0" lvl="0" marL="0" rtl="0" algn="l">
                        <a:spcBef>
                          <a:spcPts val="0"/>
                        </a:spcBef>
                        <a:spcAft>
                          <a:spcPts val="0"/>
                        </a:spcAft>
                        <a:buNone/>
                      </a:pPr>
                      <a:r>
                        <a:rPr lang="zh-CN" sz="1000"/>
                        <a:t>select 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from sorted a, </a:t>
                      </a:r>
                      <a:endParaRPr sz="1000"/>
                    </a:p>
                    <a:p>
                      <a:pPr indent="0" lvl="0" marL="0" rtl="0" algn="l">
                        <a:spcBef>
                          <a:spcPts val="0"/>
                        </a:spcBef>
                        <a:spcAft>
                          <a:spcPts val="0"/>
                        </a:spcAft>
                        <a:buNone/>
                      </a:pPr>
                      <a:r>
                        <a:rPr lang="zh-CN" sz="1000"/>
                        <a:t>	(select 'Country/Region'n,'Province/State'n,Deaths </a:t>
                      </a:r>
                      <a:endParaRPr sz="1000"/>
                    </a:p>
                    <a:p>
                      <a:pPr indent="0" lvl="0" marL="0" rtl="0" algn="l">
                        <a:spcBef>
                          <a:spcPts val="0"/>
                        </a:spcBef>
                        <a:spcAft>
                          <a:spcPts val="0"/>
                        </a:spcAft>
                        <a:buNone/>
                      </a:pPr>
                      <a:r>
                        <a:rPr lang="zh-CN" sz="1000"/>
                        <a:t>		as _regimen  from sorted group by 'Province/State'n having date=max(date)) b </a:t>
                      </a:r>
                      <a:endParaRPr sz="1000"/>
                    </a:p>
                    <a:p>
                      <a:pPr indent="0" lvl="0" marL="0" rtl="0" algn="l">
                        <a:spcBef>
                          <a:spcPts val="0"/>
                        </a:spcBef>
                        <a:spcAft>
                          <a:spcPts val="0"/>
                        </a:spcAft>
                        <a:buNone/>
                      </a:pPr>
                      <a:r>
                        <a:rPr lang="zh-CN" sz="1000"/>
                        <a:t>where a.'Country/Region'n  = b.'Country/Region'n </a:t>
                      </a:r>
                      <a:endParaRPr sz="1000"/>
                    </a:p>
                    <a:p>
                      <a:pPr indent="0" lvl="0" marL="0" rtl="0" algn="l">
                        <a:spcBef>
                          <a:spcPts val="0"/>
                        </a:spcBef>
                        <a:spcAft>
                          <a:spcPts val="0"/>
                        </a:spcAft>
                        <a:buNone/>
                      </a:pPr>
                      <a:r>
                        <a:rPr lang="zh-CN" sz="1000"/>
                        <a:t>group by  a.'Country/Region'n </a:t>
                      </a:r>
                      <a:endParaRPr sz="1000"/>
                    </a:p>
                    <a:p>
                      <a:pPr indent="0" lvl="0" marL="0" rtl="0" algn="l">
                        <a:spcBef>
                          <a:spcPts val="0"/>
                        </a:spcBef>
                        <a:spcAft>
                          <a:spcPts val="0"/>
                        </a:spcAft>
                        <a:buNone/>
                      </a:pPr>
                      <a:r>
                        <a:rPr lang="zh-CN" sz="1000"/>
                        <a:t>/*,Deaths,_regimen */</a:t>
                      </a:r>
                      <a:endParaRPr sz="1000"/>
                    </a:p>
                    <a:p>
                      <a:pPr indent="0" lvl="0" marL="0" rtl="0" algn="l">
                        <a:spcBef>
                          <a:spcPts val="0"/>
                        </a:spcBef>
                        <a:spcAft>
                          <a:spcPts val="0"/>
                        </a:spcAft>
                        <a:buNone/>
                      </a:pPr>
                      <a:r>
                        <a:rPr lang="zh-CN" sz="1000"/>
                        <a:t>having date=max(date) </a:t>
                      </a:r>
                      <a:endParaRPr sz="1000"/>
                    </a:p>
                    <a:p>
                      <a:pPr indent="0" lvl="0" marL="0" rtl="0" algn="l">
                        <a:spcBef>
                          <a:spcPts val="0"/>
                        </a:spcBef>
                        <a:spcAft>
                          <a:spcPts val="0"/>
                        </a:spcAft>
                        <a:buNone/>
                      </a:pPr>
                      <a:r>
                        <a:rPr lang="zh-CN" sz="1000"/>
                        <a:t>and _regimen=Deaths</a:t>
                      </a:r>
                      <a:endParaRPr sz="1000"/>
                    </a:p>
                    <a:p>
                      <a:pPr indent="0" lvl="0" marL="0" rtl="0" algn="l">
                        <a:spcBef>
                          <a:spcPts val="0"/>
                        </a:spcBef>
                        <a:spcAft>
                          <a:spcPts val="0"/>
                        </a:spcAft>
                        <a:buNone/>
                      </a:pPr>
                      <a:r>
                        <a:rPr lang="zh-CN" sz="1000"/>
                        <a:t>order by _regimen desc</a:t>
                      </a:r>
                      <a:endParaRPr sz="1000"/>
                    </a:p>
                    <a:p>
                      <a:pPr indent="0" lvl="0" marL="0" rtl="0" algn="l">
                        <a:spcBef>
                          <a:spcPts val="0"/>
                        </a:spcBef>
                        <a:spcAft>
                          <a:spcPts val="0"/>
                        </a:spcAft>
                        <a:buNone/>
                      </a:pPr>
                      <a:r>
                        <a:rPr lang="zh-C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quit;</a:t>
                      </a:r>
                      <a:endParaRPr sz="1000"/>
                    </a:p>
                    <a:p>
                      <a:pPr indent="0" lvl="0" marL="0" rtl="0" algn="l">
                        <a:spcBef>
                          <a:spcPts val="0"/>
                        </a:spcBef>
                        <a:spcAft>
                          <a:spcPts val="0"/>
                        </a:spcAft>
                        <a:buNone/>
                      </a:pPr>
                      <a:r>
                        <a:t/>
                      </a:r>
                      <a:endParaRPr sz="10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56" name="Google Shape;356;p39"/>
          <p:cNvSpPr txBox="1"/>
          <p:nvPr/>
        </p:nvSpPr>
        <p:spPr>
          <a:xfrm>
            <a:off x="671500"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1612075" y="296300"/>
            <a:ext cx="7115700" cy="115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a:solidFill>
                  <a:srgbClr val="6FA8DC"/>
                </a:solidFill>
              </a:rPr>
              <a:t>Countries with the Highest Rate of Death</a:t>
            </a:r>
            <a:endParaRPr b="1"/>
          </a:p>
          <a:p>
            <a:pPr indent="0" lvl="0" marL="0" rtl="0" algn="l">
              <a:spcBef>
                <a:spcPts val="1600"/>
              </a:spcBef>
              <a:spcAft>
                <a:spcPts val="0"/>
              </a:spcAft>
              <a:buNone/>
            </a:pPr>
            <a:r>
              <a:t/>
            </a:r>
            <a:endParaRPr b="1" sz="3100">
              <a:solidFill>
                <a:srgbClr val="3D85C6"/>
              </a:solidFill>
            </a:endParaRPr>
          </a:p>
        </p:txBody>
      </p:sp>
      <p:pic>
        <p:nvPicPr>
          <p:cNvPr id="362" name="Google Shape;362;p40"/>
          <p:cNvPicPr preferRelativeResize="0"/>
          <p:nvPr/>
        </p:nvPicPr>
        <p:blipFill>
          <a:blip r:embed="rId3">
            <a:alphaModFix/>
          </a:blip>
          <a:stretch>
            <a:fillRect/>
          </a:stretch>
        </p:blipFill>
        <p:spPr>
          <a:xfrm>
            <a:off x="1612075" y="1232425"/>
            <a:ext cx="7115576" cy="37892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1000"/>
                                        <p:tgtEl>
                                          <p:spTgt spid="3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1"/>
          <p:cNvSpPr txBox="1"/>
          <p:nvPr>
            <p:ph idx="1" type="body"/>
          </p:nvPr>
        </p:nvSpPr>
        <p:spPr>
          <a:xfrm>
            <a:off x="1061100" y="0"/>
            <a:ext cx="30933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3000">
                <a:solidFill>
                  <a:srgbClr val="3D85C6"/>
                </a:solidFill>
                <a:latin typeface="Montserrat"/>
                <a:ea typeface="Montserrat"/>
                <a:cs typeface="Montserrat"/>
                <a:sym typeface="Montserrat"/>
              </a:rPr>
              <a:t>Mortality Rate Among Top 20 Countries</a:t>
            </a:r>
            <a:endParaRPr b="1" sz="3000">
              <a:solidFill>
                <a:srgbClr val="3D85C6"/>
              </a:solidFill>
              <a:latin typeface="Montserrat"/>
              <a:ea typeface="Montserrat"/>
              <a:cs typeface="Montserrat"/>
              <a:sym typeface="Montserrat"/>
            </a:endParaRPr>
          </a:p>
        </p:txBody>
      </p:sp>
      <p:graphicFrame>
        <p:nvGraphicFramePr>
          <p:cNvPr id="368" name="Google Shape;368;p41"/>
          <p:cNvGraphicFramePr/>
          <p:nvPr/>
        </p:nvGraphicFramePr>
        <p:xfrm>
          <a:off x="4314450"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rPr lang="zh-CN" sz="1000"/>
                        <a:t>Data wantDeaths10;</a:t>
                      </a:r>
                      <a:endParaRPr sz="1000"/>
                    </a:p>
                    <a:p>
                      <a:pPr indent="0" lvl="0" marL="0" rtl="0" algn="l">
                        <a:spcBef>
                          <a:spcPts val="0"/>
                        </a:spcBef>
                        <a:spcAft>
                          <a:spcPts val="0"/>
                        </a:spcAft>
                        <a:buNone/>
                      </a:pPr>
                      <a:r>
                        <a:rPr lang="zh-CN" sz="1000"/>
                        <a:t>Set want;</a:t>
                      </a:r>
                      <a:endParaRPr sz="1000"/>
                    </a:p>
                    <a:p>
                      <a:pPr indent="0" lvl="0" marL="0" rtl="0" algn="l">
                        <a:spcBef>
                          <a:spcPts val="0"/>
                        </a:spcBef>
                        <a:spcAft>
                          <a:spcPts val="0"/>
                        </a:spcAft>
                        <a:buNone/>
                      </a:pPr>
                      <a:r>
                        <a:rPr lang="zh-CN" sz="1000"/>
                        <a:t>if (Deaths &gt; 100) then do;</a:t>
                      </a:r>
                      <a:endParaRPr sz="1000"/>
                    </a:p>
                    <a:p>
                      <a:pPr indent="0" lvl="0" marL="0" rtl="0" algn="l">
                        <a:spcBef>
                          <a:spcPts val="0"/>
                        </a:spcBef>
                        <a:spcAft>
                          <a:spcPts val="0"/>
                        </a:spcAft>
                        <a:buNone/>
                      </a:pPr>
                      <a:r>
                        <a:rPr lang="zh-CN" sz="1000"/>
                        <a:t>   MortalityRate = Deaths/Confirmed*100;</a:t>
                      </a:r>
                      <a:endParaRPr sz="1000"/>
                    </a:p>
                    <a:p>
                      <a:pPr indent="0" lvl="0" marL="0" rtl="0" algn="l">
                        <a:spcBef>
                          <a:spcPts val="0"/>
                        </a:spcBef>
                        <a:spcAft>
                          <a:spcPts val="0"/>
                        </a:spcAft>
                        <a:buNone/>
                      </a:pPr>
                      <a:r>
                        <a:rPr lang="zh-CN" sz="1000"/>
                        <a:t>  end;</a:t>
                      </a:r>
                      <a:endParaRPr sz="1000"/>
                    </a:p>
                    <a:p>
                      <a:pPr indent="0" lvl="0" marL="0" rtl="0" algn="l">
                        <a:spcBef>
                          <a:spcPts val="0"/>
                        </a:spcBef>
                        <a:spcAft>
                          <a:spcPts val="0"/>
                        </a:spcAft>
                        <a:buNone/>
                      </a:pPr>
                      <a:r>
                        <a:rPr lang="zh-CN" sz="1000"/>
                        <a:t>  label MortalityRate = "Rate of Mortality";</a:t>
                      </a:r>
                      <a:endParaRPr sz="1000"/>
                    </a:p>
                    <a:p>
                      <a:pPr indent="0" lvl="0" marL="0" rtl="0" algn="l">
                        <a:spcBef>
                          <a:spcPts val="0"/>
                        </a:spcBef>
                        <a:spcAft>
                          <a:spcPts val="0"/>
                        </a:spcAft>
                        <a:buNone/>
                      </a:pPr>
                      <a:r>
                        <a:rPr lang="zh-CN" sz="1000"/>
                        <a:t>/* by Deaths;*/</a:t>
                      </a:r>
                      <a:endParaRPr sz="1000"/>
                    </a:p>
                    <a:p>
                      <a:pPr indent="0" lvl="0" marL="0" rtl="0" algn="l">
                        <a:spcBef>
                          <a:spcPts val="0"/>
                        </a:spcBef>
                        <a:spcAft>
                          <a:spcPts val="0"/>
                        </a:spcAft>
                        <a:buNone/>
                      </a:pPr>
                      <a:r>
                        <a:rPr lang="zh-CN" sz="1000"/>
                        <a:t> run;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 proc sort data=wantDeaths10 out=wantDeathsTop10;</a:t>
                      </a:r>
                      <a:endParaRPr sz="1000"/>
                    </a:p>
                    <a:p>
                      <a:pPr indent="0" lvl="0" marL="0" rtl="0" algn="l">
                        <a:spcBef>
                          <a:spcPts val="0"/>
                        </a:spcBef>
                        <a:spcAft>
                          <a:spcPts val="0"/>
                        </a:spcAft>
                        <a:buNone/>
                      </a:pPr>
                      <a:r>
                        <a:rPr lang="zh-CN" sz="1000"/>
                        <a:t>/*where */</a:t>
                      </a:r>
                      <a:endParaRPr sz="1000"/>
                    </a:p>
                    <a:p>
                      <a:pPr indent="0" lvl="0" marL="0" rtl="0" algn="l">
                        <a:spcBef>
                          <a:spcPts val="0"/>
                        </a:spcBef>
                        <a:spcAft>
                          <a:spcPts val="0"/>
                        </a:spcAft>
                        <a:buNone/>
                      </a:pPr>
                      <a:r>
                        <a:rPr lang="zh-CN" sz="1000"/>
                        <a:t>by descending MortalityRate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run;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Data wantDeaths20;</a:t>
                      </a:r>
                      <a:endParaRPr sz="1000"/>
                    </a:p>
                    <a:p>
                      <a:pPr indent="0" lvl="0" marL="0" rtl="0" algn="l">
                        <a:spcBef>
                          <a:spcPts val="0"/>
                        </a:spcBef>
                        <a:spcAft>
                          <a:spcPts val="0"/>
                        </a:spcAft>
                        <a:buNone/>
                      </a:pPr>
                      <a:r>
                        <a:rPr lang="zh-CN" sz="1000"/>
                        <a:t>zero =0;</a:t>
                      </a:r>
                      <a:endParaRPr sz="1000"/>
                    </a:p>
                    <a:p>
                      <a:pPr indent="0" lvl="0" marL="0" rtl="0" algn="l">
                        <a:spcBef>
                          <a:spcPts val="0"/>
                        </a:spcBef>
                        <a:spcAft>
                          <a:spcPts val="0"/>
                        </a:spcAft>
                        <a:buNone/>
                      </a:pPr>
                      <a:r>
                        <a:rPr lang="zh-CN" sz="1000"/>
                        <a:t>Set wantDeathsTop10(obs=20);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 run;</a:t>
                      </a:r>
                      <a:endParaRPr sz="1000"/>
                    </a:p>
                    <a:p>
                      <a:pPr indent="0" lvl="0" marL="0" rtl="0" algn="l">
                        <a:spcBef>
                          <a:spcPts val="0"/>
                        </a:spcBef>
                        <a:spcAft>
                          <a:spcPts val="0"/>
                        </a:spcAft>
                        <a:buNone/>
                      </a:pPr>
                      <a:r>
                        <a:t/>
                      </a:r>
                      <a:endParaRPr sz="10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69" name="Google Shape;369;p41"/>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370" name="Google Shape;370;p41"/>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We know that just the mortality rate by itself does not mean too much.</a:t>
            </a:r>
            <a:br>
              <a:rPr lang="zh-CN" sz="1400">
                <a:solidFill>
                  <a:srgbClr val="B6D7A8"/>
                </a:solidFill>
                <a:latin typeface="Georgia"/>
                <a:ea typeface="Georgia"/>
                <a:cs typeface="Georgia"/>
                <a:sym typeface="Georgia"/>
              </a:rPr>
            </a:br>
            <a:endParaRPr sz="1400">
              <a:solidFill>
                <a:srgbClr val="B6D7A8"/>
              </a:solidFill>
              <a:latin typeface="Georgia"/>
              <a:ea typeface="Georgia"/>
              <a:cs typeface="Georgia"/>
              <a:sym typeface="Georgia"/>
            </a:endParaRPr>
          </a:p>
          <a:p>
            <a:pPr indent="-317500" lvl="1" marL="914400" rtl="0" algn="l">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So, we took the mortality rate to get an estimate of the number of death in proportion to the number of confirmed cases</a:t>
            </a:r>
            <a:endParaRPr sz="1400">
              <a:solidFill>
                <a:srgbClr val="B6D7A8"/>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B6D7A8"/>
              </a:solidFill>
            </a:endParaRPr>
          </a:p>
          <a:p>
            <a:pPr indent="-317500" lvl="1" marL="914400" rtl="0" algn="l">
              <a:lnSpc>
                <a:spcPct val="100000"/>
              </a:lnSpc>
              <a:spcBef>
                <a:spcPts val="0"/>
              </a:spcBef>
              <a:spcAft>
                <a:spcPts val="0"/>
              </a:spcAft>
              <a:buClr>
                <a:srgbClr val="B6D7A8"/>
              </a:buClr>
              <a:buSzPts val="1400"/>
              <a:buChar char="➢"/>
            </a:pPr>
            <a:r>
              <a:rPr lang="zh-CN" sz="1400">
                <a:solidFill>
                  <a:srgbClr val="B6D7A8"/>
                </a:solidFill>
              </a:rPr>
              <a:t>We make three dataset for easiness of reuse later. But the ultimate aim is to get the top 20 countries having the highest percentage Deaths/ConfirmedCases</a:t>
            </a:r>
            <a:endParaRPr sz="1400">
              <a:solidFill>
                <a:srgbClr val="B6D7A8"/>
              </a:solidFill>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33050" y="204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30A297"/>
                </a:solidFill>
              </a:rPr>
              <a:t>I</a:t>
            </a:r>
            <a:r>
              <a:rPr b="1" lang="zh-CN" sz="2700">
                <a:solidFill>
                  <a:srgbClr val="30A297"/>
                </a:solidFill>
              </a:rPr>
              <a:t>ntroduction</a:t>
            </a:r>
            <a:endParaRPr b="1" sz="2700">
              <a:solidFill>
                <a:srgbClr val="30A297"/>
              </a:solidFill>
            </a:endParaRPr>
          </a:p>
        </p:txBody>
      </p:sp>
      <p:grpSp>
        <p:nvGrpSpPr>
          <p:cNvPr id="149" name="Google Shape;149;p15"/>
          <p:cNvGrpSpPr/>
          <p:nvPr/>
        </p:nvGrpSpPr>
        <p:grpSpPr>
          <a:xfrm>
            <a:off x="2563026" y="1075832"/>
            <a:ext cx="3339000" cy="3339000"/>
            <a:chOff x="2902488" y="902232"/>
            <a:chExt cx="3339000" cy="3339000"/>
          </a:xfrm>
        </p:grpSpPr>
        <p:sp>
          <p:nvSpPr>
            <p:cNvPr id="150" name="Google Shape;150;p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123738" y="1123632"/>
              <a:ext cx="2896500" cy="2896200"/>
            </a:xfrm>
            <a:prstGeom prst="pie">
              <a:avLst>
                <a:gd fmla="val 21577108"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5"/>
          <p:cNvGrpSpPr/>
          <p:nvPr/>
        </p:nvGrpSpPr>
        <p:grpSpPr>
          <a:xfrm>
            <a:off x="3752465" y="615829"/>
            <a:ext cx="1068600" cy="1068600"/>
            <a:chOff x="2859873" y="853971"/>
            <a:chExt cx="1068600" cy="1068600"/>
          </a:xfrm>
        </p:grpSpPr>
        <p:sp>
          <p:nvSpPr>
            <p:cNvPr id="153" name="Google Shape;153;p15"/>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zh-CN" sz="800">
                  <a:solidFill>
                    <a:srgbClr val="FFFFFF"/>
                  </a:solidFill>
                  <a:latin typeface="Roboto"/>
                  <a:ea typeface="Roboto"/>
                  <a:cs typeface="Roboto"/>
                  <a:sym typeface="Roboto"/>
                </a:rPr>
                <a:t>MERS-Cov</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SARS-CoV</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nCov</a:t>
              </a:r>
              <a:endParaRPr sz="800">
                <a:solidFill>
                  <a:srgbClr val="FFFFFF"/>
                </a:solidFill>
                <a:latin typeface="Roboto"/>
                <a:ea typeface="Roboto"/>
                <a:cs typeface="Roboto"/>
                <a:sym typeface="Roboto"/>
              </a:endParaRPr>
            </a:p>
          </p:txBody>
        </p:sp>
      </p:grpSp>
      <p:grpSp>
        <p:nvGrpSpPr>
          <p:cNvPr id="155" name="Google Shape;155;p15"/>
          <p:cNvGrpSpPr/>
          <p:nvPr/>
        </p:nvGrpSpPr>
        <p:grpSpPr>
          <a:xfrm>
            <a:off x="3742645" y="3803373"/>
            <a:ext cx="1068600" cy="1068600"/>
            <a:chOff x="5214448" y="3234278"/>
            <a:chExt cx="1068600" cy="1068600"/>
          </a:xfrm>
        </p:grpSpPr>
        <p:sp>
          <p:nvSpPr>
            <p:cNvPr id="156" name="Google Shape;156;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zh-CN" sz="800">
                  <a:solidFill>
                    <a:srgbClr val="FFFFFF"/>
                  </a:solidFill>
                  <a:latin typeface="Roboto"/>
                  <a:ea typeface="Roboto"/>
                  <a:cs typeface="Roboto"/>
                  <a:sym typeface="Roboto"/>
                </a:rPr>
                <a:t>Symptoms</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Same as flu</a:t>
              </a:r>
              <a:endParaRPr sz="800">
                <a:solidFill>
                  <a:srgbClr val="FFFFFF"/>
                </a:solidFill>
                <a:latin typeface="Roboto"/>
                <a:ea typeface="Roboto"/>
                <a:cs typeface="Roboto"/>
                <a:sym typeface="Roboto"/>
              </a:endParaRPr>
            </a:p>
          </p:txBody>
        </p:sp>
      </p:grpSp>
      <p:grpSp>
        <p:nvGrpSpPr>
          <p:cNvPr id="158" name="Google Shape;158;p15"/>
          <p:cNvGrpSpPr/>
          <p:nvPr/>
        </p:nvGrpSpPr>
        <p:grpSpPr>
          <a:xfrm>
            <a:off x="2309270" y="3090025"/>
            <a:ext cx="1068600" cy="1068600"/>
            <a:chOff x="5214448" y="3234278"/>
            <a:chExt cx="1068600" cy="1068600"/>
          </a:xfrm>
        </p:grpSpPr>
        <p:sp>
          <p:nvSpPr>
            <p:cNvPr id="159" name="Google Shape;159;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zh-CN" sz="800">
                  <a:solidFill>
                    <a:srgbClr val="FFFFFF"/>
                  </a:solidFill>
                  <a:latin typeface="Roboto"/>
                  <a:ea typeface="Roboto"/>
                  <a:cs typeface="Roboto"/>
                  <a:sym typeface="Roboto"/>
                </a:rPr>
                <a:t>China </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First Pandemic</a:t>
              </a:r>
              <a:endParaRPr sz="800">
                <a:solidFill>
                  <a:srgbClr val="FFFFFF"/>
                </a:solidFill>
                <a:latin typeface="Roboto"/>
                <a:ea typeface="Roboto"/>
                <a:cs typeface="Roboto"/>
                <a:sym typeface="Roboto"/>
              </a:endParaRPr>
            </a:p>
          </p:txBody>
        </p:sp>
      </p:grpSp>
      <p:grpSp>
        <p:nvGrpSpPr>
          <p:cNvPr id="161" name="Google Shape;161;p15"/>
          <p:cNvGrpSpPr/>
          <p:nvPr/>
        </p:nvGrpSpPr>
        <p:grpSpPr>
          <a:xfrm>
            <a:off x="5341828" y="2959600"/>
            <a:ext cx="1068600" cy="1068600"/>
            <a:chOff x="5214448" y="3234278"/>
            <a:chExt cx="1068600" cy="1068600"/>
          </a:xfrm>
        </p:grpSpPr>
        <p:sp>
          <p:nvSpPr>
            <p:cNvPr id="162" name="Google Shape;162;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zh-CN" sz="800">
                  <a:solidFill>
                    <a:srgbClr val="FFFFFF"/>
                  </a:solidFill>
                  <a:latin typeface="Roboto"/>
                  <a:ea typeface="Roboto"/>
                  <a:cs typeface="Roboto"/>
                  <a:sym typeface="Roboto"/>
                </a:rPr>
                <a:t>Origin:</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Wuhan</a:t>
              </a:r>
              <a:endParaRPr sz="800">
                <a:solidFill>
                  <a:srgbClr val="FFFFFF"/>
                </a:solidFill>
                <a:latin typeface="Roboto"/>
                <a:ea typeface="Roboto"/>
                <a:cs typeface="Roboto"/>
                <a:sym typeface="Roboto"/>
              </a:endParaRPr>
            </a:p>
          </p:txBody>
        </p:sp>
      </p:grpSp>
      <p:sp>
        <p:nvSpPr>
          <p:cNvPr id="164" name="Google Shape;164;p15"/>
          <p:cNvSpPr/>
          <p:nvPr/>
        </p:nvSpPr>
        <p:spPr>
          <a:xfrm>
            <a:off x="3463950" y="2132050"/>
            <a:ext cx="1537164" cy="121359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Corona Virus</a:t>
            </a:r>
            <a:endParaRPr/>
          </a:p>
        </p:txBody>
      </p:sp>
      <p:grpSp>
        <p:nvGrpSpPr>
          <p:cNvPr id="165" name="Google Shape;165;p15"/>
          <p:cNvGrpSpPr/>
          <p:nvPr/>
        </p:nvGrpSpPr>
        <p:grpSpPr>
          <a:xfrm>
            <a:off x="5001125" y="1443442"/>
            <a:ext cx="1170021" cy="1191769"/>
            <a:chOff x="5143646" y="3234278"/>
            <a:chExt cx="1210200" cy="1148250"/>
          </a:xfrm>
        </p:grpSpPr>
        <p:sp>
          <p:nvSpPr>
            <p:cNvPr id="166" name="Google Shape;166;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nvSpPr>
          <p:spPr>
            <a:xfrm>
              <a:off x="5143646" y="3402428"/>
              <a:ext cx="1210200" cy="98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zh-CN" sz="800">
                  <a:solidFill>
                    <a:srgbClr val="FFFFFF"/>
                  </a:solidFill>
                  <a:latin typeface="Roboto"/>
                  <a:ea typeface="Roboto"/>
                  <a:cs typeface="Roboto"/>
                  <a:sym typeface="Roboto"/>
                </a:rPr>
                <a:t>Statistics</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Death:121955</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Infected:1948874</a:t>
              </a:r>
              <a:br>
                <a:rPr lang="zh-CN" sz="800">
                  <a:solidFill>
                    <a:srgbClr val="FFFFFF"/>
                  </a:solidFill>
                  <a:latin typeface="Roboto"/>
                  <a:ea typeface="Roboto"/>
                  <a:cs typeface="Roboto"/>
                  <a:sym typeface="Roboto"/>
                </a:rPr>
              </a:br>
              <a:br>
                <a:rPr lang="zh-CN" sz="800">
                  <a:solidFill>
                    <a:srgbClr val="FFFFFF"/>
                  </a:solidFill>
                  <a:latin typeface="Roboto"/>
                  <a:ea typeface="Roboto"/>
                  <a:cs typeface="Roboto"/>
                  <a:sym typeface="Roboto"/>
                </a:rPr>
              </a:br>
              <a:r>
                <a:rPr lang="zh-CN" sz="600">
                  <a:solidFill>
                    <a:srgbClr val="FFFFFF"/>
                  </a:solidFill>
                  <a:latin typeface="Roboto"/>
                  <a:ea typeface="Roboto"/>
                  <a:cs typeface="Roboto"/>
                  <a:sym typeface="Roboto"/>
                </a:rPr>
                <a:t>(Apr 14)</a:t>
              </a:r>
              <a:br>
                <a:rPr lang="zh-CN" sz="800">
                  <a:solidFill>
                    <a:srgbClr val="FFFFFF"/>
                  </a:solidFill>
                  <a:latin typeface="Roboto"/>
                  <a:ea typeface="Roboto"/>
                  <a:cs typeface="Roboto"/>
                  <a:sym typeface="Roboto"/>
                </a:rPr>
              </a:br>
              <a:br>
                <a:rPr lang="zh-CN" sz="800">
                  <a:solidFill>
                    <a:srgbClr val="FFFFFF"/>
                  </a:solidFill>
                  <a:latin typeface="Roboto"/>
                  <a:ea typeface="Roboto"/>
                  <a:cs typeface="Roboto"/>
                  <a:sym typeface="Roboto"/>
                </a:rPr>
              </a:br>
              <a:endParaRPr sz="800">
                <a:solidFill>
                  <a:srgbClr val="FFFFFF"/>
                </a:solidFill>
                <a:latin typeface="Roboto"/>
                <a:ea typeface="Roboto"/>
                <a:cs typeface="Roboto"/>
                <a:sym typeface="Roboto"/>
              </a:endParaRPr>
            </a:p>
          </p:txBody>
        </p:sp>
      </p:grpSp>
      <p:grpSp>
        <p:nvGrpSpPr>
          <p:cNvPr id="168" name="Google Shape;168;p15"/>
          <p:cNvGrpSpPr/>
          <p:nvPr/>
        </p:nvGrpSpPr>
        <p:grpSpPr>
          <a:xfrm>
            <a:off x="2220195" y="1505025"/>
            <a:ext cx="1068600" cy="1068600"/>
            <a:chOff x="5214448" y="3234278"/>
            <a:chExt cx="1068600" cy="1068600"/>
          </a:xfrm>
        </p:grpSpPr>
        <p:sp>
          <p:nvSpPr>
            <p:cNvPr id="169" name="Google Shape;169;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800">
                  <a:solidFill>
                    <a:srgbClr val="FFFFFF"/>
                  </a:solidFill>
                  <a:latin typeface="Roboto"/>
                  <a:ea typeface="Roboto"/>
                  <a:cs typeface="Roboto"/>
                  <a:sym typeface="Roboto"/>
                </a:rPr>
                <a:t>Discovery:</a:t>
              </a:r>
              <a:br>
                <a:rPr lang="zh-CN" sz="800">
                  <a:solidFill>
                    <a:srgbClr val="FFFFFF"/>
                  </a:solidFill>
                  <a:latin typeface="Roboto"/>
                  <a:ea typeface="Roboto"/>
                  <a:cs typeface="Roboto"/>
                  <a:sym typeface="Roboto"/>
                </a:rPr>
              </a:br>
              <a:r>
                <a:rPr lang="zh-CN" sz="800">
                  <a:solidFill>
                    <a:srgbClr val="FFFFFF"/>
                  </a:solidFill>
                  <a:latin typeface="Roboto"/>
                  <a:ea typeface="Roboto"/>
                  <a:cs typeface="Roboto"/>
                  <a:sym typeface="Roboto"/>
                </a:rPr>
                <a:t>Dec 19</a:t>
              </a:r>
              <a:endParaRPr sz="800">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2000"/>
                                        <p:tgtEl>
                                          <p:spTgt spid="1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2000"/>
                                        <p:tgtEl>
                                          <p:spTgt spid="15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7" name="Google Shape;377;p42"/>
          <p:cNvPicPr preferRelativeResize="0"/>
          <p:nvPr/>
        </p:nvPicPr>
        <p:blipFill>
          <a:blip r:embed="rId3">
            <a:alphaModFix/>
          </a:blip>
          <a:stretch>
            <a:fillRect/>
          </a:stretch>
        </p:blipFill>
        <p:spPr>
          <a:xfrm>
            <a:off x="0" y="557050"/>
            <a:ext cx="9144000" cy="40293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3D85C6"/>
                </a:solidFill>
              </a:rPr>
              <a:t>Top Countries by Mortality Rate</a:t>
            </a:r>
            <a:endParaRPr b="1">
              <a:solidFill>
                <a:srgbClr val="3D85C6"/>
              </a:solidFill>
            </a:endParaRPr>
          </a:p>
        </p:txBody>
      </p:sp>
      <p:pic>
        <p:nvPicPr>
          <p:cNvPr id="383" name="Google Shape;383;p43"/>
          <p:cNvPicPr preferRelativeResize="0"/>
          <p:nvPr/>
        </p:nvPicPr>
        <p:blipFill rotWithShape="1">
          <a:blip r:embed="rId3">
            <a:alphaModFix/>
          </a:blip>
          <a:srcRect b="0" l="0" r="0" t="3762"/>
          <a:stretch/>
        </p:blipFill>
        <p:spPr>
          <a:xfrm>
            <a:off x="1339075" y="1147500"/>
            <a:ext cx="6102374" cy="372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4"/>
          <p:cNvSpPr txBox="1"/>
          <p:nvPr>
            <p:ph idx="1" type="body"/>
          </p:nvPr>
        </p:nvSpPr>
        <p:spPr>
          <a:xfrm>
            <a:off x="979875" y="175950"/>
            <a:ext cx="30933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3000">
                <a:solidFill>
                  <a:srgbClr val="3D85C6"/>
                </a:solidFill>
                <a:latin typeface="Montserrat"/>
                <a:ea typeface="Montserrat"/>
                <a:cs typeface="Montserrat"/>
                <a:sym typeface="Montserrat"/>
              </a:rPr>
              <a:t>Recovery R</a:t>
            </a:r>
            <a:r>
              <a:rPr b="1" lang="zh-CN" sz="3000">
                <a:solidFill>
                  <a:srgbClr val="3D85C6"/>
                </a:solidFill>
                <a:latin typeface="Montserrat"/>
                <a:ea typeface="Montserrat"/>
                <a:cs typeface="Montserrat"/>
                <a:sym typeface="Montserrat"/>
              </a:rPr>
              <a:t>ate Among Top 20 Countries</a:t>
            </a:r>
            <a:endParaRPr b="1" sz="3000">
              <a:solidFill>
                <a:srgbClr val="3D85C6"/>
              </a:solidFill>
              <a:latin typeface="Montserrat"/>
              <a:ea typeface="Montserrat"/>
              <a:cs typeface="Montserrat"/>
              <a:sym typeface="Montserrat"/>
            </a:endParaRPr>
          </a:p>
        </p:txBody>
      </p:sp>
      <p:graphicFrame>
        <p:nvGraphicFramePr>
          <p:cNvPr id="389" name="Google Shape;389;p44"/>
          <p:cNvGraphicFramePr/>
          <p:nvPr/>
        </p:nvGraphicFramePr>
        <p:xfrm>
          <a:off x="4314450" y="263275"/>
          <a:ext cx="3000000" cy="3000000"/>
        </p:xfrm>
        <a:graphic>
          <a:graphicData uri="http://schemas.openxmlformats.org/drawingml/2006/table">
            <a:tbl>
              <a:tblPr>
                <a:noFill/>
                <a:tableStyleId>{3947023C-4D2E-4336-B7AB-C70981AFF7D7}</a:tableStyleId>
              </a:tblPr>
              <a:tblGrid>
                <a:gridCol w="4572000"/>
              </a:tblGrid>
              <a:tr h="4626750">
                <a:tc>
                  <a:txBody>
                    <a:bodyPr/>
                    <a:lstStyle/>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wantDeaths10;</a:t>
                      </a:r>
                      <a:endParaRPr sz="900"/>
                    </a:p>
                    <a:p>
                      <a:pPr indent="0" lvl="0" marL="0" rtl="0" algn="l">
                        <a:spcBef>
                          <a:spcPts val="0"/>
                        </a:spcBef>
                        <a:spcAft>
                          <a:spcPts val="0"/>
                        </a:spcAft>
                        <a:buNone/>
                      </a:pPr>
                      <a:r>
                        <a:rPr lang="zh-CN" sz="900"/>
                        <a:t>Set want;</a:t>
                      </a:r>
                      <a:endParaRPr sz="900"/>
                    </a:p>
                    <a:p>
                      <a:pPr indent="0" lvl="0" marL="0" rtl="0" algn="l">
                        <a:spcBef>
                          <a:spcPts val="0"/>
                        </a:spcBef>
                        <a:spcAft>
                          <a:spcPts val="0"/>
                        </a:spcAft>
                        <a:buNone/>
                      </a:pPr>
                      <a:r>
                        <a:rPr lang="zh-CN" sz="900"/>
                        <a:t>if (Recovered &gt; 100) then do;</a:t>
                      </a:r>
                      <a:endParaRPr sz="900"/>
                    </a:p>
                    <a:p>
                      <a:pPr indent="0" lvl="0" marL="0" rtl="0" algn="l">
                        <a:spcBef>
                          <a:spcPts val="0"/>
                        </a:spcBef>
                        <a:spcAft>
                          <a:spcPts val="0"/>
                        </a:spcAft>
                        <a:buNone/>
                      </a:pPr>
                      <a:r>
                        <a:rPr lang="zh-CN" sz="900"/>
                        <a:t>   </a:t>
                      </a:r>
                      <a:r>
                        <a:rPr lang="zh-CN" sz="900"/>
                        <a:t>Recovered</a:t>
                      </a:r>
                      <a:r>
                        <a:rPr lang="zh-CN" sz="900"/>
                        <a:t>Rate = Recovered/Confirmed*100;</a:t>
                      </a:r>
                      <a:endParaRPr sz="900"/>
                    </a:p>
                    <a:p>
                      <a:pPr indent="0" lvl="0" marL="0" rtl="0" algn="l">
                        <a:spcBef>
                          <a:spcPts val="0"/>
                        </a:spcBef>
                        <a:spcAft>
                          <a:spcPts val="0"/>
                        </a:spcAft>
                        <a:buNone/>
                      </a:pPr>
                      <a:r>
                        <a:rPr lang="zh-CN" sz="900"/>
                        <a:t>  end;</a:t>
                      </a:r>
                      <a:endParaRPr sz="900"/>
                    </a:p>
                    <a:p>
                      <a:pPr indent="0" lvl="0" marL="0" rtl="0" algn="l">
                        <a:spcBef>
                          <a:spcPts val="0"/>
                        </a:spcBef>
                        <a:spcAft>
                          <a:spcPts val="0"/>
                        </a:spcAft>
                        <a:buNone/>
                      </a:pPr>
                      <a:r>
                        <a:rPr lang="zh-CN" sz="900"/>
                        <a:t>  label </a:t>
                      </a:r>
                      <a:r>
                        <a:rPr lang="zh-CN" sz="900"/>
                        <a:t>Recovered</a:t>
                      </a:r>
                      <a:r>
                        <a:rPr lang="zh-CN" sz="900"/>
                        <a:t>Rate = "Rate of Recovery";</a:t>
                      </a:r>
                      <a:endParaRPr sz="900"/>
                    </a:p>
                    <a:p>
                      <a:pPr indent="0" lvl="0" marL="0" rtl="0" algn="l">
                        <a:spcBef>
                          <a:spcPts val="0"/>
                        </a:spcBef>
                        <a:spcAft>
                          <a:spcPts val="0"/>
                        </a:spcAft>
                        <a:buNone/>
                      </a:pPr>
                      <a:r>
                        <a:rPr lang="zh-CN" sz="900"/>
                        <a:t>/* by Deaths;*/</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 proc sort data=wantDeaths10 out=wantDeathsTop10;</a:t>
                      </a:r>
                      <a:endParaRPr sz="900"/>
                    </a:p>
                    <a:p>
                      <a:pPr indent="0" lvl="0" marL="0" rtl="0" algn="l">
                        <a:spcBef>
                          <a:spcPts val="0"/>
                        </a:spcBef>
                        <a:spcAft>
                          <a:spcPts val="0"/>
                        </a:spcAft>
                        <a:buNone/>
                      </a:pPr>
                      <a:r>
                        <a:rPr lang="zh-CN" sz="900"/>
                        <a:t>/*where */</a:t>
                      </a:r>
                      <a:endParaRPr sz="900"/>
                    </a:p>
                    <a:p>
                      <a:pPr indent="0" lvl="0" marL="0" rtl="0" algn="l">
                        <a:spcBef>
                          <a:spcPts val="0"/>
                        </a:spcBef>
                        <a:spcAft>
                          <a:spcPts val="0"/>
                        </a:spcAft>
                        <a:buNone/>
                      </a:pPr>
                      <a:r>
                        <a:rPr lang="zh-CN" sz="900"/>
                        <a:t>by descending </a:t>
                      </a:r>
                      <a:r>
                        <a:rPr lang="zh-CN" sz="900"/>
                        <a:t>Recovered</a:t>
                      </a:r>
                      <a:r>
                        <a:rPr lang="zh-CN" sz="900"/>
                        <a:t>Rate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  </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wantDeaths20;</a:t>
                      </a:r>
                      <a:endParaRPr sz="900"/>
                    </a:p>
                    <a:p>
                      <a:pPr indent="0" lvl="0" marL="0" rtl="0" algn="l">
                        <a:spcBef>
                          <a:spcPts val="0"/>
                        </a:spcBef>
                        <a:spcAft>
                          <a:spcPts val="0"/>
                        </a:spcAft>
                        <a:buNone/>
                      </a:pPr>
                      <a:r>
                        <a:rPr lang="zh-CN" sz="900"/>
                        <a:t>zero =0;</a:t>
                      </a:r>
                      <a:endParaRPr sz="900"/>
                    </a:p>
                    <a:p>
                      <a:pPr indent="0" lvl="0" marL="0" rtl="0" algn="l">
                        <a:spcBef>
                          <a:spcPts val="0"/>
                        </a:spcBef>
                        <a:spcAft>
                          <a:spcPts val="0"/>
                        </a:spcAft>
                        <a:buNone/>
                      </a:pPr>
                      <a:r>
                        <a:rPr lang="zh-CN" sz="900"/>
                        <a:t>Set wantDeathsTop10(obs=100);</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SGPLOT Data = wantDeaths20;</a:t>
                      </a:r>
                      <a:endParaRPr sz="900"/>
                    </a:p>
                    <a:p>
                      <a:pPr indent="0" lvl="0" marL="0" rtl="0" algn="l">
                        <a:spcBef>
                          <a:spcPts val="0"/>
                        </a:spcBef>
                        <a:spcAft>
                          <a:spcPts val="0"/>
                        </a:spcAft>
                        <a:buNone/>
                      </a:pPr>
                      <a:r>
                        <a:rPr lang="zh-CN" sz="900"/>
                        <a:t> refline 1 1.5 2 / lineattrs=graphgridlines;</a:t>
                      </a:r>
                      <a:endParaRPr sz="900"/>
                    </a:p>
                    <a:p>
                      <a:pPr indent="0" lvl="0" marL="0" rtl="0" algn="l">
                        <a:spcBef>
                          <a:spcPts val="0"/>
                        </a:spcBef>
                        <a:spcAft>
                          <a:spcPts val="0"/>
                        </a:spcAft>
                        <a:buNone/>
                      </a:pPr>
                      <a:r>
                        <a:rPr lang="zh-CN" sz="900"/>
                        <a:t>  highlow x='Country/Region'n   high=</a:t>
                      </a:r>
                      <a:r>
                        <a:rPr lang="zh-CN" sz="900"/>
                        <a:t>Recovered</a:t>
                      </a:r>
                      <a:r>
                        <a:rPr lang="zh-CN" sz="900"/>
                        <a:t>Rate low=Zero / type=bar  </a:t>
                      </a:r>
                      <a:endParaRPr sz="900"/>
                    </a:p>
                    <a:p>
                      <a:pPr indent="0" lvl="0" marL="0" rtl="0" algn="l">
                        <a:spcBef>
                          <a:spcPts val="0"/>
                        </a:spcBef>
                        <a:spcAft>
                          <a:spcPts val="0"/>
                        </a:spcAft>
                        <a:buNone/>
                      </a:pPr>
                      <a:r>
                        <a:rPr lang="zh-CN" sz="900"/>
                        <a:t>  group='Country/Region'n </a:t>
                      </a:r>
                      <a:endParaRPr sz="900"/>
                    </a:p>
                    <a:p>
                      <a:pPr indent="0" lvl="0" marL="0" rtl="0" algn="l">
                        <a:spcBef>
                          <a:spcPts val="0"/>
                        </a:spcBef>
                        <a:spcAft>
                          <a:spcPts val="0"/>
                        </a:spcAft>
                        <a:buNone/>
                      </a:pPr>
                      <a:r>
                        <a:rPr lang="zh-CN" sz="900"/>
                        <a:t>  groupdisplay=cluster lineattrs=(color=black);</a:t>
                      </a:r>
                      <a:endParaRPr sz="900"/>
                    </a:p>
                    <a:p>
                      <a:pPr indent="0" lvl="0" marL="0" rtl="0" algn="l">
                        <a:spcBef>
                          <a:spcPts val="0"/>
                        </a:spcBef>
                        <a:spcAft>
                          <a:spcPts val="0"/>
                        </a:spcAft>
                        <a:buNone/>
                      </a:pPr>
                      <a:r>
                        <a:rPr lang="zh-CN" sz="900"/>
                        <a:t>  xaxis discreteorder=data display=(nolabel);</a:t>
                      </a:r>
                      <a:endParaRPr sz="900"/>
                    </a:p>
                    <a:p>
                      <a:pPr indent="0" lvl="0" marL="0" rtl="0" algn="l">
                        <a:spcBef>
                          <a:spcPts val="0"/>
                        </a:spcBef>
                        <a:spcAft>
                          <a:spcPts val="0"/>
                        </a:spcAft>
                        <a:buNone/>
                      </a:pPr>
                      <a:r>
                        <a:rPr lang="zh-CN" sz="900"/>
                        <a:t>  yaxis label='Value (/ULN)' offsetmin=0;;</a:t>
                      </a:r>
                      <a:endParaRPr sz="900"/>
                    </a:p>
                    <a:p>
                      <a:pPr indent="0" lvl="0" marL="0" rtl="0" algn="l">
                        <a:spcBef>
                          <a:spcPts val="0"/>
                        </a:spcBef>
                        <a:spcAft>
                          <a:spcPts val="0"/>
                        </a:spcAft>
                        <a:buNone/>
                      </a:pPr>
                      <a:r>
                        <a:rPr lang="zh-CN" sz="900"/>
                        <a:t>    title "Top 20 countries mortality rate";</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390" name="Google Shape;390;p44"/>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391" name="Google Shape;391;p44"/>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br>
              <a:rPr lang="zh-CN" sz="1400">
                <a:solidFill>
                  <a:srgbClr val="B6D7A8"/>
                </a:solidFill>
                <a:latin typeface="Georgia"/>
                <a:ea typeface="Georgia"/>
                <a:cs typeface="Georgia"/>
                <a:sym typeface="Georgia"/>
              </a:rPr>
            </a:b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So, we took the recovered Patients/confirmed cases to find the percentage (rate) of recoveries.</a:t>
            </a:r>
            <a:endParaRPr sz="1400">
              <a:solidFill>
                <a:srgbClr val="B6D7A8"/>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B6D7A8"/>
              </a:solidFill>
            </a:endParaRPr>
          </a:p>
          <a:p>
            <a:pPr indent="-317500" lvl="1" marL="914400" rtl="0" algn="l">
              <a:lnSpc>
                <a:spcPct val="100000"/>
              </a:lnSpc>
              <a:spcBef>
                <a:spcPts val="0"/>
              </a:spcBef>
              <a:spcAft>
                <a:spcPts val="0"/>
              </a:spcAft>
              <a:buClr>
                <a:srgbClr val="B6D7A8"/>
              </a:buClr>
              <a:buSzPts val="1400"/>
              <a:buChar char="➢"/>
            </a:pPr>
            <a:r>
              <a:rPr lang="zh-CN" sz="1400">
                <a:solidFill>
                  <a:srgbClr val="B6D7A8"/>
                </a:solidFill>
                <a:latin typeface="Georgia"/>
                <a:ea typeface="Georgia"/>
                <a:cs typeface="Georgia"/>
                <a:sym typeface="Georgia"/>
              </a:rPr>
              <a:t>We plotted the Top 10 countries with the best recovery rates.</a:t>
            </a:r>
            <a:endParaRPr sz="1400">
              <a:solidFill>
                <a:srgbClr val="B6D7A8"/>
              </a:solidFill>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Top Countries by Recovery Rate</a:t>
            </a:r>
            <a:endParaRPr/>
          </a:p>
        </p:txBody>
      </p:sp>
      <p:sp>
        <p:nvSpPr>
          <p:cNvPr id="397" name="Google Shape;397;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8" name="Google Shape;398;p45"/>
          <p:cNvPicPr preferRelativeResize="0"/>
          <p:nvPr/>
        </p:nvPicPr>
        <p:blipFill rotWithShape="1">
          <a:blip r:embed="rId3">
            <a:alphaModFix/>
          </a:blip>
          <a:srcRect b="0" l="0" r="0" t="4870"/>
          <a:stretch/>
        </p:blipFill>
        <p:spPr>
          <a:xfrm>
            <a:off x="1190950" y="125275"/>
            <a:ext cx="6843924" cy="4892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graphicFrame>
        <p:nvGraphicFramePr>
          <p:cNvPr id="403" name="Google Shape;403;p46"/>
          <p:cNvGraphicFramePr/>
          <p:nvPr/>
        </p:nvGraphicFramePr>
        <p:xfrm>
          <a:off x="5425150" y="495250"/>
          <a:ext cx="3000000" cy="3000000"/>
        </p:xfrm>
        <a:graphic>
          <a:graphicData uri="http://schemas.openxmlformats.org/drawingml/2006/table">
            <a:tbl>
              <a:tblPr>
                <a:noFill/>
                <a:tableStyleId>{3947023C-4D2E-4336-B7AB-C70981AFF7D7}</a:tableStyleId>
              </a:tblPr>
              <a:tblGrid>
                <a:gridCol w="3349825"/>
              </a:tblGrid>
              <a:tr h="4153000">
                <a:tc>
                  <a:txBody>
                    <a:bodyPr/>
                    <a:lstStyle/>
                    <a:p>
                      <a:pPr indent="0" lvl="0" marL="0" rtl="0" algn="l">
                        <a:spcBef>
                          <a:spcPts val="0"/>
                        </a:spcBef>
                        <a:spcAft>
                          <a:spcPts val="0"/>
                        </a:spcAft>
                        <a:buNone/>
                      </a:pPr>
                      <a:r>
                        <a:t/>
                      </a:r>
                      <a:endParaRPr sz="900"/>
                    </a:p>
                    <a:p>
                      <a:pPr indent="0" lvl="0" marL="0" rtl="0" algn="l">
                        <a:spcBef>
                          <a:spcPts val="0"/>
                        </a:spcBef>
                        <a:spcAft>
                          <a:spcPts val="0"/>
                        </a:spcAft>
                        <a:buNone/>
                      </a:pPr>
                      <a:r>
                        <a:rPr lang="zh-CN" sz="900"/>
                        <a:t>proc import datafile="F:\school\BSTA445\population\data\population.csv"</a:t>
                      </a:r>
                      <a:endParaRPr sz="900"/>
                    </a:p>
                    <a:p>
                      <a:pPr indent="0" lvl="0" marL="0" rtl="0" algn="l">
                        <a:spcBef>
                          <a:spcPts val="0"/>
                        </a:spcBef>
                        <a:spcAft>
                          <a:spcPts val="0"/>
                        </a:spcAft>
                        <a:buNone/>
                      </a:pPr>
                      <a:r>
                        <a:rPr lang="zh-CN" sz="900"/>
                        <a:t>out=mydata dbms=csv replace; </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data ret;</a:t>
                      </a:r>
                      <a:endParaRPr sz="900"/>
                    </a:p>
                    <a:p>
                      <a:pPr indent="0" lvl="0" marL="0" rtl="0" algn="l">
                        <a:spcBef>
                          <a:spcPts val="0"/>
                        </a:spcBef>
                        <a:spcAft>
                          <a:spcPts val="0"/>
                        </a:spcAft>
                        <a:buNone/>
                      </a:pPr>
                      <a:r>
                        <a:rPr lang="zh-CN" sz="900"/>
                        <a:t>set pop.sasSort;</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sort data=mydata out=sortedPop2;</a:t>
                      </a:r>
                      <a:endParaRPr sz="900"/>
                    </a:p>
                    <a:p>
                      <a:pPr indent="0" lvl="0" marL="0" rtl="0" algn="l">
                        <a:spcBef>
                          <a:spcPts val="0"/>
                        </a:spcBef>
                        <a:spcAft>
                          <a:spcPts val="0"/>
                        </a:spcAft>
                        <a:buNone/>
                      </a:pPr>
                      <a:r>
                        <a:rPr lang="zh-CN" sz="900"/>
                        <a:t>/*  by country;*/</a:t>
                      </a:r>
                      <a:endParaRPr sz="900"/>
                    </a:p>
                    <a:p>
                      <a:pPr indent="0" lvl="0" marL="0" rtl="0" algn="l">
                        <a:spcBef>
                          <a:spcPts val="0"/>
                        </a:spcBef>
                        <a:spcAft>
                          <a:spcPts val="0"/>
                        </a:spcAft>
                        <a:buNone/>
                      </a:pPr>
                      <a:r>
                        <a:rPr lang="zh-CN" sz="900"/>
                        <a:t>/* by province;*/</a:t>
                      </a:r>
                      <a:endParaRPr sz="900"/>
                    </a:p>
                    <a:p>
                      <a:pPr indent="0" lvl="0" marL="0" rtl="0" algn="l">
                        <a:spcBef>
                          <a:spcPts val="0"/>
                        </a:spcBef>
                        <a:spcAft>
                          <a:spcPts val="0"/>
                        </a:spcAft>
                        <a:buNone/>
                      </a:pPr>
                      <a:r>
                        <a:rPr lang="zh-CN" sz="900"/>
                        <a:t>/*   by descending date_confirmation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by 'Country Name'n;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/*/*by 'Country/Region'n;*/*/;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  </a:t>
                      </a:r>
                      <a:endParaRPr sz="900"/>
                    </a:p>
                    <a:p>
                      <a:pPr indent="0" lvl="0" marL="0" rtl="0" algn="l">
                        <a:spcBef>
                          <a:spcPts val="0"/>
                        </a:spcBef>
                        <a:spcAft>
                          <a:spcPts val="0"/>
                        </a:spcAft>
                        <a:buNone/>
                      </a:pPr>
                      <a:r>
                        <a:rPr lang="zh-CN" sz="900"/>
                        <a:t>run;</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404" name="Google Shape;404;p46"/>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405" name="Google Shape;405;p46"/>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br>
              <a:rPr lang="zh-CN" sz="1400">
                <a:solidFill>
                  <a:srgbClr val="B6D7A8"/>
                </a:solidFill>
                <a:latin typeface="Georgia"/>
                <a:ea typeface="Georgia"/>
                <a:cs typeface="Georgia"/>
                <a:sym typeface="Georgia"/>
              </a:rPr>
            </a:b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A better estimate would be the number of confirmed cases per capita</a:t>
            </a:r>
            <a:endParaRPr sz="1400">
              <a:solidFill>
                <a:srgbClr val="B6D7A8"/>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B6D7A8"/>
              </a:solidFill>
            </a:endParaRPr>
          </a:p>
          <a:p>
            <a:pPr indent="-317500" lvl="1" marL="914400" rtl="0" algn="l">
              <a:lnSpc>
                <a:spcPct val="100000"/>
              </a:lnSpc>
              <a:spcBef>
                <a:spcPts val="0"/>
              </a:spcBef>
              <a:spcAft>
                <a:spcPts val="0"/>
              </a:spcAft>
              <a:buClr>
                <a:srgbClr val="B6D7A8"/>
              </a:buClr>
              <a:buSzPts val="1400"/>
              <a:buChar char="➢"/>
            </a:pPr>
            <a:r>
              <a:rPr lang="zh-CN" sz="1400">
                <a:solidFill>
                  <a:srgbClr val="B6D7A8"/>
                </a:solidFill>
                <a:latin typeface="Georgia"/>
                <a:ea typeface="Georgia"/>
                <a:cs typeface="Georgia"/>
                <a:sym typeface="Georgia"/>
              </a:rPr>
              <a:t>totalConfirmed cases / Population Size *100</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First we prepare the data for the population and sort both data in order of countries</a:t>
            </a:r>
            <a:endParaRPr sz="1400">
              <a:solidFill>
                <a:srgbClr val="B6D7A8"/>
              </a:solidFill>
              <a:latin typeface="Georgia"/>
              <a:ea typeface="Georgia"/>
              <a:cs typeface="Georgia"/>
              <a:sym typeface="Georgia"/>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
        <p:nvSpPr>
          <p:cNvPr id="406" name="Google Shape;406;p46"/>
          <p:cNvSpPr txBox="1"/>
          <p:nvPr>
            <p:ph idx="1" type="body"/>
          </p:nvPr>
        </p:nvSpPr>
        <p:spPr>
          <a:xfrm>
            <a:off x="1027650" y="438700"/>
            <a:ext cx="44901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3000">
                <a:solidFill>
                  <a:srgbClr val="3D85C6"/>
                </a:solidFill>
                <a:latin typeface="Montserrat"/>
                <a:ea typeface="Montserrat"/>
                <a:cs typeface="Montserrat"/>
                <a:sym typeface="Montserrat"/>
              </a:rPr>
              <a:t>Most </a:t>
            </a:r>
            <a:r>
              <a:rPr b="1" lang="zh-CN" sz="3000">
                <a:solidFill>
                  <a:srgbClr val="3D85C6"/>
                </a:solidFill>
                <a:latin typeface="Montserrat"/>
                <a:ea typeface="Montserrat"/>
                <a:cs typeface="Montserrat"/>
                <a:sym typeface="Montserrat"/>
              </a:rPr>
              <a:t>Confirmed COVID-19 Cases Per Capita</a:t>
            </a:r>
            <a:endParaRPr b="1" sz="3000">
              <a:solidFill>
                <a:srgbClr val="3D85C6"/>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7"/>
          <p:cNvSpPr txBox="1"/>
          <p:nvPr>
            <p:ph idx="1" type="body"/>
          </p:nvPr>
        </p:nvSpPr>
        <p:spPr>
          <a:xfrm>
            <a:off x="1027650" y="438700"/>
            <a:ext cx="44901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3000">
                <a:solidFill>
                  <a:srgbClr val="3D85C6"/>
                </a:solidFill>
                <a:latin typeface="Montserrat"/>
                <a:ea typeface="Montserrat"/>
                <a:cs typeface="Montserrat"/>
                <a:sym typeface="Montserrat"/>
              </a:rPr>
              <a:t>Most </a:t>
            </a:r>
            <a:r>
              <a:rPr b="1" lang="zh-CN" sz="3000">
                <a:solidFill>
                  <a:srgbClr val="3D85C6"/>
                </a:solidFill>
                <a:latin typeface="Montserrat"/>
                <a:ea typeface="Montserrat"/>
                <a:cs typeface="Montserrat"/>
                <a:sym typeface="Montserrat"/>
              </a:rPr>
              <a:t>Confirmed COVID-19 Cases Per Capita</a:t>
            </a:r>
            <a:endParaRPr b="1" sz="3000">
              <a:solidFill>
                <a:srgbClr val="3D85C6"/>
              </a:solidFill>
              <a:latin typeface="Montserrat"/>
              <a:ea typeface="Montserrat"/>
              <a:cs typeface="Montserrat"/>
              <a:sym typeface="Montserrat"/>
            </a:endParaRPr>
          </a:p>
        </p:txBody>
      </p:sp>
      <p:graphicFrame>
        <p:nvGraphicFramePr>
          <p:cNvPr id="412" name="Google Shape;412;p47"/>
          <p:cNvGraphicFramePr/>
          <p:nvPr/>
        </p:nvGraphicFramePr>
        <p:xfrm>
          <a:off x="5616250" y="175950"/>
          <a:ext cx="3000000" cy="3000000"/>
        </p:xfrm>
        <a:graphic>
          <a:graphicData uri="http://schemas.openxmlformats.org/drawingml/2006/table">
            <a:tbl>
              <a:tblPr>
                <a:noFill/>
                <a:tableStyleId>{3947023C-4D2E-4336-B7AB-C70981AFF7D7}</a:tableStyleId>
              </a:tblPr>
              <a:tblGrid>
                <a:gridCol w="3230400"/>
              </a:tblGrid>
              <a:tr h="4691000">
                <a:tc>
                  <a:txBody>
                    <a:bodyPr/>
                    <a:lstStyle/>
                    <a:p>
                      <a:pPr indent="0" lvl="0" marL="0" rtl="0" algn="l">
                        <a:spcBef>
                          <a:spcPts val="0"/>
                        </a:spcBef>
                        <a:spcAft>
                          <a:spcPts val="0"/>
                        </a:spcAft>
                        <a:buNone/>
                      </a:pPr>
                      <a:r>
                        <a:rPr lang="zh-CN" sz="900"/>
                        <a:t>PROC SQL;</a:t>
                      </a:r>
                      <a:endParaRPr sz="900"/>
                    </a:p>
                    <a:p>
                      <a:pPr indent="0" lvl="0" marL="0" rtl="0" algn="l">
                        <a:spcBef>
                          <a:spcPts val="0"/>
                        </a:spcBef>
                        <a:spcAft>
                          <a:spcPts val="0"/>
                        </a:spcAft>
                        <a:buNone/>
                      </a:pPr>
                      <a:r>
                        <a:rPr lang="zh-CN" sz="900"/>
                        <a:t>CREATE TABLE C AS</a:t>
                      </a:r>
                      <a:endParaRPr sz="900"/>
                    </a:p>
                    <a:p>
                      <a:pPr indent="0" lvl="0" marL="0" rtl="0" algn="l">
                        <a:spcBef>
                          <a:spcPts val="0"/>
                        </a:spcBef>
                        <a:spcAft>
                          <a:spcPts val="0"/>
                        </a:spcAft>
                        <a:buNone/>
                      </a:pPr>
                      <a:r>
                        <a:rPr lang="zh-CN" sz="900"/>
                        <a:t>select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FROM  totalby as A left JOIN  sortedPop2 as B</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ON A.'Country/Region'n =B.'Country Name'n</a:t>
                      </a:r>
                      <a:endParaRPr sz="900"/>
                    </a:p>
                    <a:p>
                      <a:pPr indent="0" lvl="0" marL="0" rtl="0" algn="l">
                        <a:spcBef>
                          <a:spcPts val="0"/>
                        </a:spcBef>
                        <a:spcAft>
                          <a:spcPts val="0"/>
                        </a:spcAft>
                        <a:buNone/>
                      </a:pPr>
                      <a:r>
                        <a:rPr lang="zh-CN" sz="900"/>
                        <a:t>where </a:t>
                      </a:r>
                      <a:endParaRPr sz="900"/>
                    </a:p>
                    <a:p>
                      <a:pPr indent="0" lvl="0" marL="0" rtl="0" algn="l">
                        <a:spcBef>
                          <a:spcPts val="0"/>
                        </a:spcBef>
                        <a:spcAft>
                          <a:spcPts val="0"/>
                        </a:spcAft>
                        <a:buNone/>
                      </a:pPr>
                      <a:r>
                        <a:rPr lang="zh-CN" sz="900"/>
                        <a:t>B.Year=2018</a:t>
                      </a:r>
                      <a:endParaRPr sz="900"/>
                    </a:p>
                    <a:p>
                      <a:pPr indent="0" lvl="0" marL="0" rtl="0" algn="l">
                        <a:spcBef>
                          <a:spcPts val="0"/>
                        </a:spcBef>
                        <a:spcAft>
                          <a:spcPts val="0"/>
                        </a:spcAft>
                        <a:buNone/>
                      </a:pPr>
                      <a:r>
                        <a:rPr lang="zh-CN" sz="900"/>
                        <a:t>/*and */</a:t>
                      </a:r>
                      <a:endParaRPr sz="900"/>
                    </a:p>
                    <a:p>
                      <a:pPr indent="0" lvl="0" marL="0" rtl="0" algn="l">
                        <a:spcBef>
                          <a:spcPts val="0"/>
                        </a:spcBef>
                        <a:spcAft>
                          <a:spcPts val="0"/>
                        </a:spcAft>
                        <a:buNone/>
                      </a:pPr>
                      <a:r>
                        <a:rPr lang="zh-CN" sz="900"/>
                        <a:t>/*B.'Country Name'n is null*/</a:t>
                      </a:r>
                      <a:endParaRPr sz="900"/>
                    </a:p>
                    <a:p>
                      <a:pPr indent="0" lvl="0" marL="0" rtl="0" algn="l">
                        <a:spcBef>
                          <a:spcPts val="0"/>
                        </a:spcBef>
                        <a:spcAft>
                          <a:spcPts val="0"/>
                        </a:spcAft>
                        <a:buNone/>
                      </a:pPr>
                      <a:r>
                        <a:rPr lang="zh-CN" sz="900"/>
                        <a:t>;</a:t>
                      </a:r>
                      <a:endParaRPr sz="900"/>
                    </a:p>
                    <a:p>
                      <a:pPr indent="0" lvl="0" marL="0" rtl="0" algn="l">
                        <a:spcBef>
                          <a:spcPts val="0"/>
                        </a:spcBef>
                        <a:spcAft>
                          <a:spcPts val="0"/>
                        </a:spcAft>
                        <a:buNone/>
                      </a:pPr>
                      <a:r>
                        <a:rPr lang="zh-CN" sz="900"/>
                        <a:t>QUIT;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wantDeaths10;</a:t>
                      </a:r>
                      <a:endParaRPr sz="900"/>
                    </a:p>
                    <a:p>
                      <a:pPr indent="0" lvl="0" marL="0" rtl="0" algn="l">
                        <a:spcBef>
                          <a:spcPts val="0"/>
                        </a:spcBef>
                        <a:spcAft>
                          <a:spcPts val="0"/>
                        </a:spcAft>
                        <a:buNone/>
                      </a:pPr>
                      <a:r>
                        <a:rPr lang="zh-CN" sz="900"/>
                        <a:t>Set C;</a:t>
                      </a:r>
                      <a:endParaRPr sz="900"/>
                    </a:p>
                    <a:p>
                      <a:pPr indent="0" lvl="0" marL="0" rtl="0" algn="l">
                        <a:spcBef>
                          <a:spcPts val="0"/>
                        </a:spcBef>
                        <a:spcAft>
                          <a:spcPts val="0"/>
                        </a:spcAft>
                        <a:buNone/>
                      </a:pPr>
                      <a:r>
                        <a:rPr lang="zh-CN" sz="900"/>
                        <a:t>Zero=0;</a:t>
                      </a:r>
                      <a:endParaRPr sz="900"/>
                    </a:p>
                    <a:p>
                      <a:pPr indent="0" lvl="0" marL="0" rtl="0" algn="l">
                        <a:spcBef>
                          <a:spcPts val="0"/>
                        </a:spcBef>
                        <a:spcAft>
                          <a:spcPts val="0"/>
                        </a:spcAft>
                        <a:buNone/>
                      </a:pPr>
                      <a:r>
                        <a:rPr lang="zh-CN" sz="900"/>
                        <a:t>if (Value &gt; 0) then do;</a:t>
                      </a:r>
                      <a:endParaRPr sz="900"/>
                    </a:p>
                    <a:p>
                      <a:pPr indent="0" lvl="0" marL="0" rtl="0" algn="l">
                        <a:spcBef>
                          <a:spcPts val="0"/>
                        </a:spcBef>
                        <a:spcAft>
                          <a:spcPts val="0"/>
                        </a:spcAft>
                        <a:buNone/>
                      </a:pPr>
                      <a:r>
                        <a:rPr lang="zh-CN" sz="900"/>
                        <a:t>   MortalityRate = (TConfirmed/Value)*100;</a:t>
                      </a:r>
                      <a:endParaRPr sz="900"/>
                    </a:p>
                    <a:p>
                      <a:pPr indent="0" lvl="0" marL="0" rtl="0" algn="l">
                        <a:spcBef>
                          <a:spcPts val="0"/>
                        </a:spcBef>
                        <a:spcAft>
                          <a:spcPts val="0"/>
                        </a:spcAft>
                        <a:buNone/>
                      </a:pPr>
                      <a:r>
                        <a:rPr lang="zh-CN" sz="900"/>
                        <a:t>  end;</a:t>
                      </a:r>
                      <a:endParaRPr sz="900"/>
                    </a:p>
                    <a:p>
                      <a:pPr indent="0" lvl="0" marL="0" rtl="0" algn="l">
                        <a:spcBef>
                          <a:spcPts val="0"/>
                        </a:spcBef>
                        <a:spcAft>
                          <a:spcPts val="0"/>
                        </a:spcAft>
                        <a:buNone/>
                      </a:pPr>
                      <a:r>
                        <a:rPr lang="zh-CN" sz="900"/>
                        <a:t>  label MortalityRate = "Contamination percentage";</a:t>
                      </a:r>
                      <a:endParaRPr sz="900"/>
                    </a:p>
                    <a:p>
                      <a:pPr indent="0" lvl="0" marL="0" rtl="0" algn="l">
                        <a:spcBef>
                          <a:spcPts val="0"/>
                        </a:spcBef>
                        <a:spcAft>
                          <a:spcPts val="0"/>
                        </a:spcAft>
                        <a:buNone/>
                      </a:pPr>
                      <a:r>
                        <a:rPr lang="zh-CN" sz="900"/>
                        <a:t>/* by Deaths;*/</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rPr lang="zh-CN" sz="900"/>
                        <a:t>proc sort data=wantDeaths10(DROP=Deaths Recovered Confirmed ) out=wantDeaths10sorted;</a:t>
                      </a:r>
                      <a:endParaRPr sz="900"/>
                    </a:p>
                    <a:p>
                      <a:pPr indent="0" lvl="0" marL="0" rtl="0" algn="l">
                        <a:spcBef>
                          <a:spcPts val="0"/>
                        </a:spcBef>
                        <a:spcAft>
                          <a:spcPts val="0"/>
                        </a:spcAft>
                        <a:buNone/>
                      </a:pPr>
                      <a:r>
                        <a:rPr lang="zh-CN" sz="900"/>
                        <a:t>   by descending MortalityRate;</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we;</a:t>
                      </a:r>
                      <a:endParaRPr sz="900"/>
                    </a:p>
                    <a:p>
                      <a:pPr indent="0" lvl="0" marL="0" rtl="0" algn="l">
                        <a:spcBef>
                          <a:spcPts val="0"/>
                        </a:spcBef>
                        <a:spcAft>
                          <a:spcPts val="0"/>
                        </a:spcAft>
                        <a:buNone/>
                      </a:pPr>
                      <a:r>
                        <a:rPr lang="zh-CN" sz="900"/>
                        <a:t> set wantDeaths10sorted(obs=30);</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413" name="Google Shape;413;p47"/>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414" name="Google Shape;414;p47"/>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br>
              <a:rPr lang="zh-CN" sz="1400">
                <a:solidFill>
                  <a:srgbClr val="B6D7A8"/>
                </a:solidFill>
                <a:latin typeface="Georgia"/>
                <a:ea typeface="Georgia"/>
                <a:cs typeface="Georgia"/>
                <a:sym typeface="Georgia"/>
              </a:rPr>
            </a:b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Then we do a left to keep all our data and merge it with the population csv</a:t>
            </a:r>
            <a:endParaRPr sz="1400">
              <a:solidFill>
                <a:srgbClr val="B6D7A8"/>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B6D7A8"/>
              </a:solidFill>
            </a:endParaRPr>
          </a:p>
          <a:p>
            <a:pPr indent="-317500" lvl="1" marL="914400" rtl="0" algn="l">
              <a:lnSpc>
                <a:spcPct val="100000"/>
              </a:lnSpc>
              <a:spcBef>
                <a:spcPts val="0"/>
              </a:spcBef>
              <a:spcAft>
                <a:spcPts val="0"/>
              </a:spcAft>
              <a:buClr>
                <a:srgbClr val="B6D7A8"/>
              </a:buClr>
              <a:buSzPts val="1400"/>
              <a:buChar char="➢"/>
            </a:pPr>
            <a:r>
              <a:rPr lang="zh-CN" sz="1400">
                <a:solidFill>
                  <a:srgbClr val="B6D7A8"/>
                </a:solidFill>
                <a:latin typeface="Georgia"/>
                <a:ea typeface="Georgia"/>
                <a:cs typeface="Georgia"/>
                <a:sym typeface="Georgia"/>
              </a:rPr>
              <a:t>We take the latest dataset for population which is 2018</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Then we apply our formula to get the confirmed cases per capita</a:t>
            </a:r>
            <a:endParaRPr sz="1400">
              <a:solidFill>
                <a:srgbClr val="B6D7A8"/>
              </a:solidFill>
              <a:latin typeface="Georgia"/>
              <a:ea typeface="Georgia"/>
              <a:cs typeface="Georgia"/>
              <a:sym typeface="Georgia"/>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0" name="Google Shape;420;p48"/>
          <p:cNvPicPr preferRelativeResize="0"/>
          <p:nvPr/>
        </p:nvPicPr>
        <p:blipFill>
          <a:blip r:embed="rId3">
            <a:alphaModFix/>
          </a:blip>
          <a:stretch>
            <a:fillRect/>
          </a:stretch>
        </p:blipFill>
        <p:spPr>
          <a:xfrm>
            <a:off x="1297496" y="196875"/>
            <a:ext cx="6420404" cy="4749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graphicFrame>
        <p:nvGraphicFramePr>
          <p:cNvPr id="425" name="Google Shape;425;p49"/>
          <p:cNvGraphicFramePr/>
          <p:nvPr/>
        </p:nvGraphicFramePr>
        <p:xfrm>
          <a:off x="4314450" y="1274450"/>
          <a:ext cx="3000000" cy="3000000"/>
        </p:xfrm>
        <a:graphic>
          <a:graphicData uri="http://schemas.openxmlformats.org/drawingml/2006/table">
            <a:tbl>
              <a:tblPr>
                <a:noFill/>
                <a:tableStyleId>{3947023C-4D2E-4336-B7AB-C70981AFF7D7}</a:tableStyleId>
              </a:tblPr>
              <a:tblGrid>
                <a:gridCol w="4572000"/>
              </a:tblGrid>
              <a:tr h="3426875">
                <a:tc>
                  <a:txBody>
                    <a:bodyPr/>
                    <a:lstStyle/>
                    <a:p>
                      <a:pPr indent="0" lvl="0" marL="0" rtl="0" algn="l">
                        <a:spcBef>
                          <a:spcPts val="0"/>
                        </a:spcBef>
                        <a:spcAft>
                          <a:spcPts val="0"/>
                        </a:spcAft>
                        <a:buNone/>
                      </a:pPr>
                      <a:r>
                        <a:t/>
                      </a:r>
                      <a:endParaRPr sz="900"/>
                    </a:p>
                    <a:p>
                      <a:pPr indent="0" lvl="0" marL="0" rtl="0" algn="l">
                        <a:spcBef>
                          <a:spcPts val="0"/>
                        </a:spcBef>
                        <a:spcAft>
                          <a:spcPts val="0"/>
                        </a:spcAft>
                        <a:buNone/>
                      </a:pPr>
                      <a:r>
                        <a:rPr lang="zh-CN" sz="900"/>
                        <a:t>proc import datafile="F:\school\BSTA445\population\data\population.csv"</a:t>
                      </a:r>
                      <a:endParaRPr sz="900"/>
                    </a:p>
                    <a:p>
                      <a:pPr indent="0" lvl="0" marL="0" rtl="0" algn="l">
                        <a:spcBef>
                          <a:spcPts val="0"/>
                        </a:spcBef>
                        <a:spcAft>
                          <a:spcPts val="0"/>
                        </a:spcAft>
                        <a:buNone/>
                      </a:pPr>
                      <a:r>
                        <a:rPr lang="zh-CN" sz="900"/>
                        <a:t>out=mydata dbms=csv replace; </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data ret;</a:t>
                      </a:r>
                      <a:endParaRPr sz="900"/>
                    </a:p>
                    <a:p>
                      <a:pPr indent="0" lvl="0" marL="0" rtl="0" algn="l">
                        <a:spcBef>
                          <a:spcPts val="0"/>
                        </a:spcBef>
                        <a:spcAft>
                          <a:spcPts val="0"/>
                        </a:spcAft>
                        <a:buNone/>
                      </a:pPr>
                      <a:r>
                        <a:rPr lang="zh-CN" sz="900"/>
                        <a:t>set pop.sasSort;</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sort data=mydata out=sortedPop2;</a:t>
                      </a:r>
                      <a:endParaRPr sz="900"/>
                    </a:p>
                    <a:p>
                      <a:pPr indent="0" lvl="0" marL="0" rtl="0" algn="l">
                        <a:spcBef>
                          <a:spcPts val="0"/>
                        </a:spcBef>
                        <a:spcAft>
                          <a:spcPts val="0"/>
                        </a:spcAft>
                        <a:buNone/>
                      </a:pPr>
                      <a:r>
                        <a:rPr lang="zh-CN" sz="900"/>
                        <a:t>/*  by country;*/</a:t>
                      </a:r>
                      <a:endParaRPr sz="900"/>
                    </a:p>
                    <a:p>
                      <a:pPr indent="0" lvl="0" marL="0" rtl="0" algn="l">
                        <a:spcBef>
                          <a:spcPts val="0"/>
                        </a:spcBef>
                        <a:spcAft>
                          <a:spcPts val="0"/>
                        </a:spcAft>
                        <a:buNone/>
                      </a:pPr>
                      <a:r>
                        <a:rPr lang="zh-CN" sz="900"/>
                        <a:t>/* by province;*/</a:t>
                      </a:r>
                      <a:endParaRPr sz="900"/>
                    </a:p>
                    <a:p>
                      <a:pPr indent="0" lvl="0" marL="0" rtl="0" algn="l">
                        <a:spcBef>
                          <a:spcPts val="0"/>
                        </a:spcBef>
                        <a:spcAft>
                          <a:spcPts val="0"/>
                        </a:spcAft>
                        <a:buNone/>
                      </a:pPr>
                      <a:r>
                        <a:rPr lang="zh-CN" sz="900"/>
                        <a:t>/*   by descending date_confirmation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by 'Country Name'n;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/*/*by 'Country/Region'n;*/*/;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  </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426" name="Google Shape;426;p49"/>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427" name="Google Shape;427;p49"/>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A better estimate would be the number of confirmed cases per capita</a:t>
            </a:r>
            <a:endParaRPr sz="1400">
              <a:solidFill>
                <a:srgbClr val="B6D7A8"/>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B6D7A8"/>
              </a:solidFill>
            </a:endParaRPr>
          </a:p>
          <a:p>
            <a:pPr indent="-317500" lvl="1" marL="914400" rtl="0" algn="l">
              <a:lnSpc>
                <a:spcPct val="100000"/>
              </a:lnSpc>
              <a:spcBef>
                <a:spcPts val="0"/>
              </a:spcBef>
              <a:spcAft>
                <a:spcPts val="0"/>
              </a:spcAft>
              <a:buClr>
                <a:srgbClr val="B6D7A8"/>
              </a:buClr>
              <a:buSzPts val="1400"/>
              <a:buChar char="➢"/>
            </a:pPr>
            <a:r>
              <a:rPr lang="zh-CN" sz="1400">
                <a:solidFill>
                  <a:srgbClr val="B6D7A8"/>
                </a:solidFill>
                <a:latin typeface="Georgia"/>
                <a:ea typeface="Georgia"/>
                <a:cs typeface="Georgia"/>
                <a:sym typeface="Georgia"/>
              </a:rPr>
              <a:t>total Deathcases / Population Size *100</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First we prepare the data for the population and sort both data in order of countries</a:t>
            </a:r>
            <a:endParaRPr sz="1400">
              <a:solidFill>
                <a:srgbClr val="B6D7A8"/>
              </a:solidFill>
              <a:latin typeface="Georgia"/>
              <a:ea typeface="Georgia"/>
              <a:cs typeface="Georgia"/>
              <a:sym typeface="Georgia"/>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
        <p:nvSpPr>
          <p:cNvPr id="428" name="Google Shape;428;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rPr>
              <a:t>COVID-19 Most Deaths per Capita</a:t>
            </a:r>
            <a:endParaRPr b="1" sz="3000">
              <a:solidFill>
                <a:srgbClr val="3D85C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5" name="Google Shape;435;p50"/>
          <p:cNvPicPr preferRelativeResize="0"/>
          <p:nvPr/>
        </p:nvPicPr>
        <p:blipFill>
          <a:blip r:embed="rId3">
            <a:alphaModFix/>
          </a:blip>
          <a:stretch>
            <a:fillRect/>
          </a:stretch>
        </p:blipFill>
        <p:spPr>
          <a:xfrm>
            <a:off x="1120545" y="0"/>
            <a:ext cx="6902910"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graphicFrame>
        <p:nvGraphicFramePr>
          <p:cNvPr id="440" name="Google Shape;440;p51"/>
          <p:cNvGraphicFramePr/>
          <p:nvPr/>
        </p:nvGraphicFramePr>
        <p:xfrm>
          <a:off x="4314450" y="1274450"/>
          <a:ext cx="3000000" cy="3000000"/>
        </p:xfrm>
        <a:graphic>
          <a:graphicData uri="http://schemas.openxmlformats.org/drawingml/2006/table">
            <a:tbl>
              <a:tblPr>
                <a:noFill/>
                <a:tableStyleId>{3947023C-4D2E-4336-B7AB-C70981AFF7D7}</a:tableStyleId>
              </a:tblPr>
              <a:tblGrid>
                <a:gridCol w="4572000"/>
              </a:tblGrid>
              <a:tr h="3426875">
                <a:tc>
                  <a:txBody>
                    <a:bodyPr/>
                    <a:lstStyle/>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wantDeaths10;</a:t>
                      </a:r>
                      <a:endParaRPr sz="900"/>
                    </a:p>
                    <a:p>
                      <a:pPr indent="0" lvl="0" marL="0" rtl="0" algn="l">
                        <a:spcBef>
                          <a:spcPts val="0"/>
                        </a:spcBef>
                        <a:spcAft>
                          <a:spcPts val="0"/>
                        </a:spcAft>
                        <a:buNone/>
                      </a:pPr>
                      <a:r>
                        <a:rPr lang="zh-CN" sz="900"/>
                        <a:t>Set C;</a:t>
                      </a:r>
                      <a:endParaRPr sz="900"/>
                    </a:p>
                    <a:p>
                      <a:pPr indent="0" lvl="0" marL="0" rtl="0" algn="l">
                        <a:spcBef>
                          <a:spcPts val="0"/>
                        </a:spcBef>
                        <a:spcAft>
                          <a:spcPts val="0"/>
                        </a:spcAft>
                        <a:buNone/>
                      </a:pPr>
                      <a:r>
                        <a:rPr lang="zh-CN" sz="900"/>
                        <a:t>Zero=0;</a:t>
                      </a:r>
                      <a:endParaRPr sz="900"/>
                    </a:p>
                    <a:p>
                      <a:pPr indent="0" lvl="0" marL="0" rtl="0" algn="l">
                        <a:spcBef>
                          <a:spcPts val="0"/>
                        </a:spcBef>
                        <a:spcAft>
                          <a:spcPts val="0"/>
                        </a:spcAft>
                        <a:buNone/>
                      </a:pPr>
                      <a:r>
                        <a:rPr lang="zh-CN" sz="900"/>
                        <a:t>if (Value &gt; 0) then do;</a:t>
                      </a:r>
                      <a:endParaRPr sz="900"/>
                    </a:p>
                    <a:p>
                      <a:pPr indent="0" lvl="0" marL="0" rtl="0" algn="l">
                        <a:spcBef>
                          <a:spcPts val="0"/>
                        </a:spcBef>
                        <a:spcAft>
                          <a:spcPts val="0"/>
                        </a:spcAft>
                        <a:buNone/>
                      </a:pPr>
                      <a:r>
                        <a:rPr lang="zh-CN" sz="900"/>
                        <a:t>   </a:t>
                      </a:r>
                      <a:r>
                        <a:rPr lang="zh-CN" sz="900"/>
                        <a:t>TConfirmedN</a:t>
                      </a:r>
                      <a:r>
                        <a:rPr lang="zh-CN" sz="900"/>
                        <a:t>= (TConfirmed/Value)*100;</a:t>
                      </a:r>
                      <a:endParaRPr sz="900"/>
                    </a:p>
                    <a:p>
                      <a:pPr indent="0" lvl="0" marL="0" rtl="0" algn="l">
                        <a:spcBef>
                          <a:spcPts val="0"/>
                        </a:spcBef>
                        <a:spcAft>
                          <a:spcPts val="0"/>
                        </a:spcAft>
                        <a:buNone/>
                      </a:pPr>
                      <a:r>
                        <a:rPr lang="zh-CN" sz="900"/>
                        <a:t>  end;</a:t>
                      </a:r>
                      <a:endParaRPr sz="900"/>
                    </a:p>
                    <a:p>
                      <a:pPr indent="0" lvl="0" marL="0" rtl="0" algn="l">
                        <a:spcBef>
                          <a:spcPts val="0"/>
                        </a:spcBef>
                        <a:spcAft>
                          <a:spcPts val="0"/>
                        </a:spcAft>
                        <a:buNone/>
                      </a:pPr>
                      <a:r>
                        <a:rPr lang="zh-CN" sz="900"/>
                        <a:t>  label MortalityRate = "Contamination percentage";</a:t>
                      </a:r>
                      <a:endParaRPr sz="900"/>
                    </a:p>
                    <a:p>
                      <a:pPr indent="0" lvl="0" marL="0" rtl="0" algn="l">
                        <a:spcBef>
                          <a:spcPts val="0"/>
                        </a:spcBef>
                        <a:spcAft>
                          <a:spcPts val="0"/>
                        </a:spcAft>
                        <a:buNone/>
                      </a:pPr>
                      <a:r>
                        <a:rPr lang="zh-CN" sz="900"/>
                        <a:t>/* by Deaths;*/</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sort data=wantDeaths10(DROP=Deaths Recovered Confirmed ) out=wantDeaths10sorted;</a:t>
                      </a:r>
                      <a:endParaRPr sz="900"/>
                    </a:p>
                    <a:p>
                      <a:pPr indent="0" lvl="0" marL="0" rtl="0" algn="l">
                        <a:spcBef>
                          <a:spcPts val="0"/>
                        </a:spcBef>
                        <a:spcAft>
                          <a:spcPts val="0"/>
                        </a:spcAft>
                        <a:buNone/>
                      </a:pPr>
                      <a:r>
                        <a:rPr lang="zh-CN" sz="900"/>
                        <a:t>   by  </a:t>
                      </a:r>
                      <a:r>
                        <a:rPr lang="zh-CN" sz="900"/>
                        <a:t>TConfirmedN</a:t>
                      </a:r>
                      <a:r>
                        <a:rPr lang="zh-CN" sz="900"/>
                        <a:t>;</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441" name="Google Shape;441;p51"/>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442" name="Google Shape;442;p51"/>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We keep the same code as in the previous example but we do  not in descending order.</a:t>
            </a:r>
            <a:endParaRPr sz="1400">
              <a:solidFill>
                <a:srgbClr val="B6D7A8"/>
              </a:solidFill>
              <a:latin typeface="Georgia"/>
              <a:ea typeface="Georgia"/>
              <a:cs typeface="Georgia"/>
              <a:sym typeface="Georgia"/>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
        <p:nvSpPr>
          <p:cNvPr id="443" name="Google Shape;443;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3000">
                <a:solidFill>
                  <a:srgbClr val="3D85C6"/>
                </a:solidFill>
              </a:rPr>
              <a:t>Least </a:t>
            </a:r>
            <a:r>
              <a:rPr b="1" lang="zh-CN" sz="3000">
                <a:solidFill>
                  <a:srgbClr val="3D85C6"/>
                </a:solidFill>
              </a:rPr>
              <a:t>Confirmed COVID-19 Cases Per Capita</a:t>
            </a:r>
            <a:endParaRPr b="1" sz="3000">
              <a:solidFill>
                <a:srgbClr val="3D85C6"/>
              </a:solidFill>
            </a:endParaRPr>
          </a:p>
          <a:p>
            <a:pPr indent="0" lvl="0" marL="0" rtl="0" algn="l">
              <a:spcBef>
                <a:spcPts val="1600"/>
              </a:spcBef>
              <a:spcAft>
                <a:spcPts val="0"/>
              </a:spcAft>
              <a:buNone/>
            </a:pPr>
            <a:r>
              <a:t/>
            </a:r>
            <a:endParaRPr b="1" sz="3000">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83E3D9"/>
                </a:solidFill>
              </a:rPr>
              <a:t>Project Goals and Contents</a:t>
            </a:r>
            <a:endParaRPr b="1" sz="2700">
              <a:solidFill>
                <a:srgbClr val="83E3D9"/>
              </a:solidFill>
            </a:endParaRPr>
          </a:p>
        </p:txBody>
      </p:sp>
      <p:sp>
        <p:nvSpPr>
          <p:cNvPr id="176" name="Google Shape;176;p16"/>
          <p:cNvSpPr txBox="1"/>
          <p:nvPr/>
        </p:nvSpPr>
        <p:spPr>
          <a:xfrm>
            <a:off x="146375" y="1195200"/>
            <a:ext cx="2797200" cy="3087600"/>
          </a:xfrm>
          <a:prstGeom prst="rect">
            <a:avLst/>
          </a:prstGeom>
          <a:noFill/>
          <a:ln>
            <a:noFill/>
          </a:ln>
        </p:spPr>
        <p:txBody>
          <a:bodyPr anchorCtr="0" anchor="t" bIns="91425" lIns="91425" spcFirstLastPara="1" rIns="91425" wrap="square" tIns="91425">
            <a:noAutofit/>
          </a:bodyPr>
          <a:lstStyle/>
          <a:p>
            <a:pPr indent="-323850" lvl="0" marL="457200" rtl="0" algn="l">
              <a:lnSpc>
                <a:spcPct val="98181"/>
              </a:lnSpc>
              <a:spcBef>
                <a:spcPts val="1000"/>
              </a:spcBef>
              <a:spcAft>
                <a:spcPts val="0"/>
              </a:spcAft>
              <a:buClr>
                <a:srgbClr val="B6D7A8"/>
              </a:buClr>
              <a:buSzPts val="1500"/>
              <a:buChar char="★"/>
            </a:pPr>
            <a:r>
              <a:rPr lang="zh-CN" sz="1500">
                <a:solidFill>
                  <a:srgbClr val="B6D7A8"/>
                </a:solidFill>
              </a:rPr>
              <a:t>Statistical analysis of the effects of the COVID-19 </a:t>
            </a:r>
            <a:endParaRPr sz="1500">
              <a:solidFill>
                <a:srgbClr val="B6D7A8"/>
              </a:solidFill>
            </a:endParaRPr>
          </a:p>
          <a:p>
            <a:pPr indent="0" lvl="0" marL="0" rtl="0" algn="l">
              <a:lnSpc>
                <a:spcPct val="98181"/>
              </a:lnSpc>
              <a:spcBef>
                <a:spcPts val="1000"/>
              </a:spcBef>
              <a:spcAft>
                <a:spcPts val="0"/>
              </a:spcAft>
              <a:buNone/>
            </a:pPr>
            <a:r>
              <a:t/>
            </a:r>
            <a:endParaRPr sz="1500">
              <a:solidFill>
                <a:srgbClr val="B6D7A8"/>
              </a:solidFill>
            </a:endParaRPr>
          </a:p>
          <a:p>
            <a:pPr indent="-323850" lvl="0" marL="457200" rtl="0" algn="l">
              <a:lnSpc>
                <a:spcPct val="98181"/>
              </a:lnSpc>
              <a:spcBef>
                <a:spcPts val="1000"/>
              </a:spcBef>
              <a:spcAft>
                <a:spcPts val="0"/>
              </a:spcAft>
              <a:buClr>
                <a:srgbClr val="B6D7A8"/>
              </a:buClr>
              <a:buSzPts val="1500"/>
              <a:buChar char="★"/>
            </a:pPr>
            <a:r>
              <a:rPr lang="zh-CN" sz="1500">
                <a:solidFill>
                  <a:srgbClr val="B6D7A8"/>
                </a:solidFill>
              </a:rPr>
              <a:t>Present the data in such a way where countries' effective implementation of  preventatives measures (such as social distancing, emergency health services, and so) on can be assessed. </a:t>
            </a:r>
            <a:endParaRPr sz="1500">
              <a:solidFill>
                <a:srgbClr val="B6D7A8"/>
              </a:solidFill>
            </a:endParaRPr>
          </a:p>
          <a:p>
            <a:pPr indent="0" lvl="0" marL="457200" rtl="0" algn="l">
              <a:spcBef>
                <a:spcPts val="0"/>
              </a:spcBef>
              <a:spcAft>
                <a:spcPts val="0"/>
              </a:spcAft>
              <a:buNone/>
            </a:pPr>
            <a:r>
              <a:t/>
            </a:r>
            <a:endParaRPr>
              <a:latin typeface="Lato"/>
              <a:ea typeface="Lato"/>
              <a:cs typeface="Lato"/>
              <a:sym typeface="Lato"/>
            </a:endParaRPr>
          </a:p>
        </p:txBody>
      </p:sp>
      <p:sp>
        <p:nvSpPr>
          <p:cNvPr id="177" name="Google Shape;177;p16"/>
          <p:cNvSpPr txBox="1"/>
          <p:nvPr/>
        </p:nvSpPr>
        <p:spPr>
          <a:xfrm>
            <a:off x="5566150" y="1195200"/>
            <a:ext cx="3187500" cy="2683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Clr>
                <a:srgbClr val="3C78D8"/>
              </a:buClr>
              <a:buSzPts val="1400"/>
              <a:buChar char="★"/>
            </a:pPr>
            <a:r>
              <a:rPr lang="zh-CN">
                <a:solidFill>
                  <a:srgbClr val="3C78D8"/>
                </a:solidFill>
              </a:rPr>
              <a:t>Compare the data of these countries </a:t>
            </a:r>
            <a:endParaRPr>
              <a:solidFill>
                <a:srgbClr val="3C78D8"/>
              </a:solidFill>
            </a:endParaRPr>
          </a:p>
          <a:p>
            <a:pPr indent="0" lvl="0" marL="457200" rtl="0" algn="l">
              <a:lnSpc>
                <a:spcPct val="100000"/>
              </a:lnSpc>
              <a:spcBef>
                <a:spcPts val="1000"/>
              </a:spcBef>
              <a:spcAft>
                <a:spcPts val="0"/>
              </a:spcAft>
              <a:buNone/>
            </a:pPr>
            <a:r>
              <a:t/>
            </a:r>
            <a:endParaRPr>
              <a:solidFill>
                <a:srgbClr val="3C78D8"/>
              </a:solidFill>
            </a:endParaRPr>
          </a:p>
          <a:p>
            <a:pPr indent="-317500" lvl="0" marL="457200" rtl="0" algn="l">
              <a:lnSpc>
                <a:spcPct val="100000"/>
              </a:lnSpc>
              <a:spcBef>
                <a:spcPts val="1000"/>
              </a:spcBef>
              <a:spcAft>
                <a:spcPts val="0"/>
              </a:spcAft>
              <a:buClr>
                <a:srgbClr val="3C78D8"/>
              </a:buClr>
              <a:buSzPts val="1400"/>
              <a:buChar char="★"/>
            </a:pPr>
            <a:r>
              <a:rPr lang="zh-CN">
                <a:solidFill>
                  <a:srgbClr val="3C78D8"/>
                </a:solidFill>
              </a:rPr>
              <a:t>Normalize the data with basic SAS inputs and use PROC FREQ to compare countries. </a:t>
            </a:r>
            <a:endParaRPr>
              <a:solidFill>
                <a:srgbClr val="3C78D8"/>
              </a:solidFill>
            </a:endParaRPr>
          </a:p>
          <a:p>
            <a:pPr indent="0" lvl="0" marL="457200" rtl="0" algn="l">
              <a:lnSpc>
                <a:spcPct val="100000"/>
              </a:lnSpc>
              <a:spcBef>
                <a:spcPts val="1000"/>
              </a:spcBef>
              <a:spcAft>
                <a:spcPts val="0"/>
              </a:spcAft>
              <a:buNone/>
            </a:pPr>
            <a:r>
              <a:t/>
            </a:r>
            <a:endParaRPr>
              <a:solidFill>
                <a:srgbClr val="3C78D8"/>
              </a:solidFill>
            </a:endParaRPr>
          </a:p>
          <a:p>
            <a:pPr indent="-317500" lvl="0" marL="457200" rtl="0" algn="l">
              <a:lnSpc>
                <a:spcPct val="100000"/>
              </a:lnSpc>
              <a:spcBef>
                <a:spcPts val="1000"/>
              </a:spcBef>
              <a:spcAft>
                <a:spcPts val="0"/>
              </a:spcAft>
              <a:buClr>
                <a:srgbClr val="3C78D8"/>
              </a:buClr>
              <a:buSzPts val="1400"/>
              <a:buChar char="★"/>
            </a:pPr>
            <a:r>
              <a:rPr lang="zh-CN">
                <a:solidFill>
                  <a:srgbClr val="3C78D8"/>
                </a:solidFill>
              </a:rPr>
              <a:t>We will attempt to use PROC GMAP, sgplot and proc means and use a SAS-supplied map data set of the world to make a world map of the key countries ranked by color for their response rating with an Http get request.</a:t>
            </a:r>
            <a:endParaRPr>
              <a:solidFill>
                <a:srgbClr val="3C78D8"/>
              </a:solidFill>
            </a:endParaRPr>
          </a:p>
          <a:p>
            <a:pPr indent="0" lvl="0" marL="457200" rtl="0" algn="l">
              <a:lnSpc>
                <a:spcPct val="100000"/>
              </a:lnSpc>
              <a:spcBef>
                <a:spcPts val="0"/>
              </a:spcBef>
              <a:spcAft>
                <a:spcPts val="0"/>
              </a:spcAft>
              <a:buNone/>
            </a:pPr>
            <a:r>
              <a:t/>
            </a:r>
            <a:endParaRPr>
              <a:latin typeface="Lato"/>
              <a:ea typeface="Lato"/>
              <a:cs typeface="Lato"/>
              <a:sym typeface="Lato"/>
            </a:endParaRPr>
          </a:p>
        </p:txBody>
      </p:sp>
      <p:pic>
        <p:nvPicPr>
          <p:cNvPr id="178" name="Google Shape;178;p16"/>
          <p:cNvPicPr preferRelativeResize="0"/>
          <p:nvPr/>
        </p:nvPicPr>
        <p:blipFill>
          <a:blip r:embed="rId3">
            <a:alphaModFix/>
          </a:blip>
          <a:stretch>
            <a:fillRect/>
          </a:stretch>
        </p:blipFill>
        <p:spPr>
          <a:xfrm>
            <a:off x="2943575" y="1307850"/>
            <a:ext cx="2622576" cy="318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000"/>
                                        <p:tgtEl>
                                          <p:spTgt spid="1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0" name="Google Shape;450;p52"/>
          <p:cNvPicPr preferRelativeResize="0"/>
          <p:nvPr/>
        </p:nvPicPr>
        <p:blipFill>
          <a:blip r:embed="rId3">
            <a:alphaModFix/>
          </a:blip>
          <a:stretch>
            <a:fillRect/>
          </a:stretch>
        </p:blipFill>
        <p:spPr>
          <a:xfrm>
            <a:off x="1141656" y="0"/>
            <a:ext cx="6860688"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graphicFrame>
        <p:nvGraphicFramePr>
          <p:cNvPr id="455" name="Google Shape;455;p53"/>
          <p:cNvGraphicFramePr/>
          <p:nvPr/>
        </p:nvGraphicFramePr>
        <p:xfrm>
          <a:off x="4314450" y="1274450"/>
          <a:ext cx="3000000" cy="3000000"/>
        </p:xfrm>
        <a:graphic>
          <a:graphicData uri="http://schemas.openxmlformats.org/drawingml/2006/table">
            <a:tbl>
              <a:tblPr>
                <a:noFill/>
                <a:tableStyleId>{3947023C-4D2E-4336-B7AB-C70981AFF7D7}</a:tableStyleId>
              </a:tblPr>
              <a:tblGrid>
                <a:gridCol w="4572000"/>
              </a:tblGrid>
              <a:tr h="3426875">
                <a:tc>
                  <a:txBody>
                    <a:bodyPr/>
                    <a:lstStyle/>
                    <a:p>
                      <a:pPr indent="0" lvl="0" marL="0" rtl="0" algn="l">
                        <a:spcBef>
                          <a:spcPts val="0"/>
                        </a:spcBef>
                        <a:spcAft>
                          <a:spcPts val="0"/>
                        </a:spcAft>
                        <a:buNone/>
                      </a:pPr>
                      <a:r>
                        <a:t/>
                      </a:r>
                      <a:endParaRPr sz="900"/>
                    </a:p>
                    <a:p>
                      <a:pPr indent="0" lvl="0" marL="0" rtl="0" algn="l">
                        <a:spcBef>
                          <a:spcPts val="0"/>
                        </a:spcBef>
                        <a:spcAft>
                          <a:spcPts val="0"/>
                        </a:spcAft>
                        <a:buNone/>
                      </a:pPr>
                      <a:r>
                        <a:rPr lang="zh-CN" sz="900"/>
                        <a:t>Data wantDeaths10;</a:t>
                      </a:r>
                      <a:endParaRPr sz="900"/>
                    </a:p>
                    <a:p>
                      <a:pPr indent="0" lvl="0" marL="0" rtl="0" algn="l">
                        <a:spcBef>
                          <a:spcPts val="0"/>
                        </a:spcBef>
                        <a:spcAft>
                          <a:spcPts val="0"/>
                        </a:spcAft>
                        <a:buNone/>
                      </a:pPr>
                      <a:r>
                        <a:rPr lang="zh-CN" sz="900"/>
                        <a:t>Set C;</a:t>
                      </a:r>
                      <a:endParaRPr sz="900"/>
                    </a:p>
                    <a:p>
                      <a:pPr indent="0" lvl="0" marL="0" rtl="0" algn="l">
                        <a:spcBef>
                          <a:spcPts val="0"/>
                        </a:spcBef>
                        <a:spcAft>
                          <a:spcPts val="0"/>
                        </a:spcAft>
                        <a:buNone/>
                      </a:pPr>
                      <a:r>
                        <a:rPr lang="zh-CN" sz="900"/>
                        <a:t>Zero=0;</a:t>
                      </a:r>
                      <a:endParaRPr sz="900"/>
                    </a:p>
                    <a:p>
                      <a:pPr indent="0" lvl="0" marL="0" rtl="0" algn="l">
                        <a:spcBef>
                          <a:spcPts val="0"/>
                        </a:spcBef>
                        <a:spcAft>
                          <a:spcPts val="0"/>
                        </a:spcAft>
                        <a:buNone/>
                      </a:pPr>
                      <a:r>
                        <a:rPr lang="zh-CN" sz="900"/>
                        <a:t>if (Value &gt; 0) then do;</a:t>
                      </a:r>
                      <a:endParaRPr sz="900"/>
                    </a:p>
                    <a:p>
                      <a:pPr indent="0" lvl="0" marL="0" rtl="0" algn="l">
                        <a:spcBef>
                          <a:spcPts val="0"/>
                        </a:spcBef>
                        <a:spcAft>
                          <a:spcPts val="0"/>
                        </a:spcAft>
                        <a:buNone/>
                      </a:pPr>
                      <a:r>
                        <a:rPr lang="zh-CN" sz="900"/>
                        <a:t>   MortalityRate = (TDeaths/Value)*100;</a:t>
                      </a:r>
                      <a:endParaRPr sz="900"/>
                    </a:p>
                    <a:p>
                      <a:pPr indent="0" lvl="0" marL="0" rtl="0" algn="l">
                        <a:spcBef>
                          <a:spcPts val="0"/>
                        </a:spcBef>
                        <a:spcAft>
                          <a:spcPts val="0"/>
                        </a:spcAft>
                        <a:buNone/>
                      </a:pPr>
                      <a:r>
                        <a:rPr lang="zh-CN" sz="900"/>
                        <a:t>  end;</a:t>
                      </a:r>
                      <a:endParaRPr sz="900"/>
                    </a:p>
                    <a:p>
                      <a:pPr indent="0" lvl="0" marL="0" rtl="0" algn="l">
                        <a:spcBef>
                          <a:spcPts val="0"/>
                        </a:spcBef>
                        <a:spcAft>
                          <a:spcPts val="0"/>
                        </a:spcAft>
                        <a:buNone/>
                      </a:pPr>
                      <a:r>
                        <a:rPr lang="zh-CN" sz="900"/>
                        <a:t>  label MortalityRate = "Contamination percentage";</a:t>
                      </a:r>
                      <a:endParaRPr sz="900"/>
                    </a:p>
                    <a:p>
                      <a:pPr indent="0" lvl="0" marL="0" rtl="0" algn="l">
                        <a:spcBef>
                          <a:spcPts val="0"/>
                        </a:spcBef>
                        <a:spcAft>
                          <a:spcPts val="0"/>
                        </a:spcAft>
                        <a:buNone/>
                      </a:pPr>
                      <a:r>
                        <a:rPr lang="zh-CN" sz="900"/>
                        <a:t>/* by Deaths;*/</a:t>
                      </a:r>
                      <a:endParaRPr sz="900"/>
                    </a:p>
                    <a:p>
                      <a:pPr indent="0" lvl="0" marL="0" rtl="0" algn="l">
                        <a:spcBef>
                          <a:spcPts val="0"/>
                        </a:spcBef>
                        <a:spcAft>
                          <a:spcPts val="0"/>
                        </a:spcAft>
                        <a:buNone/>
                      </a:pPr>
                      <a:r>
                        <a:rPr lang="zh-CN" sz="900"/>
                        <a:t> run;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CN" sz="900"/>
                        <a:t>proc sort data=wantDeaths10(DROP=Deaths Recovered Confirmed ) out=wantDeaths10sorted;</a:t>
                      </a:r>
                      <a:endParaRPr sz="900"/>
                    </a:p>
                    <a:p>
                      <a:pPr indent="0" lvl="0" marL="0" rtl="0" algn="l">
                        <a:spcBef>
                          <a:spcPts val="0"/>
                        </a:spcBef>
                        <a:spcAft>
                          <a:spcPts val="0"/>
                        </a:spcAft>
                        <a:buNone/>
                      </a:pPr>
                      <a:r>
                        <a:rPr lang="zh-CN" sz="900"/>
                        <a:t>   by  MortalityRate;</a:t>
                      </a:r>
                      <a:endParaRPr sz="900"/>
                    </a:p>
                    <a:p>
                      <a:pPr indent="0" lvl="0" marL="0" rtl="0" algn="l">
                        <a:spcBef>
                          <a:spcPts val="0"/>
                        </a:spcBef>
                        <a:spcAft>
                          <a:spcPts val="0"/>
                        </a:spcAft>
                        <a:buNone/>
                      </a:pPr>
                      <a:r>
                        <a:rPr lang="zh-CN" sz="900"/>
                        <a:t>run;</a:t>
                      </a:r>
                      <a:endParaRPr sz="900"/>
                    </a:p>
                    <a:p>
                      <a:pPr indent="0" lvl="0" marL="0" rtl="0" algn="l">
                        <a:spcBef>
                          <a:spcPts val="0"/>
                        </a:spcBef>
                        <a:spcAft>
                          <a:spcPts val="0"/>
                        </a:spcAft>
                        <a:buNone/>
                      </a:pPr>
                      <a:r>
                        <a:t/>
                      </a:r>
                      <a:endParaRPr sz="900"/>
                    </a:p>
                  </a:txBody>
                  <a:tcPr marT="63500" marB="63500" marR="63500" marL="63500" anchor="ctr">
                    <a:lnL cap="flat" cmpd="sng" w="76200">
                      <a:solidFill>
                        <a:srgbClr val="434343"/>
                      </a:solidFill>
                      <a:prstDash val="solid"/>
                      <a:round/>
                      <a:headEnd len="sm" w="sm" type="none"/>
                      <a:tailEnd len="sm" w="sm" type="none"/>
                    </a:lnL>
                    <a:lnR cap="flat" cmpd="sng" w="762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CCCCCC"/>
                    </a:solidFill>
                  </a:tcPr>
                </a:tc>
              </a:tr>
            </a:tbl>
          </a:graphicData>
        </a:graphic>
      </p:graphicFrame>
      <p:sp>
        <p:nvSpPr>
          <p:cNvPr id="456" name="Google Shape;456;p53"/>
          <p:cNvSpPr txBox="1"/>
          <p:nvPr/>
        </p:nvSpPr>
        <p:spPr>
          <a:xfrm>
            <a:off x="739175" y="3221450"/>
            <a:ext cx="2246700" cy="223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B6D7A8"/>
              </a:solidFill>
              <a:latin typeface="Lato"/>
              <a:ea typeface="Lato"/>
              <a:cs typeface="Lato"/>
              <a:sym typeface="Lato"/>
            </a:endParaRPr>
          </a:p>
        </p:txBody>
      </p:sp>
      <p:sp>
        <p:nvSpPr>
          <p:cNvPr id="457" name="Google Shape;457;p53"/>
          <p:cNvSpPr txBox="1"/>
          <p:nvPr>
            <p:ph idx="1" type="body"/>
          </p:nvPr>
        </p:nvSpPr>
        <p:spPr>
          <a:xfrm>
            <a:off x="-222925" y="1618175"/>
            <a:ext cx="4170900" cy="3305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400">
              <a:solidFill>
                <a:srgbClr val="B6D7A8"/>
              </a:solidFill>
              <a:latin typeface="Georgia"/>
              <a:ea typeface="Georgia"/>
              <a:cs typeface="Georgia"/>
              <a:sym typeface="Georgia"/>
            </a:endParaRPr>
          </a:p>
          <a:p>
            <a:pPr indent="-317500" lvl="1" marL="914400" rtl="0" algn="l">
              <a:lnSpc>
                <a:spcPct val="100000"/>
              </a:lnSpc>
              <a:spcBef>
                <a:spcPts val="0"/>
              </a:spcBef>
              <a:spcAft>
                <a:spcPts val="0"/>
              </a:spcAft>
              <a:buClr>
                <a:srgbClr val="B6D7A8"/>
              </a:buClr>
              <a:buSzPts val="1400"/>
              <a:buFont typeface="Georgia"/>
              <a:buChar char="➢"/>
            </a:pPr>
            <a:r>
              <a:rPr lang="zh-CN" sz="1400">
                <a:solidFill>
                  <a:srgbClr val="B6D7A8"/>
                </a:solidFill>
                <a:latin typeface="Georgia"/>
                <a:ea typeface="Georgia"/>
                <a:cs typeface="Georgia"/>
                <a:sym typeface="Georgia"/>
              </a:rPr>
              <a:t>We keep the same code as in the previous example but we do  not in descending order.</a:t>
            </a:r>
            <a:endParaRPr sz="1400">
              <a:solidFill>
                <a:srgbClr val="B6D7A8"/>
              </a:solidFill>
              <a:latin typeface="Georgia"/>
              <a:ea typeface="Georgia"/>
              <a:cs typeface="Georgia"/>
              <a:sym typeface="Georgia"/>
            </a:endParaRPr>
          </a:p>
          <a:p>
            <a:pPr indent="-317500" lvl="0" marL="457200" rtl="0" algn="l">
              <a:spcBef>
                <a:spcPts val="0"/>
              </a:spcBef>
              <a:spcAft>
                <a:spcPts val="0"/>
              </a:spcAft>
              <a:buClr>
                <a:srgbClr val="3D85C6"/>
              </a:buClr>
              <a:buSzPts val="1400"/>
              <a:buFont typeface="Montserrat"/>
              <a:buChar char="❖"/>
            </a:pPr>
            <a:r>
              <a:t/>
            </a:r>
            <a:endParaRPr b="1" sz="1400">
              <a:solidFill>
                <a:srgbClr val="3D85C6"/>
              </a:solidFill>
              <a:latin typeface="Montserrat"/>
              <a:ea typeface="Montserrat"/>
              <a:cs typeface="Montserrat"/>
              <a:sym typeface="Montserrat"/>
            </a:endParaRPr>
          </a:p>
        </p:txBody>
      </p:sp>
      <p:sp>
        <p:nvSpPr>
          <p:cNvPr id="458" name="Google Shape;458;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3000">
                <a:solidFill>
                  <a:srgbClr val="3D85C6"/>
                </a:solidFill>
              </a:rPr>
              <a:t>Least Deaths COVID-19 Cases Per Capita</a:t>
            </a:r>
            <a:endParaRPr b="1" sz="3000">
              <a:solidFill>
                <a:srgbClr val="3D85C6"/>
              </a:solidFill>
            </a:endParaRPr>
          </a:p>
          <a:p>
            <a:pPr indent="0" lvl="0" marL="0" rtl="0" algn="l">
              <a:spcBef>
                <a:spcPts val="1600"/>
              </a:spcBef>
              <a:spcAft>
                <a:spcPts val="0"/>
              </a:spcAft>
              <a:buNone/>
            </a:pPr>
            <a:r>
              <a:t/>
            </a:r>
            <a:endParaRPr b="1" sz="3000">
              <a:solidFill>
                <a:srgbClr val="3D85C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5" name="Google Shape;465;p54"/>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55"/>
          <p:cNvSpPr txBox="1"/>
          <p:nvPr>
            <p:ph idx="1" type="body"/>
          </p:nvPr>
        </p:nvSpPr>
        <p:spPr>
          <a:xfrm>
            <a:off x="1297500" y="1210225"/>
            <a:ext cx="7038900" cy="3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can observe there is a link between the number of confirmed and the number of deaths with covid-19 as our most and least death per capita and confirmed cases per capita  showed us.</a:t>
            </a:r>
            <a:br>
              <a:rPr lang="zh-CN"/>
            </a:br>
            <a:br>
              <a:rPr lang="zh-CN"/>
            </a:br>
            <a:r>
              <a:rPr lang="zh-CN"/>
              <a:t>We have seen that many countries are on the right track for recovery. But drastic measures taken by countries to stay at home and take precautions while having a lockdown seems to be more effective.</a:t>
            </a:r>
            <a:endParaRPr/>
          </a:p>
          <a:p>
            <a:pPr indent="0" lvl="0" marL="0" rtl="0" algn="l">
              <a:spcBef>
                <a:spcPts val="1600"/>
              </a:spcBef>
              <a:spcAft>
                <a:spcPts val="1600"/>
              </a:spcAft>
              <a:buNone/>
            </a:pPr>
            <a:r>
              <a:rPr lang="zh-CN"/>
              <a:t>Countries like Monaco, Vietnam, Madagascar, Ethopia, Nigeriam Andorra, San Marino,   Mauritius, Australia, UK, Yemen, Jordan  have taken the extra step to go on lockdown earlier and / or have taken drastic measures. For example Mauritius have segmentalized it’s consumer’s  purchasing habits by imposing regulations that forced consumers to shop only 2 times a week . These countries’ strategy lead to the least confirming/ deaths rates while Belgium, Italy, US, France , Spain, Canada,  Quebec, Israel, and others don’t seem to have implemented the best measures or have  adopted them late.</a:t>
            </a:r>
            <a:br>
              <a:rPr lang="zh-CN"/>
            </a:br>
            <a:endParaRPr/>
          </a:p>
        </p:txBody>
      </p:sp>
      <p:sp>
        <p:nvSpPr>
          <p:cNvPr id="471" name="Google Shape;471;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rPr>
              <a:t>Conclusion</a:t>
            </a:r>
            <a:endParaRPr b="1" sz="3000">
              <a:solidFill>
                <a:srgbClr val="3D85C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rPr>
              <a:t>Limitations</a:t>
            </a:r>
            <a:endParaRPr/>
          </a:p>
        </p:txBody>
      </p:sp>
      <p:sp>
        <p:nvSpPr>
          <p:cNvPr id="477" name="Google Shape;477;p56"/>
          <p:cNvSpPr txBox="1"/>
          <p:nvPr>
            <p:ph idx="1" type="body"/>
          </p:nvPr>
        </p:nvSpPr>
        <p:spPr>
          <a:xfrm>
            <a:off x="1297500" y="1567550"/>
            <a:ext cx="70389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zh-CN"/>
            </a:br>
            <a:r>
              <a:rPr lang="zh-CN"/>
              <a:t>However, we have to be considerate, the countries with the lowest rates of deaths and confirmed cases are not targeted by massive incoming flights(Example Canada Italy) or high political barriers(Canada couldn’t close entry from us but later did) or high bureaucratic measures that has to go through many levels to be approved.</a:t>
            </a:r>
            <a:br>
              <a:rPr lang="zh-CN"/>
            </a:br>
            <a:br>
              <a:rPr lang="zh-CN"/>
            </a:br>
            <a:r>
              <a:rPr lang="zh-CN"/>
              <a:t>Each and every country has suffered through this pandemic, and my team and i seriously hope that  so each economy can get on their feet with as less damage as possible and if not much, but sufficient experience has been gathered to break through the next pandemic.</a:t>
            </a:r>
            <a:endParaRPr/>
          </a:p>
          <a:p>
            <a:pPr indent="0" lvl="0" marL="0" rtl="0" algn="l">
              <a:spcBef>
                <a:spcPts val="1600"/>
              </a:spcBef>
              <a:spcAft>
                <a:spcPts val="0"/>
              </a:spcAft>
              <a:buNone/>
            </a:pPr>
            <a:r>
              <a:rPr lang="zh-CN"/>
              <a:t>What we should take from this huge economic collapse is even the least spark detected from far in any remote country should be taken seriously and that the biggest thing to fear is not wars or anything but small microbes (as bill gates predicated in  a ted talk 4 years ago).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rPr>
              <a:t>Disclaimer</a:t>
            </a:r>
            <a:endParaRPr/>
          </a:p>
        </p:txBody>
      </p:sp>
      <p:sp>
        <p:nvSpPr>
          <p:cNvPr id="483" name="Google Shape;483;p57"/>
          <p:cNvSpPr txBox="1"/>
          <p:nvPr>
            <p:ph idx="1" type="body"/>
          </p:nvPr>
        </p:nvSpPr>
        <p:spPr>
          <a:xfrm>
            <a:off x="1297500" y="1257450"/>
            <a:ext cx="70389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guarantee in no way that the information presented above is </a:t>
            </a:r>
            <a:r>
              <a:rPr lang="zh-CN"/>
              <a:t>100%  </a:t>
            </a:r>
            <a:r>
              <a:rPr lang="zh-CN"/>
              <a:t>accurate since :</a:t>
            </a:r>
            <a:endParaRPr/>
          </a:p>
          <a:p>
            <a:pPr indent="0" lvl="0" marL="0" rtl="0" algn="l">
              <a:spcBef>
                <a:spcPts val="1600"/>
              </a:spcBef>
              <a:spcAft>
                <a:spcPts val="0"/>
              </a:spcAft>
              <a:buNone/>
            </a:pPr>
            <a:r>
              <a:rPr lang="zh-CN"/>
              <a:t>1)Dataset change and vary  every second and we use only the source from one dataset.</a:t>
            </a:r>
            <a:endParaRPr/>
          </a:p>
          <a:p>
            <a:pPr indent="0" lvl="0" marL="0" rtl="0" algn="l">
              <a:spcBef>
                <a:spcPts val="1600"/>
              </a:spcBef>
              <a:spcAft>
                <a:spcPts val="0"/>
              </a:spcAft>
              <a:buNone/>
            </a:pPr>
            <a:r>
              <a:rPr lang="zh-CN"/>
              <a:t>2) Our population dataset dates back to 2018 and might not reflect up to date values</a:t>
            </a:r>
            <a:endParaRPr/>
          </a:p>
          <a:p>
            <a:pPr indent="0" lvl="0" marL="0" rtl="0" algn="l">
              <a:spcBef>
                <a:spcPts val="1600"/>
              </a:spcBef>
              <a:spcAft>
                <a:spcPts val="0"/>
              </a:spcAft>
              <a:buNone/>
            </a:pPr>
            <a:r>
              <a:rPr lang="zh-CN"/>
              <a:t>3) Our merging of population dataset with our corona dataset  went through some data loss but it wasn’t of a huge impact and ascertained  that the values were negligible</a:t>
            </a:r>
            <a:endParaRPr/>
          </a:p>
          <a:p>
            <a:pPr indent="0" lvl="0" marL="0" rtl="0" algn="l">
              <a:spcBef>
                <a:spcPts val="1600"/>
              </a:spcBef>
              <a:spcAft>
                <a:spcPts val="0"/>
              </a:spcAft>
              <a:buNone/>
            </a:pPr>
            <a:r>
              <a:rPr lang="zh-CN"/>
              <a:t>4)We thank the professor </a:t>
            </a:r>
            <a:r>
              <a:rPr lang="zh-CN" sz="1400">
                <a:solidFill>
                  <a:srgbClr val="E6F4ED"/>
                </a:solidFill>
                <a:latin typeface="Arial"/>
                <a:ea typeface="Arial"/>
                <a:cs typeface="Arial"/>
                <a:sym typeface="Arial"/>
              </a:rPr>
              <a:t>Dr. Krzysztof Dzieciolowski , the T.A </a:t>
            </a:r>
            <a:r>
              <a:rPr lang="zh-CN"/>
              <a:t>Dariia Dziuba , github repositories, sas documentation and other 3rd parties for their direct and indirect help. </a:t>
            </a:r>
            <a:br>
              <a:rPr lang="zh-CN"/>
            </a:br>
            <a:br>
              <a:rPr lang="zh-CN"/>
            </a:br>
            <a:r>
              <a:rPr lang="zh-CN"/>
              <a:t>5</a:t>
            </a:r>
            <a:r>
              <a:rPr lang="zh-CN" u="sng">
                <a:solidFill>
                  <a:schemeClr val="hlink"/>
                </a:solidFill>
                <a:hlinkClick r:id="rId3"/>
              </a:rPr>
              <a:t>)Our code is accessible from github. </a:t>
            </a:r>
            <a:endParaRPr/>
          </a:p>
          <a:p>
            <a:pPr indent="0" lvl="0" marL="0" rtl="0" algn="l">
              <a:spcBef>
                <a:spcPts val="1600"/>
              </a:spcBef>
              <a:spcAft>
                <a:spcPts val="0"/>
              </a:spcAft>
              <a:buNone/>
            </a:pPr>
            <a:r>
              <a:rPr lang="zh-CN"/>
              <a:t> We apologize beforehand for any wrongly stated fact or any missing recognition, feel free to consult/add/commit/review  on the github repository</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000">
                <a:solidFill>
                  <a:srgbClr val="3D85C6"/>
                </a:solidFill>
              </a:rPr>
              <a:t>Bibliography</a:t>
            </a:r>
            <a:endParaRPr b="1" sz="3000">
              <a:solidFill>
                <a:srgbClr val="3D85C6"/>
              </a:solidFill>
            </a:endParaRPr>
          </a:p>
        </p:txBody>
      </p:sp>
      <p:sp>
        <p:nvSpPr>
          <p:cNvPr id="489" name="Google Shape;489;p58"/>
          <p:cNvSpPr txBox="1"/>
          <p:nvPr>
            <p:ph idx="1" type="body"/>
          </p:nvPr>
        </p:nvSpPr>
        <p:spPr>
          <a:xfrm>
            <a:off x="96000" y="1587750"/>
            <a:ext cx="9048000" cy="3225300"/>
          </a:xfrm>
          <a:prstGeom prst="rect">
            <a:avLst/>
          </a:prstGeom>
        </p:spPr>
        <p:txBody>
          <a:bodyPr anchorCtr="0" anchor="t" bIns="91425" lIns="91425" spcFirstLastPara="1" rIns="91425" wrap="square" tIns="91425">
            <a:noAutofit/>
          </a:bodyPr>
          <a:lstStyle/>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https://blogs.sas.com/content/graphicallyspeaking/2012/04/16/bar-chart-on-interval-axis/#prettyPhoto</a:t>
            </a:r>
            <a:endParaRPr sz="1400">
              <a:solidFill>
                <a:srgbClr val="FFFFFF"/>
              </a:solidFill>
              <a:latin typeface="Arial"/>
              <a:ea typeface="Arial"/>
              <a:cs typeface="Arial"/>
              <a:sym typeface="Arial"/>
            </a:endParaRPr>
          </a:p>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https://github.com/datasets/covid-19</a:t>
            </a:r>
            <a:endParaRPr sz="1400">
              <a:solidFill>
                <a:srgbClr val="FFFFFF"/>
              </a:solidFill>
              <a:latin typeface="Arial"/>
              <a:ea typeface="Arial"/>
              <a:cs typeface="Arial"/>
              <a:sym typeface="Arial"/>
            </a:endParaRPr>
          </a:p>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https://gist.github.com/cjdinger/2950c1a62acd7f50c33473c311b0d9fe</a:t>
            </a:r>
            <a:endParaRPr sz="1400">
              <a:solidFill>
                <a:srgbClr val="FFFFFF"/>
              </a:solidFill>
              <a:latin typeface="Arial"/>
              <a:ea typeface="Arial"/>
              <a:cs typeface="Arial"/>
              <a:sym typeface="Arial"/>
            </a:endParaRPr>
          </a:p>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https://github.com/NajiElKotob/COVID-19</a:t>
            </a:r>
            <a:endParaRPr sz="1400">
              <a:solidFill>
                <a:srgbClr val="FFFFFF"/>
              </a:solidFill>
              <a:latin typeface="Arial"/>
              <a:ea typeface="Arial"/>
              <a:cs typeface="Arial"/>
              <a:sym typeface="Arial"/>
            </a:endParaRPr>
          </a:p>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https://documentation.sas.com/?docsetId=grstatproc&amp;docsetTarget=n0yadqm4wsfapgn1hzekfvu1ex0g.htm&amp;docsetVersion=9.4&amp;locale=en</a:t>
            </a:r>
            <a:endParaRPr sz="1400">
              <a:solidFill>
                <a:srgbClr val="FFFFFF"/>
              </a:solidFill>
              <a:latin typeface="Arial"/>
              <a:ea typeface="Arial"/>
              <a:cs typeface="Arial"/>
              <a:sym typeface="Arial"/>
            </a:endParaRPr>
          </a:p>
          <a:p>
            <a:pPr indent="-317500" lvl="0" marL="457200" rtl="0" algn="l">
              <a:lnSpc>
                <a:spcPct val="142857"/>
              </a:lnSpc>
              <a:spcBef>
                <a:spcPts val="0"/>
              </a:spcBef>
              <a:spcAft>
                <a:spcPts val="0"/>
              </a:spcAft>
              <a:buClr>
                <a:srgbClr val="FFFFFF"/>
              </a:buClr>
              <a:buSzPts val="1400"/>
              <a:buFont typeface="Arial"/>
              <a:buChar char="★"/>
            </a:pPr>
            <a:r>
              <a:rPr lang="zh-CN" sz="1400">
                <a:solidFill>
                  <a:srgbClr val="FFFFFF"/>
                </a:solidFill>
                <a:latin typeface="Arial"/>
                <a:ea typeface="Arial"/>
                <a:cs typeface="Arial"/>
                <a:sym typeface="Arial"/>
              </a:rPr>
              <a:t>file:///C:/Users/Joker/Downloads/Coronavirus-data-analysis-china.pdf</a:t>
            </a:r>
            <a:endParaRPr sz="1400">
              <a:solidFill>
                <a:srgbClr val="FFFFFF"/>
              </a:solidFill>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Yanchang Zhao yanchang@RDataMining.com http:// RDataMining.com</a:t>
            </a:r>
            <a:endParaRPr sz="1400">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zh-CN">
                <a:solidFill>
                  <a:srgbClr val="FFFFFF"/>
                </a:solidFill>
                <a:uFill>
                  <a:noFill/>
                </a:uFill>
                <a:latin typeface="Arial"/>
                <a:ea typeface="Arial"/>
                <a:cs typeface="Arial"/>
                <a:sym typeface="Arial"/>
                <a:hlinkClick r:id="rId3"/>
              </a:rPr>
              <a:t>https://www.businessinsider.com/countries-on-lockdown-coronavirus-italy-2020-3</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zh-CN">
                <a:solidFill>
                  <a:srgbClr val="FFFFFF"/>
                </a:solidFill>
                <a:uFill>
                  <a:noFill/>
                </a:uFill>
                <a:latin typeface="Arial"/>
                <a:ea typeface="Arial"/>
                <a:cs typeface="Arial"/>
                <a:sym typeface="Arial"/>
                <a:hlinkClick r:id="rId4"/>
              </a:rPr>
              <a:t>https://documentation.sas.com/</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zh-CN" sz="1600">
                <a:solidFill>
                  <a:srgbClr val="FFFFFF"/>
                </a:solidFill>
                <a:latin typeface="Arial"/>
                <a:ea typeface="Arial"/>
                <a:cs typeface="Arial"/>
                <a:sym typeface="Arial"/>
              </a:rPr>
              <a:t>https://github.com/cmungun/population/blob/master/data/population.csv</a:t>
            </a:r>
            <a:endParaRPr sz="1600">
              <a:solidFill>
                <a:srgbClr val="FFFFFF"/>
              </a:solidFill>
              <a:latin typeface="Arial"/>
              <a:ea typeface="Arial"/>
              <a:cs typeface="Arial"/>
              <a:sym typeface="Arial"/>
            </a:endParaRPr>
          </a:p>
          <a:p>
            <a:pPr indent="0" lvl="0" marL="457200" rtl="0" algn="l">
              <a:spcBef>
                <a:spcPts val="1600"/>
              </a:spcBef>
              <a:spcAft>
                <a:spcPts val="1600"/>
              </a:spcAft>
              <a:buNone/>
            </a:pPr>
            <a:br>
              <a:rPr lang="zh-CN" sz="1400">
                <a:latin typeface="Arial"/>
                <a:ea typeface="Arial"/>
                <a:cs typeface="Arial"/>
                <a:sym typeface="Arial"/>
              </a:rPr>
            </a:br>
            <a:br>
              <a:rPr lang="zh-CN" sz="1400">
                <a:latin typeface="Arial"/>
                <a:ea typeface="Arial"/>
                <a:cs typeface="Arial"/>
                <a:sym typeface="Arial"/>
              </a:rPr>
            </a:br>
            <a:endParaRPr sz="14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9"/>
          <p:cNvSpPr txBox="1"/>
          <p:nvPr>
            <p:ph type="title"/>
          </p:nvPr>
        </p:nvSpPr>
        <p:spPr>
          <a:xfrm>
            <a:off x="970325" y="1755450"/>
            <a:ext cx="4675800" cy="91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zh-CN" sz="5700">
                <a:solidFill>
                  <a:srgbClr val="B6D7A8"/>
                </a:solidFill>
              </a:rPr>
              <a:t>THANK YOU</a:t>
            </a:r>
            <a:endParaRPr sz="5700">
              <a:solidFill>
                <a:srgbClr val="B6D7A8"/>
              </a:solidFill>
            </a:endParaRPr>
          </a:p>
        </p:txBody>
      </p:sp>
      <p:cxnSp>
        <p:nvCxnSpPr>
          <p:cNvPr id="495" name="Google Shape;495;p59"/>
          <p:cNvCxnSpPr/>
          <p:nvPr/>
        </p:nvCxnSpPr>
        <p:spPr>
          <a:xfrm>
            <a:off x="5685250" y="265575"/>
            <a:ext cx="0" cy="4209600"/>
          </a:xfrm>
          <a:prstGeom prst="straightConnector1">
            <a:avLst/>
          </a:prstGeom>
          <a:noFill/>
          <a:ln cap="flat" cmpd="sng" w="76200">
            <a:solidFill>
              <a:schemeClr val="accent5"/>
            </a:solidFill>
            <a:prstDash val="solid"/>
            <a:round/>
            <a:headEnd len="med" w="med" type="none"/>
            <a:tailEnd len="med" w="med" type="none"/>
          </a:ln>
        </p:spPr>
      </p:cxnSp>
      <p:cxnSp>
        <p:nvCxnSpPr>
          <p:cNvPr id="496" name="Google Shape;496;p59"/>
          <p:cNvCxnSpPr/>
          <p:nvPr/>
        </p:nvCxnSpPr>
        <p:spPr>
          <a:xfrm>
            <a:off x="617475" y="2827063"/>
            <a:ext cx="8028900" cy="55800"/>
          </a:xfrm>
          <a:prstGeom prst="straightConnector1">
            <a:avLst/>
          </a:prstGeom>
          <a:noFill/>
          <a:ln cap="flat" cmpd="sng" w="76200">
            <a:solidFill>
              <a:schemeClr val="accent5"/>
            </a:solidFill>
            <a:prstDash val="solid"/>
            <a:round/>
            <a:headEnd len="med" w="med" type="none"/>
            <a:tailEnd len="med" w="med" type="none"/>
          </a:ln>
        </p:spPr>
      </p:cxnSp>
      <p:pic>
        <p:nvPicPr>
          <p:cNvPr id="497" name="Google Shape;497;p59"/>
          <p:cNvPicPr preferRelativeResize="0"/>
          <p:nvPr/>
        </p:nvPicPr>
        <p:blipFill>
          <a:blip r:embed="rId3">
            <a:alphaModFix/>
          </a:blip>
          <a:stretch>
            <a:fillRect/>
          </a:stretch>
        </p:blipFill>
        <p:spPr>
          <a:xfrm>
            <a:off x="6060650" y="3028513"/>
            <a:ext cx="1955838" cy="1955838"/>
          </a:xfrm>
          <a:prstGeom prst="rect">
            <a:avLst/>
          </a:prstGeom>
          <a:noFill/>
          <a:ln>
            <a:noFill/>
          </a:ln>
        </p:spPr>
      </p:pic>
      <p:sp>
        <p:nvSpPr>
          <p:cNvPr id="498" name="Google Shape;498;p59"/>
          <p:cNvSpPr txBox="1"/>
          <p:nvPr/>
        </p:nvSpPr>
        <p:spPr>
          <a:xfrm>
            <a:off x="791825" y="33703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u="sng">
                <a:solidFill>
                  <a:schemeClr val="hlink"/>
                </a:solidFill>
                <a:latin typeface="Montserrat"/>
                <a:ea typeface="Montserrat"/>
                <a:cs typeface="Montserrat"/>
                <a:sym typeface="Montserrat"/>
                <a:hlinkClick r:id="rId4"/>
              </a:rPr>
              <a:t>find our full code at : https://github.com/cmungun/SasProject/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ppt_w</p:attrName>
                                        </p:attrNameLst>
                                      </p:cBhvr>
                                      <p:tavLst>
                                        <p:tav fmla="" tm="0">
                                          <p:val>
                                            <p:strVal val="0"/>
                                          </p:val>
                                        </p:tav>
                                        <p:tav fmla="" tm="100000">
                                          <p:val>
                                            <p:strVal val="#ppt_w"/>
                                          </p:val>
                                        </p:tav>
                                      </p:tavLst>
                                    </p:anim>
                                    <p:anim calcmode="lin" valueType="num">
                                      <p:cBhvr additive="base">
                                        <p:cTn dur="1000"/>
                                        <p:tgtEl>
                                          <p:spTgt spid="4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097225" y="509125"/>
            <a:ext cx="75213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B6D7A8"/>
                </a:solidFill>
              </a:rPr>
              <a:t>The Dataset</a:t>
            </a:r>
            <a:endParaRPr b="1" sz="2700">
              <a:solidFill>
                <a:srgbClr val="B6D7A8"/>
              </a:solidFill>
            </a:endParaRPr>
          </a:p>
        </p:txBody>
      </p:sp>
      <p:sp>
        <p:nvSpPr>
          <p:cNvPr id="184" name="Google Shape;184;p17"/>
          <p:cNvSpPr txBox="1"/>
          <p:nvPr/>
        </p:nvSpPr>
        <p:spPr>
          <a:xfrm>
            <a:off x="6784500" y="4174725"/>
            <a:ext cx="2359500" cy="857400"/>
          </a:xfrm>
          <a:prstGeom prst="rect">
            <a:avLst/>
          </a:prstGeom>
          <a:noFill/>
          <a:ln>
            <a:noFill/>
          </a:ln>
          <a:effectLst>
            <a:outerShdw blurRad="57150" rotWithShape="0" algn="bl" dir="6120000" dist="19050">
              <a:srgbClr val="000000">
                <a:alpha val="31000"/>
              </a:srgbClr>
            </a:outerShdw>
          </a:effectLst>
        </p:spPr>
        <p:txBody>
          <a:bodyPr anchorCtr="0" anchor="t" bIns="91425" lIns="91425" spcFirstLastPara="1" rIns="91425" wrap="square" tIns="91425">
            <a:noAutofit/>
          </a:bodyPr>
          <a:lstStyle/>
          <a:p>
            <a:pPr indent="-317500" lvl="0" marL="457200" rtl="0" algn="l">
              <a:spcBef>
                <a:spcPts val="0"/>
              </a:spcBef>
              <a:spcAft>
                <a:spcPts val="0"/>
              </a:spcAft>
              <a:buClr>
                <a:srgbClr val="3C78D8"/>
              </a:buClr>
              <a:buSzPts val="1400"/>
              <a:buFont typeface="Roboto Mono"/>
              <a:buChar char="❏"/>
            </a:pPr>
            <a:r>
              <a:rPr lang="zh-CN">
                <a:solidFill>
                  <a:srgbClr val="3C78D8"/>
                </a:solidFill>
                <a:latin typeface="Roboto Mono"/>
                <a:ea typeface="Roboto Mono"/>
                <a:cs typeface="Roboto Mono"/>
                <a:sym typeface="Roboto Mono"/>
              </a:rPr>
              <a:t>Up to date</a:t>
            </a:r>
            <a:endParaRPr>
              <a:solidFill>
                <a:srgbClr val="3C78D8"/>
              </a:solidFill>
              <a:latin typeface="Roboto Mono"/>
              <a:ea typeface="Roboto Mono"/>
              <a:cs typeface="Roboto Mono"/>
              <a:sym typeface="Roboto Mono"/>
            </a:endParaRPr>
          </a:p>
          <a:p>
            <a:pPr indent="-317500" lvl="0" marL="457200" rtl="0" algn="l">
              <a:spcBef>
                <a:spcPts val="0"/>
              </a:spcBef>
              <a:spcAft>
                <a:spcPts val="0"/>
              </a:spcAft>
              <a:buClr>
                <a:srgbClr val="3C78D8"/>
              </a:buClr>
              <a:buSzPts val="1400"/>
              <a:buFont typeface="Roboto Mono"/>
              <a:buChar char="❏"/>
            </a:pPr>
            <a:r>
              <a:rPr lang="zh-CN">
                <a:solidFill>
                  <a:srgbClr val="3C78D8"/>
                </a:solidFill>
                <a:latin typeface="Roboto Mono"/>
                <a:ea typeface="Roboto Mono"/>
                <a:cs typeface="Roboto Mono"/>
                <a:sym typeface="Roboto Mono"/>
              </a:rPr>
              <a:t>22 jan- bcurrentDate</a:t>
            </a:r>
            <a:endParaRPr>
              <a:solidFill>
                <a:srgbClr val="3C78D8"/>
              </a:solidFill>
              <a:latin typeface="Roboto Mono"/>
              <a:ea typeface="Roboto Mono"/>
              <a:cs typeface="Roboto Mono"/>
              <a:sym typeface="Roboto Mono"/>
            </a:endParaRPr>
          </a:p>
          <a:p>
            <a:pPr indent="0" lvl="0" marL="457200" rtl="0" algn="l">
              <a:spcBef>
                <a:spcPts val="0"/>
              </a:spcBef>
              <a:spcAft>
                <a:spcPts val="0"/>
              </a:spcAft>
              <a:buNone/>
            </a:pPr>
            <a:r>
              <a:t/>
            </a:r>
            <a:endParaRPr>
              <a:solidFill>
                <a:srgbClr val="1155CC"/>
              </a:solidFill>
              <a:latin typeface="Lato"/>
              <a:ea typeface="Lato"/>
              <a:cs typeface="Lato"/>
              <a:sym typeface="Lato"/>
            </a:endParaRPr>
          </a:p>
        </p:txBody>
      </p:sp>
      <p:pic>
        <p:nvPicPr>
          <p:cNvPr id="185" name="Google Shape;185;p17"/>
          <p:cNvPicPr preferRelativeResize="0"/>
          <p:nvPr/>
        </p:nvPicPr>
        <p:blipFill>
          <a:blip r:embed="rId3">
            <a:alphaModFix/>
          </a:blip>
          <a:stretch>
            <a:fillRect/>
          </a:stretch>
        </p:blipFill>
        <p:spPr>
          <a:xfrm>
            <a:off x="1056850" y="1163900"/>
            <a:ext cx="5862323" cy="3010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1610325" y="268275"/>
            <a:ext cx="7038900" cy="914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700">
                <a:solidFill>
                  <a:srgbClr val="6FA8DC"/>
                </a:solidFill>
              </a:rPr>
              <a:t> </a:t>
            </a:r>
            <a:r>
              <a:rPr b="1" lang="zh-CN" sz="2700">
                <a:solidFill>
                  <a:srgbClr val="6FA8DC"/>
                </a:solidFill>
              </a:rPr>
              <a:t>Global Statements Used</a:t>
            </a:r>
            <a:endParaRPr b="1" sz="2700">
              <a:solidFill>
                <a:srgbClr val="6FA8DC"/>
              </a:solidFill>
            </a:endParaRPr>
          </a:p>
        </p:txBody>
      </p:sp>
      <p:sp>
        <p:nvSpPr>
          <p:cNvPr id="191" name="Google Shape;191;p18"/>
          <p:cNvSpPr/>
          <p:nvPr/>
        </p:nvSpPr>
        <p:spPr>
          <a:xfrm>
            <a:off x="0" y="2571750"/>
            <a:ext cx="9144000" cy="2718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2" name="Google Shape;192;p18"/>
          <p:cNvGraphicFramePr/>
          <p:nvPr/>
        </p:nvGraphicFramePr>
        <p:xfrm>
          <a:off x="1785613" y="2891413"/>
          <a:ext cx="3000000" cy="3000000"/>
        </p:xfrm>
        <a:graphic>
          <a:graphicData uri="http://schemas.openxmlformats.org/drawingml/2006/table">
            <a:tbl>
              <a:tblPr>
                <a:noFill/>
                <a:tableStyleId>{3947023C-4D2E-4336-B7AB-C70981AFF7D7}</a:tableStyleId>
              </a:tblPr>
              <a:tblGrid>
                <a:gridCol w="6927675"/>
              </a:tblGrid>
              <a:tr h="2122675">
                <a:tc>
                  <a:txBody>
                    <a:bodyPr/>
                    <a:lstStyle/>
                    <a:p>
                      <a:pPr indent="-317500" lvl="0" marL="457200" rtl="0" algn="l">
                        <a:spcBef>
                          <a:spcPts val="0"/>
                        </a:spcBef>
                        <a:spcAft>
                          <a:spcPts val="0"/>
                        </a:spcAft>
                        <a:buSzPts val="1400"/>
                        <a:buAutoNum type="arabicPeriod"/>
                      </a:pPr>
                      <a:r>
                        <a:rPr lang="zh-CN" sz="1900"/>
                        <a:t>l</a:t>
                      </a:r>
                      <a:r>
                        <a:rPr lang="zh-CN" sz="1500"/>
                        <a:t>ibname libraryy "F:\school\BSTA445"; </a:t>
                      </a:r>
                      <a:endParaRPr sz="1500"/>
                    </a:p>
                    <a:p>
                      <a:pPr indent="-323850" lvl="0" marL="457200" rtl="0" algn="l">
                        <a:spcBef>
                          <a:spcPts val="0"/>
                        </a:spcBef>
                        <a:spcAft>
                          <a:spcPts val="0"/>
                        </a:spcAft>
                        <a:buSzPts val="1500"/>
                        <a:buAutoNum type="arabicPeriod"/>
                      </a:pPr>
                      <a:r>
                        <a:rPr lang="zh-CN" sz="1500"/>
                        <a:t>filename probly temp;</a:t>
                      </a:r>
                      <a:endParaRPr sz="1500"/>
                    </a:p>
                    <a:p>
                      <a:pPr indent="-323850" lvl="0" marL="457200" rtl="0" algn="l">
                        <a:spcBef>
                          <a:spcPts val="0"/>
                        </a:spcBef>
                        <a:spcAft>
                          <a:spcPts val="0"/>
                        </a:spcAft>
                        <a:buSzPts val="1500"/>
                        <a:buAutoNum type="arabicPeriod"/>
                      </a:pPr>
                      <a:r>
                        <a:rPr lang="zh-CN" sz="1500"/>
                        <a:t>options validvarname=any;</a:t>
                      </a:r>
                      <a:endParaRPr sz="1500"/>
                    </a:p>
                    <a:p>
                      <a:pPr indent="-323850" lvl="0" marL="457200" rtl="0" algn="l">
                        <a:spcBef>
                          <a:spcPts val="0"/>
                        </a:spcBef>
                        <a:spcAft>
                          <a:spcPts val="0"/>
                        </a:spcAft>
                        <a:buSzPts val="1500"/>
                        <a:buAutoNum type="arabicPeriod"/>
                      </a:pPr>
                      <a:r>
                        <a:rPr lang="zh-CN" sz="1500"/>
                        <a:t>ods graphics on / </a:t>
                      </a:r>
                      <a:endParaRPr sz="1500"/>
                    </a:p>
                    <a:p>
                      <a:pPr indent="0" lvl="0" marL="0" rtl="0" algn="l">
                        <a:spcBef>
                          <a:spcPts val="0"/>
                        </a:spcBef>
                        <a:spcAft>
                          <a:spcPts val="0"/>
                        </a:spcAft>
                        <a:buNone/>
                      </a:pPr>
                      <a:r>
                        <a:rPr lang="zh-CN" sz="1500"/>
                        <a:t>      width=30 in	 height=30 in</a:t>
                      </a:r>
                      <a:endParaRPr sz="1500"/>
                    </a:p>
                    <a:p>
                      <a:pPr indent="0" lvl="0" marL="0" rtl="0" algn="l">
                        <a:spcBef>
                          <a:spcPts val="0"/>
                        </a:spcBef>
                        <a:spcAft>
                          <a:spcPts val="0"/>
                        </a:spcAft>
                        <a:buNone/>
                      </a:pPr>
                      <a:r>
                        <a:rPr lang="zh-CN" sz="1500"/>
                        <a:t>      outputfmt=gif</a:t>
                      </a:r>
                      <a:endParaRPr sz="1500"/>
                    </a:p>
                    <a:p>
                      <a:pPr indent="0" lvl="0" marL="0" rtl="0" algn="l">
                        <a:spcBef>
                          <a:spcPts val="0"/>
                        </a:spcBef>
                        <a:spcAft>
                          <a:spcPts val="0"/>
                        </a:spcAft>
                        <a:buNone/>
                      </a:pPr>
                      <a:r>
                        <a:rPr lang="zh-CN" sz="1500"/>
                        <a:t>      imagemap=on    imagename="Corona"</a:t>
                      </a:r>
                      <a:endParaRPr sz="1500"/>
                    </a:p>
                    <a:p>
                      <a:pPr indent="0" lvl="0" marL="0" rtl="0" algn="l">
                        <a:spcBef>
                          <a:spcPts val="0"/>
                        </a:spcBef>
                        <a:spcAft>
                          <a:spcPts val="0"/>
                        </a:spcAft>
                        <a:buNone/>
                      </a:pPr>
                      <a:r>
                        <a:rPr lang="zh-CN" sz="1500"/>
                        <a:t>      border=off;</a:t>
                      </a:r>
                      <a:endParaRPr sz="1300"/>
                    </a:p>
                  </a:txBody>
                  <a:tcPr marT="63500" marB="63500" marR="63500" marL="63500">
                    <a:solidFill>
                      <a:srgbClr val="CCCCCC"/>
                    </a:solidFill>
                  </a:tcPr>
                </a:tc>
              </a:tr>
            </a:tbl>
          </a:graphicData>
        </a:graphic>
      </p:graphicFrame>
      <p:sp>
        <p:nvSpPr>
          <p:cNvPr id="193" name="Google Shape;193;p18"/>
          <p:cNvSpPr txBox="1"/>
          <p:nvPr/>
        </p:nvSpPr>
        <p:spPr>
          <a:xfrm>
            <a:off x="1785575" y="1018375"/>
            <a:ext cx="5107500" cy="1374600"/>
          </a:xfrm>
          <a:prstGeom prst="rect">
            <a:avLst/>
          </a:prstGeom>
          <a:noFill/>
          <a:ln cap="flat" cmpd="sng" w="2857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B6D7A8"/>
              </a:buClr>
              <a:buSzPts val="1600"/>
              <a:buAutoNum type="arabicPeriod"/>
            </a:pPr>
            <a:r>
              <a:rPr lang="zh-CN" sz="1600">
                <a:solidFill>
                  <a:srgbClr val="B6D7A8"/>
                </a:solidFill>
              </a:rPr>
              <a:t>Libname to specify</a:t>
            </a:r>
            <a:r>
              <a:rPr lang="zh-CN" sz="1600">
                <a:solidFill>
                  <a:srgbClr val="B6D7A8"/>
                </a:solidFill>
              </a:rPr>
              <a:t>storage of permanent dataset; </a:t>
            </a:r>
            <a:endParaRPr sz="1600">
              <a:solidFill>
                <a:srgbClr val="B6D7A8"/>
              </a:solidFill>
            </a:endParaRPr>
          </a:p>
          <a:p>
            <a:pPr indent="-330200" lvl="0" marL="457200" rtl="0" algn="l">
              <a:spcBef>
                <a:spcPts val="0"/>
              </a:spcBef>
              <a:spcAft>
                <a:spcPts val="0"/>
              </a:spcAft>
              <a:buClr>
                <a:srgbClr val="B6D7A8"/>
              </a:buClr>
              <a:buSzPts val="1600"/>
              <a:buAutoNum type="arabicPeriod"/>
            </a:pPr>
            <a:r>
              <a:rPr lang="zh-CN" sz="1600">
                <a:solidFill>
                  <a:srgbClr val="B6D7A8"/>
                </a:solidFill>
              </a:rPr>
              <a:t>dataset temp where data is temporarily stored</a:t>
            </a:r>
            <a:endParaRPr sz="1600">
              <a:solidFill>
                <a:srgbClr val="B6D7A8"/>
              </a:solidFill>
            </a:endParaRPr>
          </a:p>
          <a:p>
            <a:pPr indent="-330200" lvl="0" marL="457200" rtl="0" algn="l">
              <a:spcBef>
                <a:spcPts val="0"/>
              </a:spcBef>
              <a:spcAft>
                <a:spcPts val="0"/>
              </a:spcAft>
              <a:buClr>
                <a:srgbClr val="B6D7A8"/>
              </a:buClr>
              <a:buSzPts val="1600"/>
              <a:buAutoNum type="arabicPeriod"/>
            </a:pPr>
            <a:r>
              <a:rPr lang="zh-CN" sz="1600">
                <a:solidFill>
                  <a:srgbClr val="B6D7A8"/>
                </a:solidFill>
              </a:rPr>
              <a:t>Tell SAS to allow "nonstandard" names </a:t>
            </a:r>
            <a:endParaRPr sz="1600">
              <a:solidFill>
                <a:srgbClr val="B6D7A8"/>
              </a:solidFill>
            </a:endParaRPr>
          </a:p>
          <a:p>
            <a:pPr indent="-330200" lvl="0" marL="457200" rtl="0" algn="l">
              <a:spcBef>
                <a:spcPts val="0"/>
              </a:spcBef>
              <a:spcAft>
                <a:spcPts val="0"/>
              </a:spcAft>
              <a:buClr>
                <a:srgbClr val="B6D7A8"/>
              </a:buClr>
              <a:buSzPts val="1600"/>
              <a:buAutoNum type="arabicPeriod"/>
            </a:pPr>
            <a:r>
              <a:rPr lang="zh-CN" sz="1600">
                <a:solidFill>
                  <a:srgbClr val="B6D7A8"/>
                </a:solidFill>
              </a:rPr>
              <a:t>Graphics specifications</a:t>
            </a:r>
            <a:endParaRPr sz="1600">
              <a:solidFill>
                <a:srgbClr val="B6D7A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2000"/>
                                        <p:tgtEl>
                                          <p:spTgt spid="1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20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052550" y="2264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sz="2700">
                <a:solidFill>
                  <a:srgbClr val="B6D7A8"/>
                </a:solidFill>
              </a:rPr>
              <a:t>Loading the Dataset Into SAS</a:t>
            </a:r>
            <a:endParaRPr b="1" sz="2700">
              <a:solidFill>
                <a:srgbClr val="B6D7A8"/>
              </a:solidFill>
            </a:endParaRPr>
          </a:p>
        </p:txBody>
      </p:sp>
      <p:sp>
        <p:nvSpPr>
          <p:cNvPr id="199" name="Google Shape;199;p19"/>
          <p:cNvSpPr/>
          <p:nvPr/>
        </p:nvSpPr>
        <p:spPr>
          <a:xfrm>
            <a:off x="0" y="2571750"/>
            <a:ext cx="9144000" cy="2571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graphicFrame>
        <p:nvGraphicFramePr>
          <p:cNvPr id="200" name="Google Shape;200;p19"/>
          <p:cNvGraphicFramePr/>
          <p:nvPr/>
        </p:nvGraphicFramePr>
        <p:xfrm>
          <a:off x="1262088" y="2636350"/>
          <a:ext cx="3000000" cy="3000000"/>
        </p:xfrm>
        <a:graphic>
          <a:graphicData uri="http://schemas.openxmlformats.org/drawingml/2006/table">
            <a:tbl>
              <a:tblPr>
                <a:noFill/>
                <a:tableStyleId>{3947023C-4D2E-4336-B7AB-C70981AFF7D7}</a:tableStyleId>
              </a:tblPr>
              <a:tblGrid>
                <a:gridCol w="6619800"/>
              </a:tblGrid>
              <a:tr h="1467925">
                <a:tc>
                  <a:txBody>
                    <a:bodyPr/>
                    <a:lstStyle/>
                    <a:p>
                      <a:pPr indent="0" lvl="0" marL="0" rtl="0" algn="l">
                        <a:spcBef>
                          <a:spcPts val="0"/>
                        </a:spcBef>
                        <a:spcAft>
                          <a:spcPts val="0"/>
                        </a:spcAft>
                        <a:buNone/>
                      </a:pPr>
                      <a:r>
                        <a:rPr lang="zh-CN" sz="1300"/>
                        <a:t>/*Actual corona dataset*/</a:t>
                      </a:r>
                      <a:endParaRPr sz="1300"/>
                    </a:p>
                    <a:p>
                      <a:pPr indent="0" lvl="0" marL="0" rtl="0" algn="l">
                        <a:spcBef>
                          <a:spcPts val="0"/>
                        </a:spcBef>
                        <a:spcAft>
                          <a:spcPts val="0"/>
                        </a:spcAft>
                        <a:buNone/>
                      </a:pPr>
                      <a:r>
                        <a:rPr lang="zh-CN" sz="1300"/>
                        <a:t>proc http url="https://raw.githubusercontent.com/datasets/covid-19/master/data/time-series-19-covid-combined.csv"</a:t>
                      </a:r>
                      <a:endParaRPr sz="1300"/>
                    </a:p>
                    <a:p>
                      <a:pPr indent="0" lvl="0" marL="0" rtl="0" algn="l">
                        <a:spcBef>
                          <a:spcPts val="0"/>
                        </a:spcBef>
                        <a:spcAft>
                          <a:spcPts val="0"/>
                        </a:spcAft>
                        <a:buNone/>
                      </a:pPr>
                      <a:r>
                        <a:rPr lang="zh-CN" sz="1300"/>
                        <a:t>method="GET"</a:t>
                      </a:r>
                      <a:endParaRPr sz="1300"/>
                    </a:p>
                    <a:p>
                      <a:pPr indent="0" lvl="0" marL="0" rtl="0" algn="l">
                        <a:spcBef>
                          <a:spcPts val="0"/>
                        </a:spcBef>
                        <a:spcAft>
                          <a:spcPts val="0"/>
                        </a:spcAft>
                        <a:buNone/>
                      </a:pPr>
                      <a:r>
                        <a:rPr lang="zh-CN" sz="1300"/>
                        <a:t> out=probly;</a:t>
                      </a:r>
                      <a:endParaRPr sz="1300"/>
                    </a:p>
                    <a:p>
                      <a:pPr indent="0" lvl="0" marL="0" rtl="0" algn="l">
                        <a:spcBef>
                          <a:spcPts val="0"/>
                        </a:spcBef>
                        <a:spcAft>
                          <a:spcPts val="0"/>
                        </a:spcAft>
                        <a:buNone/>
                      </a:pPr>
                      <a:r>
                        <a:rPr lang="zh-CN" sz="1300"/>
                        <a:t>run;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zh-CN" sz="1300"/>
                        <a:t>/*Population */</a:t>
                      </a:r>
                      <a:endParaRPr sz="1300"/>
                    </a:p>
                    <a:p>
                      <a:pPr indent="0" lvl="0" marL="0" rtl="0" algn="l">
                        <a:spcBef>
                          <a:spcPts val="0"/>
                        </a:spcBef>
                        <a:spcAft>
                          <a:spcPts val="0"/>
                        </a:spcAft>
                        <a:buNone/>
                      </a:pPr>
                      <a:r>
                        <a:rPr lang="zh-CN" sz="1300"/>
                        <a:t>proc import datafile="F:\school\BSTA445\population\data\population.csv"</a:t>
                      </a:r>
                      <a:endParaRPr sz="1300"/>
                    </a:p>
                    <a:p>
                      <a:pPr indent="0" lvl="0" marL="0" rtl="0" algn="l">
                        <a:spcBef>
                          <a:spcPts val="0"/>
                        </a:spcBef>
                        <a:spcAft>
                          <a:spcPts val="0"/>
                        </a:spcAft>
                        <a:buNone/>
                      </a:pPr>
                      <a:r>
                        <a:rPr lang="zh-CN" sz="1300"/>
                        <a:t>out=mydata dbms=csv replace; </a:t>
                      </a:r>
                      <a:endParaRPr sz="1300"/>
                    </a:p>
                    <a:p>
                      <a:pPr indent="0" lvl="0" marL="0" rtl="0" algn="l">
                        <a:spcBef>
                          <a:spcPts val="0"/>
                        </a:spcBef>
                        <a:spcAft>
                          <a:spcPts val="0"/>
                        </a:spcAft>
                        <a:buNone/>
                      </a:pPr>
                      <a:r>
                        <a:rPr lang="zh-CN" sz="1300"/>
                        <a:t>run;</a:t>
                      </a:r>
                      <a:endParaRPr sz="1300"/>
                    </a:p>
                  </a:txBody>
                  <a:tcPr marT="63500" marB="63500" marR="63500" marL="63500">
                    <a:solidFill>
                      <a:srgbClr val="D9D9D9"/>
                    </a:solidFill>
                  </a:tcPr>
                </a:tc>
              </a:tr>
            </a:tbl>
          </a:graphicData>
        </a:graphic>
      </p:graphicFrame>
      <p:sp>
        <p:nvSpPr>
          <p:cNvPr id="201" name="Google Shape;201;p19"/>
          <p:cNvSpPr txBox="1"/>
          <p:nvPr/>
        </p:nvSpPr>
        <p:spPr>
          <a:xfrm>
            <a:off x="1283525" y="1015100"/>
            <a:ext cx="6619800" cy="1272300"/>
          </a:xfrm>
          <a:prstGeom prst="rect">
            <a:avLst/>
          </a:prstGeom>
          <a:noFill/>
          <a:ln cap="flat" cmpd="sng" w="28575">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rgbClr val="6FA8DC"/>
                </a:solidFill>
              </a:rPr>
              <a:t>proc http makes a get request to get an uptodate version of the corona virus Dataset.</a:t>
            </a:r>
            <a:endParaRPr sz="1900">
              <a:solidFill>
                <a:srgbClr val="6FA8DC"/>
              </a:solidFill>
            </a:endParaRPr>
          </a:p>
          <a:p>
            <a:pPr indent="0" lvl="0" marL="0" rtl="0" algn="l">
              <a:spcBef>
                <a:spcPts val="0"/>
              </a:spcBef>
              <a:spcAft>
                <a:spcPts val="0"/>
              </a:spcAft>
              <a:buNone/>
            </a:pPr>
            <a:r>
              <a:t/>
            </a:r>
            <a:endParaRPr sz="1900">
              <a:solidFill>
                <a:srgbClr val="6FA8DC"/>
              </a:solidFill>
            </a:endParaRPr>
          </a:p>
          <a:p>
            <a:pPr indent="0" lvl="0" marL="0" rtl="0" algn="l">
              <a:spcBef>
                <a:spcPts val="0"/>
              </a:spcBef>
              <a:spcAft>
                <a:spcPts val="0"/>
              </a:spcAft>
              <a:buNone/>
            </a:pPr>
            <a:r>
              <a:rPr lang="zh-CN" sz="1900">
                <a:solidFill>
                  <a:srgbClr val="6FA8DC"/>
                </a:solidFill>
              </a:rPr>
              <a:t>It afterwards stores in a temp file called probly.</a:t>
            </a:r>
            <a:endParaRPr sz="1900">
              <a:solidFill>
                <a:srgbClr val="6FA8DC"/>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1172050" y="491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rgbClr val="3C78D8"/>
                </a:solidFill>
                <a:latin typeface="Georgia"/>
                <a:ea typeface="Georgia"/>
                <a:cs typeface="Georgia"/>
                <a:sym typeface="Georgia"/>
              </a:rPr>
              <a:t>Cleaning &amp; Normalizing the Data</a:t>
            </a:r>
            <a:endParaRPr b="1" sz="2800">
              <a:solidFill>
                <a:srgbClr val="3C78D8"/>
              </a:solidFill>
              <a:latin typeface="Georgia"/>
              <a:ea typeface="Georgia"/>
              <a:cs typeface="Georgia"/>
              <a:sym typeface="Georgia"/>
            </a:endParaRPr>
          </a:p>
        </p:txBody>
      </p:sp>
      <p:pic>
        <p:nvPicPr>
          <p:cNvPr id="207" name="Google Shape;207;p20"/>
          <p:cNvPicPr preferRelativeResize="0"/>
          <p:nvPr/>
        </p:nvPicPr>
        <p:blipFill>
          <a:blip r:embed="rId3">
            <a:alphaModFix/>
          </a:blip>
          <a:stretch>
            <a:fillRect/>
          </a:stretch>
        </p:blipFill>
        <p:spPr>
          <a:xfrm>
            <a:off x="1172050" y="3247775"/>
            <a:ext cx="7038899" cy="1513349"/>
          </a:xfrm>
          <a:prstGeom prst="rect">
            <a:avLst/>
          </a:prstGeom>
          <a:noFill/>
          <a:ln>
            <a:noFill/>
          </a:ln>
        </p:spPr>
      </p:pic>
      <p:graphicFrame>
        <p:nvGraphicFramePr>
          <p:cNvPr id="208" name="Google Shape;208;p20"/>
          <p:cNvGraphicFramePr/>
          <p:nvPr/>
        </p:nvGraphicFramePr>
        <p:xfrm>
          <a:off x="1172050" y="1641800"/>
          <a:ext cx="3000000" cy="3000000"/>
        </p:xfrm>
        <a:graphic>
          <a:graphicData uri="http://schemas.openxmlformats.org/drawingml/2006/table">
            <a:tbl>
              <a:tblPr>
                <a:noFill/>
                <a:tableStyleId>{3947023C-4D2E-4336-B7AB-C70981AFF7D7}</a:tableStyleId>
              </a:tblPr>
              <a:tblGrid>
                <a:gridCol w="2075450"/>
              </a:tblGrid>
              <a:tr h="1369575">
                <a:tc>
                  <a:txBody>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zh-CN" sz="1100"/>
                        <a:t>proc import  file=probly</a:t>
                      </a:r>
                      <a:endParaRPr sz="1100"/>
                    </a:p>
                    <a:p>
                      <a:pPr indent="0" lvl="0" marL="0" rtl="0" algn="l">
                        <a:spcBef>
                          <a:spcPts val="0"/>
                        </a:spcBef>
                        <a:spcAft>
                          <a:spcPts val="0"/>
                        </a:spcAft>
                        <a:buNone/>
                      </a:pPr>
                      <a:r>
                        <a:rPr lang="zh-CN" sz="1100"/>
                        <a:t>  out=probly replace</a:t>
                      </a:r>
                      <a:endParaRPr sz="1100"/>
                    </a:p>
                    <a:p>
                      <a:pPr indent="0" lvl="0" marL="0" rtl="0" algn="l">
                        <a:spcBef>
                          <a:spcPts val="0"/>
                        </a:spcBef>
                        <a:spcAft>
                          <a:spcPts val="0"/>
                        </a:spcAft>
                        <a:buNone/>
                      </a:pPr>
                      <a:r>
                        <a:rPr lang="zh-CN" sz="1100"/>
                        <a:t>  dbms=csv;</a:t>
                      </a:r>
                      <a:endParaRPr sz="1100"/>
                    </a:p>
                    <a:p>
                      <a:pPr indent="0" lvl="0" marL="0" rtl="0" algn="l">
                        <a:spcBef>
                          <a:spcPts val="0"/>
                        </a:spcBef>
                        <a:spcAft>
                          <a:spcPts val="0"/>
                        </a:spcAft>
                        <a:buNone/>
                      </a:pPr>
                      <a:r>
                        <a:rPr lang="zh-CN" sz="1100"/>
                        <a:t>run;</a:t>
                      </a:r>
                      <a:endParaRPr sz="1100"/>
                    </a:p>
                  </a:txBody>
                  <a:tcPr marT="63500" marB="63500" marR="63500" marL="63500">
                    <a:solidFill>
                      <a:srgbClr val="CCCCCC"/>
                    </a:solidFill>
                  </a:tcPr>
                </a:tc>
              </a:tr>
            </a:tbl>
          </a:graphicData>
        </a:graphic>
      </p:graphicFrame>
      <p:sp>
        <p:nvSpPr>
          <p:cNvPr id="209" name="Google Shape;209;p20"/>
          <p:cNvSpPr txBox="1"/>
          <p:nvPr/>
        </p:nvSpPr>
        <p:spPr>
          <a:xfrm>
            <a:off x="3484750" y="1641802"/>
            <a:ext cx="4557000" cy="130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2000">
                <a:solidFill>
                  <a:srgbClr val="B6D7A8"/>
                </a:solidFill>
              </a:rPr>
              <a:t>Based on the above statement, we are using proc import to get the data and we are normalizing it into table-like structure.</a:t>
            </a:r>
            <a:endParaRPr sz="17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2000"/>
                                        <p:tgtEl>
                                          <p:spTgt spid="2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297500" y="324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100">
                <a:solidFill>
                  <a:srgbClr val="B6D7A8"/>
                </a:solidFill>
              </a:rPr>
              <a:t>Focusing on Areas</a:t>
            </a:r>
            <a:endParaRPr b="1" sz="3100">
              <a:solidFill>
                <a:srgbClr val="B6D7A8"/>
              </a:solidFill>
            </a:endParaRPr>
          </a:p>
        </p:txBody>
      </p:sp>
      <p:sp>
        <p:nvSpPr>
          <p:cNvPr id="215" name="Google Shape;215;p21"/>
          <p:cNvSpPr txBox="1"/>
          <p:nvPr>
            <p:ph idx="1" type="body"/>
          </p:nvPr>
        </p:nvSpPr>
        <p:spPr>
          <a:xfrm>
            <a:off x="1366025" y="1062000"/>
            <a:ext cx="64956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zh-CN" sz="1700">
                <a:solidFill>
                  <a:srgbClr val="3D85C6"/>
                </a:solidFill>
                <a:latin typeface="Georgia"/>
                <a:ea typeface="Georgia"/>
                <a:cs typeface="Georgia"/>
                <a:sym typeface="Georgia"/>
              </a:rPr>
              <a:t>We will be focusing primarily on a specific country, and province and its confirmed cases. </a:t>
            </a:r>
            <a:endParaRPr sz="1700">
              <a:solidFill>
                <a:srgbClr val="3D85C6"/>
              </a:solidFill>
              <a:latin typeface="Georgia"/>
              <a:ea typeface="Georgia"/>
              <a:cs typeface="Georgia"/>
              <a:sym typeface="Georgia"/>
            </a:endParaRPr>
          </a:p>
          <a:p>
            <a:pPr indent="0" lvl="0" marL="0" rtl="0" algn="just">
              <a:lnSpc>
                <a:spcPct val="100000"/>
              </a:lnSpc>
              <a:spcBef>
                <a:spcPts val="1600"/>
              </a:spcBef>
              <a:spcAft>
                <a:spcPts val="0"/>
              </a:spcAft>
              <a:buNone/>
            </a:pPr>
            <a:r>
              <a:rPr lang="zh-CN" sz="1700">
                <a:solidFill>
                  <a:srgbClr val="3D85C6"/>
                </a:solidFill>
                <a:latin typeface="Georgia"/>
                <a:ea typeface="Georgia"/>
                <a:cs typeface="Georgia"/>
                <a:sym typeface="Georgia"/>
              </a:rPr>
              <a:t>Hence we create a permanent dataset, and let’s filter cases in canada Quebec  for now. So we will be using the Data statement with some conditions.</a:t>
            </a:r>
            <a:endParaRPr sz="1700">
              <a:solidFill>
                <a:srgbClr val="3D85C6"/>
              </a:solidFill>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16" name="Google Shape;216;p21"/>
          <p:cNvGraphicFramePr/>
          <p:nvPr/>
        </p:nvGraphicFramePr>
        <p:xfrm>
          <a:off x="1410725" y="2808700"/>
          <a:ext cx="3000000" cy="3000000"/>
        </p:xfrm>
        <a:graphic>
          <a:graphicData uri="http://schemas.openxmlformats.org/drawingml/2006/table">
            <a:tbl>
              <a:tblPr>
                <a:noFill/>
                <a:tableStyleId>{3947023C-4D2E-4336-B7AB-C70981AFF7D7}</a:tableStyleId>
              </a:tblPr>
              <a:tblGrid>
                <a:gridCol w="6406200"/>
              </a:tblGrid>
              <a:tr h="2032675">
                <a:tc>
                  <a:txBody>
                    <a:bodyPr/>
                    <a:lstStyle/>
                    <a:p>
                      <a:pPr indent="0" lvl="0" marL="0" rtl="0" algn="l">
                        <a:spcBef>
                          <a:spcPts val="0"/>
                        </a:spcBef>
                        <a:spcAft>
                          <a:spcPts val="0"/>
                        </a:spcAft>
                        <a:buNone/>
                      </a:pPr>
                      <a:r>
                        <a:rPr lang="zh-CN" sz="1100"/>
                        <a:t>Data libraryy.dataset;</a:t>
                      </a:r>
                      <a:endParaRPr sz="1100"/>
                    </a:p>
                    <a:p>
                      <a:pPr indent="0" lvl="0" marL="0" rtl="0" algn="l">
                        <a:spcBef>
                          <a:spcPts val="0"/>
                        </a:spcBef>
                        <a:spcAft>
                          <a:spcPts val="0"/>
                        </a:spcAft>
                        <a:buNone/>
                      </a:pPr>
                      <a:r>
                        <a:rPr lang="zh-CN" sz="1100"/>
                        <a:t>Set probly</a:t>
                      </a:r>
                      <a:endParaRPr sz="1100"/>
                    </a:p>
                    <a:p>
                      <a:pPr indent="0" lvl="0" marL="0" rtl="0" algn="l">
                        <a:spcBef>
                          <a:spcPts val="0"/>
                        </a:spcBef>
                        <a:spcAft>
                          <a:spcPts val="0"/>
                        </a:spcAft>
                        <a:buNone/>
                      </a:pPr>
                      <a:r>
                        <a:rPr lang="zh-CN" sz="1100"/>
                        <a:t>(where=</a:t>
                      </a:r>
                      <a:endParaRPr sz="1100"/>
                    </a:p>
                    <a:p>
                      <a:pPr indent="0" lvl="0" marL="0" rtl="0" algn="l">
                        <a:spcBef>
                          <a:spcPts val="0"/>
                        </a:spcBef>
                        <a:spcAft>
                          <a:spcPts val="0"/>
                        </a:spcAft>
                        <a:buNone/>
                      </a:pPr>
                      <a:r>
                        <a:rPr lang="zh-CN" sz="1100"/>
                        <a:t>	(</a:t>
                      </a:r>
                      <a:endParaRPr sz="1100"/>
                    </a:p>
                    <a:p>
                      <a:pPr indent="0" lvl="0" marL="0" rtl="0" algn="l">
                        <a:spcBef>
                          <a:spcPts val="0"/>
                        </a:spcBef>
                        <a:spcAft>
                          <a:spcPts val="0"/>
                        </a:spcAft>
                        <a:buNone/>
                      </a:pPr>
                      <a:r>
                        <a:rPr lang="zh-CN" sz="1100"/>
                        <a:t>		'Country/Region'n = 'Canada' </a:t>
                      </a:r>
                      <a:endParaRPr sz="1100"/>
                    </a:p>
                    <a:p>
                      <a:pPr indent="0" lvl="0" marL="0" rtl="0" algn="l">
                        <a:spcBef>
                          <a:spcPts val="0"/>
                        </a:spcBef>
                        <a:spcAft>
                          <a:spcPts val="0"/>
                        </a:spcAft>
                        <a:buNone/>
                      </a:pPr>
                      <a:r>
                        <a:rPr lang="zh-CN" sz="1100"/>
                        <a:t>	and</a:t>
                      </a:r>
                      <a:endParaRPr sz="1100"/>
                    </a:p>
                    <a:p>
                      <a:pPr indent="0" lvl="0" marL="0" rtl="0" algn="l">
                        <a:spcBef>
                          <a:spcPts val="0"/>
                        </a:spcBef>
                        <a:spcAft>
                          <a:spcPts val="0"/>
                        </a:spcAft>
                        <a:buNone/>
                      </a:pPr>
                      <a:r>
                        <a:rPr lang="zh-CN" sz="1100"/>
                        <a:t>		('Province/State'n ='Q'</a:t>
                      </a:r>
                      <a:endParaRPr sz="1100"/>
                    </a:p>
                    <a:p>
                      <a:pPr indent="0" lvl="0" marL="0" rtl="0" algn="l">
                        <a:spcBef>
                          <a:spcPts val="0"/>
                        </a:spcBef>
                        <a:spcAft>
                          <a:spcPts val="0"/>
                        </a:spcAft>
                        <a:buNone/>
                      </a:pPr>
                      <a:r>
                        <a:rPr lang="zh-CN" sz="1100"/>
                        <a:t>		)</a:t>
                      </a:r>
                      <a:endParaRPr sz="1100"/>
                    </a:p>
                    <a:p>
                      <a:pPr indent="0" lvl="0" marL="0" rtl="0" algn="l">
                        <a:spcBef>
                          <a:spcPts val="0"/>
                        </a:spcBef>
                        <a:spcAft>
                          <a:spcPts val="0"/>
                        </a:spcAft>
                        <a:buNone/>
                      </a:pPr>
                      <a:r>
                        <a:rPr lang="zh-CN" sz="1100"/>
                        <a:t>	)</a:t>
                      </a:r>
                      <a:endParaRPr sz="1100"/>
                    </a:p>
                    <a:p>
                      <a:pPr indent="0" lvl="0" marL="0" rtl="0" algn="l">
                        <a:spcBef>
                          <a:spcPts val="0"/>
                        </a:spcBef>
                        <a:spcAft>
                          <a:spcPts val="0"/>
                        </a:spcAft>
                        <a:buNone/>
                      </a:pPr>
                      <a:r>
                        <a:rPr lang="zh-CN" sz="1100"/>
                        <a:t>);</a:t>
                      </a:r>
                      <a:endParaRPr sz="1100"/>
                    </a:p>
                    <a:p>
                      <a:pPr indent="0" lvl="0" marL="0" rtl="0" algn="l">
                        <a:spcBef>
                          <a:spcPts val="0"/>
                        </a:spcBef>
                        <a:spcAft>
                          <a:spcPts val="0"/>
                        </a:spcAft>
                        <a:buNone/>
                      </a:pPr>
                      <a:r>
                        <a:rPr lang="zh-CN" sz="1100"/>
                        <a:t>Run;</a:t>
                      </a:r>
                      <a:endParaRPr sz="1100"/>
                    </a:p>
                  </a:txBody>
                  <a:tcPr marT="63500" marB="63500" marR="63500" marL="63500">
                    <a:solidFill>
                      <a:srgbClr val="CCCC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 calcmode="lin" valueType="num">
                                      <p:cBhvr additive="base">
                                        <p:cTn dur="2000"/>
                                        <p:tgtEl>
                                          <p:spTgt spid="21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 calcmode="lin" valueType="num">
                                      <p:cBhvr additive="base">
                                        <p:cTn dur="2000"/>
                                        <p:tgtEl>
                                          <p:spTgt spid="21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 calcmode="lin" valueType="num">
                                      <p:cBhvr additive="base">
                                        <p:cTn dur="2000"/>
                                        <p:tgtEl>
                                          <p:spTgt spid="21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 calcmode="lin" valueType="num">
                                      <p:cBhvr additive="base">
                                        <p:cTn dur="2000"/>
                                        <p:tgtEl>
                                          <p:spTgt spid="21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