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7" r:id="rId3"/>
    <p:sldId id="274" r:id="rId4"/>
    <p:sldId id="272" r:id="rId5"/>
    <p:sldId id="259" r:id="rId6"/>
    <p:sldId id="260" r:id="rId7"/>
    <p:sldId id="271" r:id="rId8"/>
    <p:sldId id="275" r:id="rId9"/>
    <p:sldId id="277" r:id="rId10"/>
    <p:sldId id="278" r:id="rId11"/>
    <p:sldId id="276" r:id="rId12"/>
    <p:sldId id="261" r:id="rId13"/>
    <p:sldId id="262" r:id="rId14"/>
    <p:sldId id="263" r:id="rId15"/>
    <p:sldId id="264" r:id="rId16"/>
    <p:sldId id="269" r:id="rId17"/>
    <p:sldId id="265" r:id="rId18"/>
    <p:sldId id="273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6" autoAdjust="0"/>
  </p:normalViewPr>
  <p:slideViewPr>
    <p:cSldViewPr snapToGrid="0">
      <p:cViewPr>
        <p:scale>
          <a:sx n="75" d="100"/>
          <a:sy n="75" d="100"/>
        </p:scale>
        <p:origin x="51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4CDE-11AB-434A-932A-020D28A1D2C9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16574-B473-481B-9B4E-56DB1E3CA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6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3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49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68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7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0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1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2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0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7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8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708D-4D07-4F6A-B6D7-6FF470227CB3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5B64CD-C919-45BB-B1E0-4583DFF8A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062321" cy="1646302"/>
          </a:xfrm>
        </p:spPr>
        <p:txBody>
          <a:bodyPr/>
          <a:lstStyle/>
          <a:p>
            <a:pPr algn="ctr">
              <a:spcBef>
                <a:spcPts val="3600"/>
              </a:spcBef>
              <a:spcAft>
                <a:spcPts val="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 по преддипломной практики на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тему: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«Разработка 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«Графический редактор однолинейных принципиальных схем»»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10479" y="4050836"/>
            <a:ext cx="7766936" cy="10968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ru-RU" sz="1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студент ДИПР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-41</a:t>
            </a:r>
            <a:endParaRPr lang="ru-RU" sz="1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Мальков Н.С</a:t>
            </a:r>
            <a:endParaRPr lang="ru-RU" sz="1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1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pPr>
              <a:lnSpc>
                <a:spcPct val="80000"/>
              </a:lnSpc>
              <a:defRPr/>
            </a:pP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доцент 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Филоненко 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А. В</a:t>
            </a:r>
            <a:endParaRPr lang="ru-RU" sz="11200" dirty="0"/>
          </a:p>
        </p:txBody>
      </p:sp>
    </p:spTree>
    <p:extLst>
      <p:ext uri="{BB962C8B-B14F-4D97-AF65-F5344CB8AC3E}">
        <p14:creationId xmlns:p14="http://schemas.microsoft.com/office/powerpoint/2010/main" val="4161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29893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</a:t>
            </a:r>
            <a:r>
              <a:rPr lang="ru-RU" dirty="0" smtClean="0">
                <a:solidFill>
                  <a:schemeClr val="tx1"/>
                </a:solidFill>
              </a:rPr>
              <a:t>последовательности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получения индекса состояния)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930400"/>
            <a:ext cx="11263654" cy="3741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1370985"/>
            <a:ext cx="11344275" cy="48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Модель базы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930400"/>
            <a:ext cx="11263654" cy="3741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70000"/>
            <a:ext cx="7867650" cy="543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6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Входные данные</a:t>
            </a:r>
            <a:b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810870"/>
            <a:ext cx="8596668" cy="4320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данные о структуре </a:t>
            </a:r>
            <a:r>
              <a:rPr lang="ru-RU" sz="2800" dirty="0" smtClean="0">
                <a:solidFill>
                  <a:schemeClr val="tx1"/>
                </a:solidFill>
              </a:rPr>
              <a:t>сети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объектах паспортизации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графическое </a:t>
            </a:r>
            <a:r>
              <a:rPr lang="ru-RU" sz="2800" dirty="0">
                <a:solidFill>
                  <a:schemeClr val="tx1"/>
                </a:solidFill>
              </a:rPr>
              <a:t>представление элементов </a:t>
            </a:r>
            <a:r>
              <a:rPr lang="ru-RU" sz="2800" dirty="0" smtClean="0">
                <a:solidFill>
                  <a:schemeClr val="tx1"/>
                </a:solidFill>
              </a:rPr>
              <a:t>схем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значение </a:t>
            </a:r>
            <a:r>
              <a:rPr lang="ru-RU" sz="2800" dirty="0">
                <a:solidFill>
                  <a:schemeClr val="tx1"/>
                </a:solidFill>
              </a:rPr>
              <a:t>последствий </a:t>
            </a:r>
            <a:r>
              <a:rPr lang="ru-RU" sz="2800" dirty="0" smtClean="0">
                <a:solidFill>
                  <a:schemeClr val="tx1"/>
                </a:solidFill>
              </a:rPr>
              <a:t>отказа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индекса состояния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расположение </a:t>
            </a:r>
            <a:r>
              <a:rPr lang="ru-RU" sz="2800" dirty="0">
                <a:solidFill>
                  <a:schemeClr val="tx1"/>
                </a:solidFill>
              </a:rPr>
              <a:t>графических элементов на </a:t>
            </a:r>
            <a:r>
              <a:rPr lang="ru-RU" sz="2800" dirty="0" smtClean="0">
                <a:solidFill>
                  <a:schemeClr val="tx1"/>
                </a:solidFill>
              </a:rPr>
              <a:t>схеме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название схем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52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Выходные данные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2535517"/>
            <a:ext cx="10806454" cy="3959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справочная информация о установленных объектах паспортизации на данном техническом </a:t>
            </a:r>
            <a:r>
              <a:rPr lang="ru-RU" sz="2800" dirty="0" smtClean="0">
                <a:solidFill>
                  <a:schemeClr val="tx1"/>
                </a:solidFill>
              </a:rPr>
              <a:t>месте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</a:t>
            </a:r>
            <a:r>
              <a:rPr lang="ru-RU" sz="2800" dirty="0" smtClean="0">
                <a:solidFill>
                  <a:schemeClr val="tx1"/>
                </a:solidFill>
              </a:rPr>
              <a:t>днолинейная принципиальная схема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к аппаратному и программному обеспечению</a:t>
            </a: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2093258"/>
            <a:ext cx="8596668" cy="4361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" algn="ctr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Сервер</a:t>
            </a:r>
          </a:p>
          <a:p>
            <a:pPr marL="571500" lvl="0" indent="-571500">
              <a:lnSpc>
                <a:spcPct val="15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000" dirty="0">
                <a:solidFill>
                  <a:schemeClr val="tx1"/>
                </a:solidFill>
              </a:rPr>
              <a:t>ОС MS Windows </a:t>
            </a:r>
            <a:r>
              <a:rPr lang="ru-RU" sz="3000" dirty="0" err="1">
                <a:solidFill>
                  <a:schemeClr val="tx1"/>
                </a:solidFill>
              </a:rPr>
              <a:t>Server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smtClean="0">
                <a:solidFill>
                  <a:schemeClr val="tx1"/>
                </a:solidFill>
              </a:rPr>
              <a:t>2008 и выше</a:t>
            </a:r>
          </a:p>
          <a:p>
            <a:pPr marL="571500" lvl="0" indent="-571500">
              <a:lnSpc>
                <a:spcPct val="15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000" dirty="0" smtClean="0">
                <a:solidFill>
                  <a:schemeClr val="tx1"/>
                </a:solidFill>
              </a:rPr>
              <a:t>База данных </a:t>
            </a:r>
            <a:r>
              <a:rPr lang="en-US" sz="3000" dirty="0" smtClean="0">
                <a:solidFill>
                  <a:schemeClr val="tx1"/>
                </a:solidFill>
              </a:rPr>
              <a:t>MySQL </a:t>
            </a:r>
            <a:endParaRPr lang="ru-RU" sz="3000" dirty="0">
              <a:solidFill>
                <a:schemeClr val="tx1"/>
              </a:solidFill>
            </a:endParaRPr>
          </a:p>
          <a:p>
            <a:pPr marL="571500" lvl="0" indent="-571500">
              <a:lnSpc>
                <a:spcPct val="15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000" dirty="0" smtClean="0">
                <a:solidFill>
                  <a:schemeClr val="tx1"/>
                </a:solidFill>
              </a:rPr>
              <a:t>Четырёх ядерный ЦП с мин частотой 1.1Гц</a:t>
            </a:r>
            <a:endParaRPr lang="ru-RU" sz="3000" dirty="0">
              <a:solidFill>
                <a:schemeClr val="tx1"/>
              </a:solidFill>
            </a:endParaRPr>
          </a:p>
          <a:p>
            <a:pPr marL="571500" lvl="0" indent="-571500">
              <a:lnSpc>
                <a:spcPct val="15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000" dirty="0">
                <a:solidFill>
                  <a:schemeClr val="tx1"/>
                </a:solidFill>
              </a:rPr>
              <a:t>8Гб ОЗУ</a:t>
            </a:r>
          </a:p>
          <a:p>
            <a:pPr marL="571500" lvl="0" indent="-571500">
              <a:lnSpc>
                <a:spcPct val="15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000" dirty="0">
                <a:solidFill>
                  <a:schemeClr val="tx1"/>
                </a:solidFill>
              </a:rPr>
              <a:t>10 Гб свободного места</a:t>
            </a:r>
          </a:p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4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Требования к аппаратному и программному обеспечению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2093258"/>
            <a:ext cx="8596668" cy="4621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" lvl="0" algn="ctr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r>
              <a:rPr lang="ru-RU" sz="3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Клиент</a:t>
            </a:r>
          </a:p>
          <a:p>
            <a:pPr marL="571500" indent="-571500">
              <a:lnSpc>
                <a:spcPct val="16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solidFill>
                  <a:schemeClr val="tx1"/>
                </a:solidFill>
              </a:rPr>
              <a:t>ОС MS Windows </a:t>
            </a:r>
            <a:r>
              <a:rPr lang="en-US" sz="3200" dirty="0" smtClean="0">
                <a:solidFill>
                  <a:schemeClr val="tx1"/>
                </a:solidFill>
              </a:rPr>
              <a:t>XP</a:t>
            </a:r>
            <a:r>
              <a:rPr lang="ru-RU" sz="3200" dirty="0" smtClean="0">
                <a:solidFill>
                  <a:schemeClr val="tx1"/>
                </a:solidFill>
              </a:rPr>
              <a:t> и выше</a:t>
            </a:r>
            <a:endParaRPr lang="en-US" sz="3200" dirty="0">
              <a:solidFill>
                <a:schemeClr val="tx1"/>
              </a:solidFill>
            </a:endParaRPr>
          </a:p>
          <a:p>
            <a:pPr marL="571500" indent="-571500">
              <a:lnSpc>
                <a:spcPct val="16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ЦП с частотой 1.5 и выше</a:t>
            </a:r>
            <a:endParaRPr lang="ru-RU" sz="3200" dirty="0">
              <a:solidFill>
                <a:schemeClr val="tx1"/>
              </a:solidFill>
            </a:endParaRPr>
          </a:p>
          <a:p>
            <a:pPr marL="571500" indent="-571500">
              <a:lnSpc>
                <a:spcPct val="16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ru-RU" sz="3200" dirty="0">
                <a:solidFill>
                  <a:schemeClr val="tx1"/>
                </a:solidFill>
              </a:rPr>
              <a:t>Гб ОЗУ</a:t>
            </a:r>
          </a:p>
          <a:p>
            <a:pPr marL="571500" indent="-571500">
              <a:lnSpc>
                <a:spcPct val="16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</a:rPr>
              <a:t>500</a:t>
            </a:r>
            <a:r>
              <a:rPr lang="ru-RU" sz="3200" dirty="0">
                <a:solidFill>
                  <a:schemeClr val="tx1"/>
                </a:solidFill>
              </a:rPr>
              <a:t> Мб свободного </a:t>
            </a:r>
            <a:r>
              <a:rPr lang="ru-RU" sz="3200" dirty="0" smtClean="0">
                <a:solidFill>
                  <a:schemeClr val="tx1"/>
                </a:solidFill>
              </a:rPr>
              <a:t>места</a:t>
            </a:r>
          </a:p>
          <a:p>
            <a:pPr marL="571500" indent="-571500">
              <a:lnSpc>
                <a:spcPct val="16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Дискретная видеокарта с 1Гб памяти</a:t>
            </a:r>
          </a:p>
          <a:p>
            <a:pPr marL="571500" indent="-571500">
              <a:lnSpc>
                <a:spcPct val="160000"/>
              </a:lnSpc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Устройства ввода</a:t>
            </a:r>
            <a:endParaRPr lang="ru-RU" sz="32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Рабочий проект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7162"/>
            <a:ext cx="7526602" cy="5180835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151194" y="2117109"/>
            <a:ext cx="3573774" cy="4361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altLang="ru-RU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Около 4 </a:t>
            </a:r>
            <a:r>
              <a:rPr lang="ru-RU" alt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строк </a:t>
            </a:r>
            <a:r>
              <a:rPr lang="ru-RU" altLang="ru-RU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ru-RU" altLang="ru-RU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altLang="ru-RU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 классов</a:t>
            </a:r>
            <a:endParaRPr lang="ru-RU" altLang="ru-RU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altLang="ru-RU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пакетов</a:t>
            </a:r>
            <a:endParaRPr lang="ru-RU" altLang="ru-RU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altLang="ru-RU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методов</a:t>
            </a:r>
            <a:endParaRPr lang="ru-RU" altLang="ru-RU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altLang="ru-RU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подсистем</a:t>
            </a:r>
            <a:endParaRPr lang="ru-RU" altLang="ru-RU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lvl="0" algn="ctr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endParaRPr lang="ru-RU" sz="3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4240" y="1595718"/>
            <a:ext cx="8596668" cy="3863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25" y="2537665"/>
            <a:ext cx="1162050" cy="11620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50" y="2537665"/>
            <a:ext cx="1152525" cy="1143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916" y="2537665"/>
            <a:ext cx="1152525" cy="11525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582" y="2537665"/>
            <a:ext cx="1152525" cy="11620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123" y="2556715"/>
            <a:ext cx="1152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прохождения производственной практики была создана АС для построения однолинейных принципиальных схем</a:t>
            </a:r>
          </a:p>
          <a:p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планируется расширение функционала.</a:t>
            </a:r>
          </a:p>
          <a:p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4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664" y="2478741"/>
            <a:ext cx="8596668" cy="13208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Демонстрация продукта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Введение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42396"/>
            <a:ext cx="9566804" cy="4472667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Принципиальные </a:t>
            </a:r>
            <a:r>
              <a:rPr lang="ru-RU" sz="2800" dirty="0"/>
              <a:t>электрические схемы — это </a:t>
            </a:r>
            <a:r>
              <a:rPr lang="ru-RU" sz="2800" dirty="0" smtClean="0"/>
              <a:t>чертёж, </a:t>
            </a:r>
            <a:r>
              <a:rPr lang="ru-RU" sz="2800" dirty="0"/>
              <a:t>показывающие полные электрические и магнитные и электромагнитные связи элементов объекта, а также параметры компонентов, составляющих объект, изображённый на </a:t>
            </a:r>
            <a:r>
              <a:rPr lang="ru-RU" sz="2800" dirty="0" smtClean="0"/>
              <a:t>чертеже</a:t>
            </a:r>
          </a:p>
          <a:p>
            <a:r>
              <a:rPr lang="ru-RU" sz="2800" dirty="0"/>
              <a:t>Однолинейная схема – это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принципиальная </a:t>
            </a:r>
            <a:br>
              <a:rPr lang="ru-RU" sz="2800" dirty="0" smtClean="0"/>
            </a:br>
            <a:r>
              <a:rPr lang="ru-RU" sz="2800" dirty="0" smtClean="0"/>
              <a:t>схема</a:t>
            </a:r>
            <a:r>
              <a:rPr lang="ru-RU" sz="2800" dirty="0"/>
              <a:t>, которые</a:t>
            </a:r>
            <a:r>
              <a:rPr lang="en-US" sz="2800" dirty="0"/>
              <a:t> </a:t>
            </a:r>
            <a:r>
              <a:rPr lang="ru-RU" sz="2800" dirty="0"/>
              <a:t>выполненная в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упрощенном </a:t>
            </a:r>
            <a:r>
              <a:rPr lang="ru-RU" sz="2800" dirty="0"/>
              <a:t>виде: все линии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однофазных </a:t>
            </a:r>
            <a:r>
              <a:rPr lang="ru-RU" sz="2800" dirty="0"/>
              <a:t>и трехфазных сетей,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изображаются </a:t>
            </a:r>
            <a:r>
              <a:rPr lang="ru-RU" sz="2800" dirty="0"/>
              <a:t>одной линией</a:t>
            </a:r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79" y="3488979"/>
            <a:ext cx="3996621" cy="24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557213" y="1754909"/>
            <a:ext cx="10615612" cy="2545629"/>
          </a:xfrm>
        </p:spPr>
        <p:txBody>
          <a:bodyPr>
            <a:noAutofit/>
          </a:bodyPr>
          <a:lstStyle/>
          <a:p>
            <a:pPr marL="68580" indent="0" algn="just">
              <a:buNone/>
              <a:defRPr/>
            </a:pPr>
            <a:endParaRPr lang="ru-RU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  <a:defRPr/>
            </a:pPr>
            <a:r>
              <a:rPr lang="ru-RU" alt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Целевой аудиторией АС являются компании </a:t>
            </a:r>
            <a:r>
              <a:rPr lang="ru-RU" alt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занимающиеся</a:t>
            </a:r>
            <a:r>
              <a:rPr lang="en-US" alt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транспортом электроэнергии </a:t>
            </a:r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её поставке конечным потребителям.</a:t>
            </a:r>
          </a:p>
        </p:txBody>
      </p:sp>
      <p:sp>
        <p:nvSpPr>
          <p:cNvPr id="7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9724947" y="316308"/>
            <a:ext cx="561975" cy="365125"/>
          </a:xfrm>
        </p:spPr>
        <p:txBody>
          <a:bodyPr/>
          <a:lstStyle/>
          <a:p>
            <a:r>
              <a:rPr lang="ru-RU" sz="1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Целевая аудитория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1160463" y="1700213"/>
            <a:ext cx="8612187" cy="4895850"/>
          </a:xfrm>
        </p:spPr>
        <p:txBody>
          <a:bodyPr rtlCol="0">
            <a:normAutofit lnSpcReduction="10000"/>
          </a:bodyPr>
          <a:lstStyle/>
          <a:p>
            <a:pPr indent="342900"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 данный момент, 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инженеры, производящие построение </a:t>
            </a: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электрических 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схем, </a:t>
            </a: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или не используя автоматизированные 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средства построения, </a:t>
            </a: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или используют графические редакторы 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общего </a:t>
            </a: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назначения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в которых модель электросети никак не связана с графическим представлением.</a:t>
            </a:r>
          </a:p>
          <a:p>
            <a:pPr indent="342900"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Такие решения обладающие </a:t>
            </a: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рядом недостатков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b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ru-RU" altLang="ru-RU" sz="2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685800">
              <a:buFont typeface="Arial" panose="020B0604020202020204" pitchFamily="34" charset="0"/>
              <a:buChar char="•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Отсутствие связи с </a:t>
            </a: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моделью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685800">
              <a:buFont typeface="Arial" panose="020B0604020202020204" pitchFamily="34" charset="0"/>
              <a:buChar char="•"/>
              <a:defRPr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Проблематичность доработки и изменения схем, по причине  использования 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бумажных </a:t>
            </a: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носителях.</a:t>
            </a:r>
          </a:p>
          <a:p>
            <a:pPr marL="685800">
              <a:buFont typeface="Arial" panose="020B0604020202020204" pitchFamily="34" charset="0"/>
              <a:buChar char="•"/>
              <a:defRPr/>
            </a:pP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Отсутствие </a:t>
            </a:r>
            <a:r>
              <a:rPr lang="ru-RU" altLang="ru-RU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возможности интерактивного анализа схемы по ряду критериев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685800">
              <a:buFont typeface="Arial" panose="020B0604020202020204" pitchFamily="34" charset="0"/>
              <a:buChar char="•"/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solidFill>
                  <a:schemeClr val="tx1"/>
                </a:solidFill>
              </a:rPr>
              <a:t>Актуальность проекта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Аналоги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27280"/>
              </p:ext>
            </p:extLst>
          </p:nvPr>
        </p:nvGraphicFramePr>
        <p:xfrm>
          <a:off x="1465139" y="1285875"/>
          <a:ext cx="8166050" cy="529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365"/>
                <a:gridCol w="1123682"/>
                <a:gridCol w="1136765"/>
                <a:gridCol w="1533596"/>
                <a:gridCol w="1062321"/>
                <a:gridCol w="1062321"/>
              </a:tblGrid>
              <a:tr h="176707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spc="-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1С</a:t>
                      </a:r>
                      <a:endParaRPr lang="ru-RU" sz="2000" kern="12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spc="-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</a:t>
                      </a:r>
                      <a:r>
                        <a:rPr lang="ru-RU" sz="2000" kern="1200" spc="-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Гис подсистемой</a:t>
                      </a:r>
                      <a:endParaRPr lang="ru-RU" sz="2000" kern="12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spc="-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диспетчерской информ</a:t>
                      </a:r>
                      <a:r>
                        <a:rPr lang="ru-RU" sz="2000" kern="1200" spc="-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ации</a:t>
                      </a:r>
                      <a:endParaRPr lang="ru-RU" sz="2000" kern="12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spc="-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Удобство использования</a:t>
                      </a:r>
                      <a:endParaRPr lang="ru-RU" sz="2000" kern="12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spc="-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 </a:t>
                      </a:r>
                      <a:r>
                        <a:rPr lang="ru-RU" sz="2000" kern="1200" spc="-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оещение</a:t>
                      </a:r>
                      <a:endParaRPr lang="ru-RU" sz="2000" kern="1200" spc="-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</a:tr>
              <a:tr h="1000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Разрабатываемый 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81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Visio</a:t>
                      </a:r>
                      <a:endParaRPr lang="ru-RU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1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Autocad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Electro</a:t>
                      </a:r>
                      <a:endParaRPr lang="ru-RU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4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</a:tr>
              <a:tr h="811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Форга-Энерго</a:t>
                      </a:r>
                      <a:endParaRPr lang="ru-RU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 и назначение</a:t>
            </a: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930400"/>
            <a:ext cx="1126365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">
              <a:lnSpc>
                <a:spcPct val="150000"/>
              </a:lnSpc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создание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подсистемы для  построению однолинейных принципиальных схем, расширяющий функционал 1С конфигурации </a:t>
            </a:r>
          </a:p>
          <a:p>
            <a:pPr marL="68580">
              <a:lnSpc>
                <a:spcPct val="150000"/>
              </a:lnSpc>
              <a:defRPr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>
              <a:lnSpc>
                <a:spcPct val="150000"/>
              </a:lnSpc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Назначение:</a:t>
            </a:r>
          </a:p>
          <a:p>
            <a:pPr marL="617220" indent="-342900" algn="just">
              <a:lnSpc>
                <a:spcPct val="150000"/>
              </a:lnSpc>
              <a:buClr>
                <a:srgbClr val="75BDA7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функционала платформы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1С конфигурации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0" indent="-342900" algn="just">
              <a:buClr>
                <a:srgbClr val="75BDA7"/>
              </a:buClr>
              <a:buSzPct val="95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удобства работы сотрудников компании.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0" indent="-342900" algn="just">
              <a:buClr>
                <a:srgbClr val="75BDA7"/>
              </a:buClr>
              <a:buSzPct val="95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производственных процессов.</a:t>
            </a:r>
          </a:p>
          <a:p>
            <a:pPr marL="617220" indent="-342900" algn="just">
              <a:buClr>
                <a:srgbClr val="75BDA7"/>
              </a:buClr>
              <a:buSzPct val="95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скорости и качества построения однолинейных принципиальных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</a:t>
            </a:r>
          </a:p>
          <a:p>
            <a:pPr marL="617220" indent="-342900" algn="just">
              <a:buClr>
                <a:srgbClr val="75BDA7"/>
              </a:buClr>
              <a:buSzPct val="95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Интерактивное отображение информации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930400"/>
            <a:ext cx="11263654" cy="3741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и визуализация принципиальных схем</a:t>
            </a:r>
          </a:p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Связывание элементов схемы с имеющейся моделью </a:t>
            </a:r>
          </a:p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Ассоциация объекта схемы, с нанесённым объектом  на карет</a:t>
            </a:r>
          </a:p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Просмотр индексов состояния и последствий отказа оборудования</a:t>
            </a:r>
          </a:p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Визуализация диспетчерской информации по оборудованию</a:t>
            </a:r>
          </a:p>
        </p:txBody>
      </p:sp>
    </p:spTree>
    <p:extLst>
      <p:ext uri="{BB962C8B-B14F-4D97-AF65-F5344CB8AC3E}">
        <p14:creationId xmlns:p14="http://schemas.microsoft.com/office/powerpoint/2010/main" val="2563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вариантов использования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930400"/>
            <a:ext cx="11263654" cy="3741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C:\All\GoogleDownload\Неназванная Диаграмм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67" y="1473200"/>
            <a:ext cx="5314633" cy="4992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6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</a:t>
            </a:r>
            <a:r>
              <a:rPr lang="ru-RU" dirty="0" smtClean="0">
                <a:solidFill>
                  <a:schemeClr val="tx1"/>
                </a:solidFill>
              </a:rPr>
              <a:t>развёртывания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930400"/>
            <a:ext cx="11263654" cy="3741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1148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64" y="1930400"/>
            <a:ext cx="5990607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рань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358</Words>
  <Application>Microsoft Office PowerPoint</Application>
  <PresentationFormat>Широкоэкранный</PresentationFormat>
  <Paragraphs>108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Грань</vt:lpstr>
      <vt:lpstr>Отчет по преддипломной практики на тему:  «Разработка системы «Графический редактор однолинейных принципиальных схем»» </vt:lpstr>
      <vt:lpstr>Введение</vt:lpstr>
      <vt:lpstr>Целевая аудитория</vt:lpstr>
      <vt:lpstr>Презентация PowerPoint</vt:lpstr>
      <vt:lpstr>Аналоги</vt:lpstr>
      <vt:lpstr>Цель и назначение </vt:lpstr>
      <vt:lpstr>Задачи </vt:lpstr>
      <vt:lpstr>Диаграмма вариантов использования</vt:lpstr>
      <vt:lpstr>Диаграмма развёртывания</vt:lpstr>
      <vt:lpstr>Диаграмма последовательности (получения индекса состояния)</vt:lpstr>
      <vt:lpstr>Модель базы данных</vt:lpstr>
      <vt:lpstr>Входные данные </vt:lpstr>
      <vt:lpstr>Выходные данные </vt:lpstr>
      <vt:lpstr>Требования к аппаратному и программному обеспечению </vt:lpstr>
      <vt:lpstr>Требования к аппаратному и программному обеспечению </vt:lpstr>
      <vt:lpstr>Рабочий проект </vt:lpstr>
      <vt:lpstr>Средства разработки </vt:lpstr>
      <vt:lpstr>Заключение</vt:lpstr>
      <vt:lpstr>Демонстрация продукта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 «Разработка системы «Графический редактор однолинейных принципиальных схем»»</dc:title>
  <dc:creator>Никита Мальков</dc:creator>
  <cp:lastModifiedBy>Никита Мальков</cp:lastModifiedBy>
  <cp:revision>75</cp:revision>
  <dcterms:created xsi:type="dcterms:W3CDTF">2015-05-22T02:36:13Z</dcterms:created>
  <dcterms:modified xsi:type="dcterms:W3CDTF">2015-06-02T12:10:15Z</dcterms:modified>
</cp:coreProperties>
</file>