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80" d="100"/>
          <a:sy n="180" d="100"/>
        </p:scale>
        <p:origin x="728" y="352"/>
      </p:cViewPr>
      <p:guideLst>
        <p:guide orient="horz" pos="2592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1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5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15E6-7132-BB43-B739-CB01C0453807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4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46F58-3F55-8AAA-DB68-2A9A3532D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49D290F1-51D4-6FC8-5E54-B2D03D4E20E6}"/>
              </a:ext>
            </a:extLst>
          </p:cNvPr>
          <p:cNvSpPr/>
          <p:nvPr/>
        </p:nvSpPr>
        <p:spPr>
          <a:xfrm>
            <a:off x="0" y="0"/>
            <a:ext cx="5961501" cy="528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AB1E4-971C-9019-D9B3-A6520460375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" y="2626147"/>
            <a:ext cx="2971800" cy="1993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B3F946-9939-71FC-F487-B5D18E285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55" y="2640502"/>
            <a:ext cx="2971800" cy="1983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6AAE89-9FC8-8EA9-62BF-DC6C7CEF8AF5}"/>
              </a:ext>
            </a:extLst>
          </p:cNvPr>
          <p:cNvPicPr>
            <a:picLocks/>
          </p:cNvPicPr>
          <p:nvPr/>
        </p:nvPicPr>
        <p:blipFill>
          <a:blip r:embed="rId4"/>
          <a:srcRect l="14269" r="13609"/>
          <a:stretch>
            <a:fillRect/>
          </a:stretch>
        </p:blipFill>
        <p:spPr>
          <a:xfrm>
            <a:off x="432666" y="323045"/>
            <a:ext cx="2143309" cy="19933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8D23DE-F53F-F71D-1992-B2C305DC4FB5}"/>
              </a:ext>
            </a:extLst>
          </p:cNvPr>
          <p:cNvPicPr>
            <a:picLocks/>
          </p:cNvPicPr>
          <p:nvPr/>
        </p:nvPicPr>
        <p:blipFill>
          <a:blip r:embed="rId5"/>
          <a:srcRect l="12325" r="13253"/>
          <a:stretch>
            <a:fillRect/>
          </a:stretch>
        </p:blipFill>
        <p:spPr>
          <a:xfrm>
            <a:off x="3339634" y="349060"/>
            <a:ext cx="2211682" cy="1993392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5A9C819-1BDE-6DB4-9B5B-9855B9080D36}"/>
              </a:ext>
            </a:extLst>
          </p:cNvPr>
          <p:cNvSpPr txBox="1"/>
          <p:nvPr/>
        </p:nvSpPr>
        <p:spPr>
          <a:xfrm rot="16200000">
            <a:off x="-874549" y="3387676"/>
            <a:ext cx="1946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/>
              <a:t>Normalized Cumulative Microplastic Load</a:t>
            </a:r>
            <a:endParaRPr lang="en-US" sz="750" b="1" baseline="30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3D354-53AB-F2C8-D33E-2B0D2DB26552}"/>
              </a:ext>
            </a:extLst>
          </p:cNvPr>
          <p:cNvSpPr txBox="1"/>
          <p:nvPr/>
        </p:nvSpPr>
        <p:spPr>
          <a:xfrm rot="16200000">
            <a:off x="-795301" y="1312556"/>
            <a:ext cx="1802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Cumulative Microplastic Load [n] x10</a:t>
            </a:r>
            <a:r>
              <a:rPr lang="en-US" sz="800" b="1" baseline="30000" dirty="0"/>
              <a:t>9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EB3D48F-E929-D4DC-A171-5E4C16131651}"/>
              </a:ext>
            </a:extLst>
          </p:cNvPr>
          <p:cNvGrpSpPr/>
          <p:nvPr/>
        </p:nvGrpSpPr>
        <p:grpSpPr>
          <a:xfrm>
            <a:off x="206425" y="297215"/>
            <a:ext cx="5759625" cy="5033599"/>
            <a:chOff x="201876" y="297215"/>
            <a:chExt cx="5759625" cy="50335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732505-4DA2-5AB5-BB7B-B9A1102B498D}"/>
                </a:ext>
              </a:extLst>
            </p:cNvPr>
            <p:cNvSpPr txBox="1"/>
            <p:nvPr/>
          </p:nvSpPr>
          <p:spPr>
            <a:xfrm>
              <a:off x="2228064" y="1927388"/>
              <a:ext cx="18288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18288" tIns="18288" rIns="18288" bIns="18288" rtlCol="0" anchor="ctr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BAD08A-22CC-37BC-78B3-1E2378F79A78}"/>
                </a:ext>
              </a:extLst>
            </p:cNvPr>
            <p:cNvSpPr txBox="1"/>
            <p:nvPr/>
          </p:nvSpPr>
          <p:spPr>
            <a:xfrm>
              <a:off x="4790565" y="653912"/>
              <a:ext cx="633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2-Yr Flood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EF2438E-C60D-9020-8D39-34C74DF51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566" y="761634"/>
              <a:ext cx="132160" cy="274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ED1F2F-13A2-F4A1-591A-B457B52C3468}"/>
                </a:ext>
              </a:extLst>
            </p:cNvPr>
            <p:cNvSpPr txBox="1"/>
            <p:nvPr/>
          </p:nvSpPr>
          <p:spPr>
            <a:xfrm>
              <a:off x="1857386" y="702022"/>
              <a:ext cx="633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2-Yr Flood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6A8F54-28BC-41D6-A69E-021C6364E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872" y="809744"/>
              <a:ext cx="132160" cy="274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765A59A-D294-34FE-2CF1-4C45A7298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896" y="2562484"/>
              <a:ext cx="1261872" cy="0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">
              <a:extLst>
                <a:ext uri="{FF2B5EF4-FFF2-40B4-BE49-F238E27FC236}">
                  <a16:creationId xmlns:a16="http://schemas.microsoft.com/office/drawing/2014/main" id="{C338FC75-CE7E-0C47-F7D3-B884FB792317}"/>
                </a:ext>
              </a:extLst>
            </p:cNvPr>
            <p:cNvSpPr txBox="1"/>
            <p:nvPr/>
          </p:nvSpPr>
          <p:spPr>
            <a:xfrm>
              <a:off x="1473545" y="2543262"/>
              <a:ext cx="90657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Unsampled</a:t>
              </a:r>
              <a:r>
                <a:rPr lang="en-US" sz="700" baseline="0" dirty="0"/>
                <a:t> </a:t>
              </a:r>
              <a:endParaRPr lang="en-US" sz="700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5E630B7-ABD6-C93E-A9D1-40486BCB90E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2363327"/>
              <a:ext cx="1948168" cy="3261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">
              <a:extLst>
                <a:ext uri="{FF2B5EF4-FFF2-40B4-BE49-F238E27FC236}">
                  <a16:creationId xmlns:a16="http://schemas.microsoft.com/office/drawing/2014/main" id="{F490E679-1A55-4FF9-F0C6-CDC3525EABBA}"/>
                </a:ext>
              </a:extLst>
            </p:cNvPr>
            <p:cNvSpPr txBox="1"/>
            <p:nvPr/>
          </p:nvSpPr>
          <p:spPr>
            <a:xfrm>
              <a:off x="1162467" y="2339928"/>
              <a:ext cx="90657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Stormflow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4640F1F-3051-64EC-2D50-927CD613E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2864" r="71787" b="144"/>
            <a:stretch/>
          </p:blipFill>
          <p:spPr>
            <a:xfrm>
              <a:off x="406403" y="3797300"/>
              <a:ext cx="0" cy="0"/>
            </a:xfrm>
            <a:prstGeom prst="rect">
              <a:avLst/>
            </a:prstGeom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63C2CEC-FC65-6D42-15F5-D8FB7AC5739E}"/>
                </a:ext>
              </a:extLst>
            </p:cNvPr>
            <p:cNvGrpSpPr/>
            <p:nvPr/>
          </p:nvGrpSpPr>
          <p:grpSpPr>
            <a:xfrm>
              <a:off x="474700" y="4779494"/>
              <a:ext cx="5152173" cy="551320"/>
              <a:chOff x="474700" y="4889739"/>
              <a:chExt cx="5152173" cy="55132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30CAEC9-F8CA-1DBC-E270-F9ABAAC6D9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235" t="76921" r="75280" b="15527"/>
              <a:stretch/>
            </p:blipFill>
            <p:spPr>
              <a:xfrm>
                <a:off x="2513939" y="5074266"/>
                <a:ext cx="1184837" cy="198699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F955426F-4D10-C9E9-01B8-3D9E1A5680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84193" r="72486" b="8814"/>
              <a:stretch/>
            </p:blipFill>
            <p:spPr>
              <a:xfrm>
                <a:off x="4020465" y="4889739"/>
                <a:ext cx="1441096" cy="18288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2052954-9D74-B741-EACD-F17CEFD0E1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92864" r="71787" b="144"/>
              <a:stretch/>
            </p:blipFill>
            <p:spPr>
              <a:xfrm>
                <a:off x="474700" y="5259995"/>
                <a:ext cx="1463040" cy="181064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E40D910-13F9-41B2-F902-9A7910A599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5335" t="78320" r="37011" b="15807"/>
              <a:stretch/>
            </p:blipFill>
            <p:spPr>
              <a:xfrm>
                <a:off x="2500969" y="4945030"/>
                <a:ext cx="1463040" cy="15517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BB74B2E7-A119-2E11-ACD4-894D1EE8A9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5335" t="83354" r="34497" b="7138"/>
              <a:stretch/>
            </p:blipFill>
            <p:spPr>
              <a:xfrm>
                <a:off x="596696" y="4890466"/>
                <a:ext cx="1554480" cy="244690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D5B7A03-D9B8-33F1-D97A-5D126A0F71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69413" t="76361" r="2653" b="18310"/>
              <a:stretch/>
            </p:blipFill>
            <p:spPr>
              <a:xfrm>
                <a:off x="637654" y="5070372"/>
                <a:ext cx="1371600" cy="130683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3CADED1-FA3A-6BBD-2B7D-93AE28BB0A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69413" t="85032" r="2653" b="7419"/>
              <a:stretch/>
            </p:blipFill>
            <p:spPr>
              <a:xfrm>
                <a:off x="4163833" y="5050916"/>
                <a:ext cx="1463040" cy="197469"/>
              </a:xfrm>
              <a:prstGeom prst="rect">
                <a:avLst/>
              </a:prstGeom>
            </p:spPr>
          </p:pic>
        </p:grpSp>
        <p:sp>
          <p:nvSpPr>
            <p:cNvPr id="48" name="TextBox 1">
              <a:extLst>
                <a:ext uri="{FF2B5EF4-FFF2-40B4-BE49-F238E27FC236}">
                  <a16:creationId xmlns:a16="http://schemas.microsoft.com/office/drawing/2014/main" id="{5EEEA843-A105-56A9-D596-F6F7C02EF84E}"/>
                </a:ext>
              </a:extLst>
            </p:cNvPr>
            <p:cNvSpPr txBox="1"/>
            <p:nvPr/>
          </p:nvSpPr>
          <p:spPr>
            <a:xfrm>
              <a:off x="3862799" y="4506334"/>
              <a:ext cx="1200010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Water Discharge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s</a:t>
              </a:r>
              <a:r>
                <a:rPr lang="en-US" sz="800" b="1" baseline="30000" dirty="0"/>
                <a:t>-1</a:t>
              </a:r>
              <a:r>
                <a:rPr lang="en-US" sz="800" b="1" dirty="0"/>
                <a:t>]</a:t>
              </a:r>
              <a:r>
                <a:rPr lang="en-US" sz="800" b="1" baseline="0" dirty="0"/>
                <a:t> </a:t>
              </a:r>
              <a:endParaRPr lang="en-US" sz="800" b="1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BD58FF2-2361-E14F-C2CC-8675EBEBFA2C}"/>
                </a:ext>
              </a:extLst>
            </p:cNvPr>
            <p:cNvCxnSpPr>
              <a:cxnSpLocks/>
            </p:cNvCxnSpPr>
            <p:nvPr/>
          </p:nvCxnSpPr>
          <p:spPr>
            <a:xfrm>
              <a:off x="441765" y="2363327"/>
              <a:ext cx="167835" cy="0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1">
              <a:extLst>
                <a:ext uri="{FF2B5EF4-FFF2-40B4-BE49-F238E27FC236}">
                  <a16:creationId xmlns:a16="http://schemas.microsoft.com/office/drawing/2014/main" id="{73D4145C-DA68-637F-248E-472ED5513D9F}"/>
                </a:ext>
              </a:extLst>
            </p:cNvPr>
            <p:cNvSpPr txBox="1"/>
            <p:nvPr/>
          </p:nvSpPr>
          <p:spPr>
            <a:xfrm>
              <a:off x="248909" y="2358615"/>
              <a:ext cx="59506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Low flow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437158-9B6F-1801-0137-5463F627C0CA}"/>
                </a:ext>
              </a:extLst>
            </p:cNvPr>
            <p:cNvCxnSpPr>
              <a:cxnSpLocks/>
            </p:cNvCxnSpPr>
            <p:nvPr/>
          </p:nvCxnSpPr>
          <p:spPr>
            <a:xfrm>
              <a:off x="3385502" y="2363298"/>
              <a:ext cx="167835" cy="0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1">
              <a:extLst>
                <a:ext uri="{FF2B5EF4-FFF2-40B4-BE49-F238E27FC236}">
                  <a16:creationId xmlns:a16="http://schemas.microsoft.com/office/drawing/2014/main" id="{C7ABF8FB-0D1A-C46E-F0BD-49E3DB8F045E}"/>
                </a:ext>
              </a:extLst>
            </p:cNvPr>
            <p:cNvSpPr txBox="1"/>
            <p:nvPr/>
          </p:nvSpPr>
          <p:spPr>
            <a:xfrm>
              <a:off x="3192646" y="2358586"/>
              <a:ext cx="59506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Low flow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D34B92-0851-26E6-E409-136B6D970DF5}"/>
                </a:ext>
              </a:extLst>
            </p:cNvPr>
            <p:cNvCxnSpPr>
              <a:cxnSpLocks/>
            </p:cNvCxnSpPr>
            <p:nvPr/>
          </p:nvCxnSpPr>
          <p:spPr>
            <a:xfrm>
              <a:off x="3787710" y="2562840"/>
              <a:ext cx="1710671" cy="0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">
              <a:extLst>
                <a:ext uri="{FF2B5EF4-FFF2-40B4-BE49-F238E27FC236}">
                  <a16:creationId xmlns:a16="http://schemas.microsoft.com/office/drawing/2014/main" id="{91E1127D-C018-A2C3-7C6A-250FC7E18314}"/>
                </a:ext>
              </a:extLst>
            </p:cNvPr>
            <p:cNvSpPr txBox="1"/>
            <p:nvPr/>
          </p:nvSpPr>
          <p:spPr>
            <a:xfrm>
              <a:off x="4414158" y="2543618"/>
              <a:ext cx="90657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Unsampled</a:t>
              </a:r>
              <a:r>
                <a:rPr lang="en-US" sz="700" baseline="0" dirty="0"/>
                <a:t> </a:t>
              </a:r>
              <a:endParaRPr lang="en-US" sz="7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210D094-FE15-965E-5277-7FF9769C01D3}"/>
                </a:ext>
              </a:extLst>
            </p:cNvPr>
            <p:cNvCxnSpPr>
              <a:cxnSpLocks/>
            </p:cNvCxnSpPr>
            <p:nvPr/>
          </p:nvCxnSpPr>
          <p:spPr>
            <a:xfrm>
              <a:off x="3550213" y="2363683"/>
              <a:ext cx="1948168" cy="3261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1">
              <a:extLst>
                <a:ext uri="{FF2B5EF4-FFF2-40B4-BE49-F238E27FC236}">
                  <a16:creationId xmlns:a16="http://schemas.microsoft.com/office/drawing/2014/main" id="{A3B59BC6-9D4A-2CAA-E53A-4594B392525A}"/>
                </a:ext>
              </a:extLst>
            </p:cNvPr>
            <p:cNvSpPr txBox="1"/>
            <p:nvPr/>
          </p:nvSpPr>
          <p:spPr>
            <a:xfrm>
              <a:off x="4103080" y="2340284"/>
              <a:ext cx="90657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Stormflow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00DD92-B253-3207-F17B-5F6BC9A9253D}"/>
                </a:ext>
              </a:extLst>
            </p:cNvPr>
            <p:cNvSpPr txBox="1"/>
            <p:nvPr/>
          </p:nvSpPr>
          <p:spPr>
            <a:xfrm>
              <a:off x="5436064" y="51882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4.0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1CBA47-5506-EE9E-DD25-1B9D6E66C0EA}"/>
                </a:ext>
              </a:extLst>
            </p:cNvPr>
            <p:cNvSpPr txBox="1"/>
            <p:nvPr/>
          </p:nvSpPr>
          <p:spPr>
            <a:xfrm rot="16200000">
              <a:off x="4944147" y="1321654"/>
              <a:ext cx="16941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Cumulative Water Yield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] x10</a:t>
              </a:r>
              <a:r>
                <a:rPr lang="en-US" sz="800" b="1" baseline="30000" dirty="0"/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E148F7-0AB1-596E-BA04-BF70DA96F5C7}"/>
                </a:ext>
              </a:extLst>
            </p:cNvPr>
            <p:cNvSpPr txBox="1"/>
            <p:nvPr/>
          </p:nvSpPr>
          <p:spPr>
            <a:xfrm rot="16200000">
              <a:off x="5233123" y="3416371"/>
              <a:ext cx="1241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Cumulative Water Yield</a:t>
              </a:r>
              <a:endParaRPr lang="en-US" sz="800" b="1" baseline="30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FE2E2BC-E37A-A5BF-DFFF-E77F716A069B}"/>
                </a:ext>
              </a:extLst>
            </p:cNvPr>
            <p:cNvSpPr txBox="1"/>
            <p:nvPr/>
          </p:nvSpPr>
          <p:spPr>
            <a:xfrm>
              <a:off x="2495108" y="52127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108B62-79DD-F98A-CAE8-578DD674F736}"/>
                </a:ext>
              </a:extLst>
            </p:cNvPr>
            <p:cNvSpPr txBox="1"/>
            <p:nvPr/>
          </p:nvSpPr>
          <p:spPr>
            <a:xfrm>
              <a:off x="5436352" y="72528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3.5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0A12E2-AB8D-77F0-5BB5-FC07A1184444}"/>
                </a:ext>
              </a:extLst>
            </p:cNvPr>
            <p:cNvSpPr txBox="1"/>
            <p:nvPr/>
          </p:nvSpPr>
          <p:spPr>
            <a:xfrm>
              <a:off x="5440979" y="932480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3.0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6A716F-AD88-9FD9-13A6-661D98AEECDE}"/>
                </a:ext>
              </a:extLst>
            </p:cNvPr>
            <p:cNvSpPr txBox="1"/>
            <p:nvPr/>
          </p:nvSpPr>
          <p:spPr>
            <a:xfrm>
              <a:off x="5440979" y="1143174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2.5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C0091FB-86A1-251F-05B7-FE92193428E7}"/>
                </a:ext>
              </a:extLst>
            </p:cNvPr>
            <p:cNvSpPr txBox="1"/>
            <p:nvPr/>
          </p:nvSpPr>
          <p:spPr>
            <a:xfrm>
              <a:off x="5437466" y="1350356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2.0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D761CC-B4E9-CACC-8D9F-CDA699458FDF}"/>
                </a:ext>
              </a:extLst>
            </p:cNvPr>
            <p:cNvSpPr txBox="1"/>
            <p:nvPr/>
          </p:nvSpPr>
          <p:spPr>
            <a:xfrm>
              <a:off x="5440979" y="155612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1.5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476F1FC-45CE-D384-DEFF-8BA80A086E3D}"/>
                </a:ext>
              </a:extLst>
            </p:cNvPr>
            <p:cNvSpPr txBox="1"/>
            <p:nvPr/>
          </p:nvSpPr>
          <p:spPr>
            <a:xfrm>
              <a:off x="5441681" y="175488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1.0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8D920C9-C093-E7CB-8AB1-7D9EACF640D2}"/>
                </a:ext>
              </a:extLst>
            </p:cNvPr>
            <p:cNvSpPr txBox="1"/>
            <p:nvPr/>
          </p:nvSpPr>
          <p:spPr>
            <a:xfrm>
              <a:off x="5437466" y="1961360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9F325C9-9687-7106-B10C-739289A2F730}"/>
                </a:ext>
              </a:extLst>
            </p:cNvPr>
            <p:cNvSpPr txBox="1"/>
            <p:nvPr/>
          </p:nvSpPr>
          <p:spPr>
            <a:xfrm>
              <a:off x="5441683" y="2159410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6B9C71B-114A-8030-52AB-EF160EFA1992}"/>
                </a:ext>
              </a:extLst>
            </p:cNvPr>
            <p:cNvSpPr txBox="1"/>
            <p:nvPr/>
          </p:nvSpPr>
          <p:spPr>
            <a:xfrm>
              <a:off x="2495810" y="67367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BC4F35-7C73-F0ED-F136-04BE00A73B94}"/>
                </a:ext>
              </a:extLst>
            </p:cNvPr>
            <p:cNvSpPr txBox="1"/>
            <p:nvPr/>
          </p:nvSpPr>
          <p:spPr>
            <a:xfrm>
              <a:off x="2492299" y="82607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9.0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21841F9-5CBE-D924-ECB1-FE95AD1260BA}"/>
                </a:ext>
              </a:extLst>
            </p:cNvPr>
            <p:cNvSpPr txBox="1"/>
            <p:nvPr/>
          </p:nvSpPr>
          <p:spPr>
            <a:xfrm>
              <a:off x="2493002" y="97847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8.0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B388D58-458E-AAE7-2063-65B515A3C2D7}"/>
                </a:ext>
              </a:extLst>
            </p:cNvPr>
            <p:cNvSpPr txBox="1"/>
            <p:nvPr/>
          </p:nvSpPr>
          <p:spPr>
            <a:xfrm>
              <a:off x="2493705" y="1126665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7.0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DA6B66-6FF6-ABE3-B3DC-F787BD1BCBBA}"/>
                </a:ext>
              </a:extLst>
            </p:cNvPr>
            <p:cNvSpPr txBox="1"/>
            <p:nvPr/>
          </p:nvSpPr>
          <p:spPr>
            <a:xfrm>
              <a:off x="2490194" y="1274851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6.0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1419591-57B9-DE9B-5C90-85C00815E5ED}"/>
                </a:ext>
              </a:extLst>
            </p:cNvPr>
            <p:cNvSpPr txBox="1"/>
            <p:nvPr/>
          </p:nvSpPr>
          <p:spPr>
            <a:xfrm>
              <a:off x="2495109" y="1427251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5.0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246A729-446B-153D-71C3-9F1E4CF130A0}"/>
                </a:ext>
              </a:extLst>
            </p:cNvPr>
            <p:cNvSpPr txBox="1"/>
            <p:nvPr/>
          </p:nvSpPr>
          <p:spPr>
            <a:xfrm>
              <a:off x="2495811" y="1579651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4.0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DAFF0E6-10AA-DECA-A382-6FA49FA2E533}"/>
                </a:ext>
              </a:extLst>
            </p:cNvPr>
            <p:cNvSpPr txBox="1"/>
            <p:nvPr/>
          </p:nvSpPr>
          <p:spPr>
            <a:xfrm>
              <a:off x="2492299" y="172362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3.0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03BFCB1-5010-8AF2-B7FC-8639512BE2AB}"/>
                </a:ext>
              </a:extLst>
            </p:cNvPr>
            <p:cNvSpPr txBox="1"/>
            <p:nvPr/>
          </p:nvSpPr>
          <p:spPr>
            <a:xfrm>
              <a:off x="2493001" y="187602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2.0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95BCDD9-BEEF-4A27-0370-7F4290C68D77}"/>
                </a:ext>
              </a:extLst>
            </p:cNvPr>
            <p:cNvSpPr txBox="1"/>
            <p:nvPr/>
          </p:nvSpPr>
          <p:spPr>
            <a:xfrm>
              <a:off x="2497916" y="202842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1.0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3CFC2F8-EFFA-A1C8-FEAB-7A137B659B6C}"/>
                </a:ext>
              </a:extLst>
            </p:cNvPr>
            <p:cNvSpPr txBox="1"/>
            <p:nvPr/>
          </p:nvSpPr>
          <p:spPr>
            <a:xfrm>
              <a:off x="2498620" y="2163967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913D6-2769-5322-4F5C-9894F0F869B4}"/>
                </a:ext>
              </a:extLst>
            </p:cNvPr>
            <p:cNvSpPr txBox="1"/>
            <p:nvPr/>
          </p:nvSpPr>
          <p:spPr>
            <a:xfrm rot="16200000">
              <a:off x="2239408" y="3454900"/>
              <a:ext cx="1318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Cumulative Water Yield</a:t>
              </a:r>
              <a:endParaRPr lang="en-US" sz="800" b="1" baseline="30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8C66333-C661-6287-7523-F25EC47C42AC}"/>
                </a:ext>
              </a:extLst>
            </p:cNvPr>
            <p:cNvSpPr txBox="1"/>
            <p:nvPr/>
          </p:nvSpPr>
          <p:spPr>
            <a:xfrm rot="16200000">
              <a:off x="2040466" y="1302539"/>
              <a:ext cx="16559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Cumulative Water Yield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] x10</a:t>
              </a:r>
              <a:r>
                <a:rPr lang="en-US" sz="800" b="1" baseline="30000" dirty="0"/>
                <a:t>6</a:t>
              </a:r>
            </a:p>
          </p:txBody>
        </p:sp>
        <p:sp>
          <p:nvSpPr>
            <p:cNvPr id="95" name="TextBox 1">
              <a:extLst>
                <a:ext uri="{FF2B5EF4-FFF2-40B4-BE49-F238E27FC236}">
                  <a16:creationId xmlns:a16="http://schemas.microsoft.com/office/drawing/2014/main" id="{4523E577-7CEC-8A8A-5334-16729CE5D503}"/>
                </a:ext>
              </a:extLst>
            </p:cNvPr>
            <p:cNvSpPr txBox="1"/>
            <p:nvPr/>
          </p:nvSpPr>
          <p:spPr>
            <a:xfrm>
              <a:off x="916416" y="4506337"/>
              <a:ext cx="1200010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Water Discharge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s</a:t>
              </a:r>
              <a:r>
                <a:rPr lang="en-US" sz="800" b="1" baseline="30000" dirty="0"/>
                <a:t>-1</a:t>
              </a:r>
              <a:r>
                <a:rPr lang="en-US" sz="800" b="1" dirty="0"/>
                <a:t>]</a:t>
              </a:r>
              <a:r>
                <a:rPr lang="en-US" sz="800" b="1" baseline="0" dirty="0"/>
                <a:t> </a:t>
              </a:r>
              <a:endParaRPr lang="en-US" sz="800" b="1" dirty="0"/>
            </a:p>
          </p:txBody>
        </p:sp>
        <p:sp>
          <p:nvSpPr>
            <p:cNvPr id="96" name="TextBox 1">
              <a:extLst>
                <a:ext uri="{FF2B5EF4-FFF2-40B4-BE49-F238E27FC236}">
                  <a16:creationId xmlns:a16="http://schemas.microsoft.com/office/drawing/2014/main" id="{48BC8581-B389-8A01-8E94-39DD8CFF652E}"/>
                </a:ext>
              </a:extLst>
            </p:cNvPr>
            <p:cNvSpPr txBox="1"/>
            <p:nvPr/>
          </p:nvSpPr>
          <p:spPr>
            <a:xfrm>
              <a:off x="3862802" y="297215"/>
              <a:ext cx="1200010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Water Discharge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s</a:t>
              </a:r>
              <a:r>
                <a:rPr lang="en-US" sz="800" b="1" baseline="30000" dirty="0"/>
                <a:t>-1</a:t>
              </a:r>
              <a:r>
                <a:rPr lang="en-US" sz="800" b="1" dirty="0"/>
                <a:t>]</a:t>
              </a:r>
              <a:r>
                <a:rPr lang="en-US" sz="800" b="1" baseline="0" dirty="0"/>
                <a:t> </a:t>
              </a:r>
              <a:endParaRPr lang="en-US" sz="800" b="1" dirty="0"/>
            </a:p>
          </p:txBody>
        </p:sp>
        <p:sp>
          <p:nvSpPr>
            <p:cNvPr id="97" name="TextBox 1">
              <a:extLst>
                <a:ext uri="{FF2B5EF4-FFF2-40B4-BE49-F238E27FC236}">
                  <a16:creationId xmlns:a16="http://schemas.microsoft.com/office/drawing/2014/main" id="{2774BBDE-3139-BACB-57CA-CCFABA03F3D5}"/>
                </a:ext>
              </a:extLst>
            </p:cNvPr>
            <p:cNvSpPr txBox="1"/>
            <p:nvPr/>
          </p:nvSpPr>
          <p:spPr>
            <a:xfrm>
              <a:off x="916419" y="304476"/>
              <a:ext cx="1200010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Water Discharge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s</a:t>
              </a:r>
              <a:r>
                <a:rPr lang="en-US" sz="800" b="1" baseline="30000" dirty="0"/>
                <a:t>-1</a:t>
              </a:r>
              <a:r>
                <a:rPr lang="en-US" sz="800" b="1" dirty="0"/>
                <a:t>]</a:t>
              </a:r>
              <a:r>
                <a:rPr lang="en-US" sz="800" b="1" baseline="0" dirty="0"/>
                <a:t> </a:t>
              </a:r>
              <a:endParaRPr lang="en-US" sz="8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F87B07-F64B-ECFC-845D-9F544318730B}"/>
                </a:ext>
              </a:extLst>
            </p:cNvPr>
            <p:cNvSpPr txBox="1"/>
            <p:nvPr/>
          </p:nvSpPr>
          <p:spPr>
            <a:xfrm rot="16200000">
              <a:off x="2079986" y="3387677"/>
              <a:ext cx="1946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/>
                <a:t>Normalized Cumulative Microplastic Load</a:t>
              </a:r>
              <a:endParaRPr lang="en-US" sz="750" b="1" baseline="300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670DEF-7C9F-5E09-3005-ED9332AD0338}"/>
                </a:ext>
              </a:extLst>
            </p:cNvPr>
            <p:cNvSpPr txBox="1"/>
            <p:nvPr/>
          </p:nvSpPr>
          <p:spPr>
            <a:xfrm>
              <a:off x="230890" y="521282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426DCC3-5DF6-E988-06E0-004D206BA563}"/>
                </a:ext>
              </a:extLst>
            </p:cNvPr>
            <p:cNvSpPr txBox="1"/>
            <p:nvPr/>
          </p:nvSpPr>
          <p:spPr>
            <a:xfrm>
              <a:off x="230891" y="804308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37B4695-868C-4BD9-431C-DEA7EDF10B3B}"/>
                </a:ext>
              </a:extLst>
            </p:cNvPr>
            <p:cNvSpPr txBox="1"/>
            <p:nvPr/>
          </p:nvSpPr>
          <p:spPr>
            <a:xfrm>
              <a:off x="209122" y="1072817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8.0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4E1B1F6-3BD2-F2C8-1D98-3508E733D4C2}"/>
                </a:ext>
              </a:extLst>
            </p:cNvPr>
            <p:cNvSpPr txBox="1"/>
            <p:nvPr/>
          </p:nvSpPr>
          <p:spPr>
            <a:xfrm>
              <a:off x="209125" y="1348586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6.0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73178E-7944-136C-E4C3-1BE2DE18884F}"/>
                </a:ext>
              </a:extLst>
            </p:cNvPr>
            <p:cNvSpPr txBox="1"/>
            <p:nvPr/>
          </p:nvSpPr>
          <p:spPr>
            <a:xfrm>
              <a:off x="209127" y="1617098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4.0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1D60D5D-8681-073F-A933-8CB1B9E12595}"/>
                </a:ext>
              </a:extLst>
            </p:cNvPr>
            <p:cNvSpPr txBox="1"/>
            <p:nvPr/>
          </p:nvSpPr>
          <p:spPr>
            <a:xfrm>
              <a:off x="209130" y="1892867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2.0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61D95F8-B35C-C365-5658-CA704270D13A}"/>
                </a:ext>
              </a:extLst>
            </p:cNvPr>
            <p:cNvSpPr txBox="1"/>
            <p:nvPr/>
          </p:nvSpPr>
          <p:spPr>
            <a:xfrm>
              <a:off x="201876" y="216137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92485B1-8EF1-AEC7-E8CE-5B453D839DA5}"/>
                </a:ext>
              </a:extLst>
            </p:cNvPr>
            <p:cNvSpPr txBox="1"/>
            <p:nvPr/>
          </p:nvSpPr>
          <p:spPr>
            <a:xfrm>
              <a:off x="3151820" y="52804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30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55714FC-0555-EAB4-57FC-5626A845E7DB}"/>
                </a:ext>
              </a:extLst>
            </p:cNvPr>
            <p:cNvSpPr txBox="1"/>
            <p:nvPr/>
          </p:nvSpPr>
          <p:spPr>
            <a:xfrm>
              <a:off x="3145756" y="790295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AE171BA-FBA5-DD81-B344-DE9BE653CFA5}"/>
                </a:ext>
              </a:extLst>
            </p:cNvPr>
            <p:cNvSpPr txBox="1"/>
            <p:nvPr/>
          </p:nvSpPr>
          <p:spPr>
            <a:xfrm>
              <a:off x="3145756" y="1072817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0DBD1BD-8445-390F-3E5D-B5FABF564C4E}"/>
                </a:ext>
              </a:extLst>
            </p:cNvPr>
            <p:cNvSpPr txBox="1"/>
            <p:nvPr/>
          </p:nvSpPr>
          <p:spPr>
            <a:xfrm>
              <a:off x="3145756" y="1337218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15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04A48EF-DF14-7BB1-3473-4955543FCCC6}"/>
                </a:ext>
              </a:extLst>
            </p:cNvPr>
            <p:cNvSpPr txBox="1"/>
            <p:nvPr/>
          </p:nvSpPr>
          <p:spPr>
            <a:xfrm>
              <a:off x="3145756" y="1604048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13B3DBA-C37D-5C51-9B54-0B967DD35645}"/>
                </a:ext>
              </a:extLst>
            </p:cNvPr>
            <p:cNvSpPr txBox="1"/>
            <p:nvPr/>
          </p:nvSpPr>
          <p:spPr>
            <a:xfrm>
              <a:off x="3129147" y="1878411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5.0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B6529E2-4BDE-5653-C803-29A1BED4F4A2}"/>
                </a:ext>
              </a:extLst>
            </p:cNvPr>
            <p:cNvSpPr txBox="1"/>
            <p:nvPr/>
          </p:nvSpPr>
          <p:spPr>
            <a:xfrm>
              <a:off x="3135573" y="2166201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002DA3F-6CC4-6E23-A141-B094E1A31C17}"/>
                </a:ext>
              </a:extLst>
            </p:cNvPr>
            <p:cNvSpPr txBox="1"/>
            <p:nvPr/>
          </p:nvSpPr>
          <p:spPr>
            <a:xfrm rot="16200000">
              <a:off x="2191233" y="1340054"/>
              <a:ext cx="17843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Cumulative Microplastic Load [n] x10</a:t>
              </a:r>
              <a:r>
                <a:rPr lang="en-US" sz="800" b="1" baseline="30000" dirty="0"/>
                <a:t>9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D61CEF5C-E0FA-DBDF-E323-96EA2BFB3FB2}"/>
              </a:ext>
            </a:extLst>
          </p:cNvPr>
          <p:cNvSpPr txBox="1"/>
          <p:nvPr/>
        </p:nvSpPr>
        <p:spPr>
          <a:xfrm>
            <a:off x="5207969" y="1896871"/>
            <a:ext cx="182880" cy="283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FFC2659-B5C1-9AF2-0A28-FDE4F1EFEA10}"/>
              </a:ext>
            </a:extLst>
          </p:cNvPr>
          <p:cNvSpPr txBox="1"/>
          <p:nvPr/>
        </p:nvSpPr>
        <p:spPr>
          <a:xfrm>
            <a:off x="2231309" y="4004527"/>
            <a:ext cx="182880" cy="283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B27729-C83F-0980-83D4-431BA6D187A6}"/>
              </a:ext>
            </a:extLst>
          </p:cNvPr>
          <p:cNvSpPr txBox="1"/>
          <p:nvPr/>
        </p:nvSpPr>
        <p:spPr>
          <a:xfrm>
            <a:off x="406677" y="90792"/>
            <a:ext cx="2217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San Diego Creek 2021 WY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5979-A2AE-2BA1-6607-02FE6D80FD85}"/>
              </a:ext>
            </a:extLst>
          </p:cNvPr>
          <p:cNvSpPr txBox="1"/>
          <p:nvPr/>
        </p:nvSpPr>
        <p:spPr>
          <a:xfrm>
            <a:off x="5126903" y="4006615"/>
            <a:ext cx="182880" cy="283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98AF89-2737-C833-0AF2-C9E0EB45460C}"/>
              </a:ext>
            </a:extLst>
          </p:cNvPr>
          <p:cNvSpPr txBox="1"/>
          <p:nvPr/>
        </p:nvSpPr>
        <p:spPr>
          <a:xfrm>
            <a:off x="3295683" y="87552"/>
            <a:ext cx="238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Santa Ana-Delhi Channel 2021 WY</a:t>
            </a:r>
          </a:p>
        </p:txBody>
      </p:sp>
    </p:spTree>
    <p:extLst>
      <p:ext uri="{BB962C8B-B14F-4D97-AF65-F5344CB8AC3E}">
        <p14:creationId xmlns:p14="http://schemas.microsoft.com/office/powerpoint/2010/main" val="199884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1291</TotalTime>
  <Words>123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Murphy-Hagan</dc:creator>
  <cp:lastModifiedBy>Clare Murphy-Hagan</cp:lastModifiedBy>
  <cp:revision>12</cp:revision>
  <dcterms:created xsi:type="dcterms:W3CDTF">2024-03-24T16:23:37Z</dcterms:created>
  <dcterms:modified xsi:type="dcterms:W3CDTF">2025-06-03T18:58:18Z</dcterms:modified>
</cp:coreProperties>
</file>