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</p:sldIdLst>
  <p:sldSz cx="5943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02" d="100"/>
          <a:sy n="102" d="100"/>
        </p:scale>
        <p:origin x="3392" y="200"/>
      </p:cViewPr>
      <p:guideLst>
        <p:guide orient="horz" pos="2592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346836"/>
            <a:ext cx="5052060" cy="286512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322446"/>
            <a:ext cx="4457700" cy="198691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3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38150"/>
            <a:ext cx="1281589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38150"/>
            <a:ext cx="3770471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9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1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051688"/>
            <a:ext cx="5126355" cy="3423284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5507358"/>
            <a:ext cx="5126355" cy="1800224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8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152"/>
            <a:ext cx="512635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017396"/>
            <a:ext cx="2514421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3006090"/>
            <a:ext cx="251442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017396"/>
            <a:ext cx="2526804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3006090"/>
            <a:ext cx="25268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2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4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184912"/>
            <a:ext cx="3008948" cy="584835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6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184912"/>
            <a:ext cx="3008948" cy="584835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5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38152"/>
            <a:ext cx="512635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190750"/>
            <a:ext cx="512635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915E6-7132-BB43-B739-CB01C0453807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7627622"/>
            <a:ext cx="20059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4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DDC5B-03AD-B751-936F-E1ED27766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98E0EE9-4E1B-85F7-65F0-B6A814336CDD}"/>
              </a:ext>
            </a:extLst>
          </p:cNvPr>
          <p:cNvGrpSpPr/>
          <p:nvPr/>
        </p:nvGrpSpPr>
        <p:grpSpPr>
          <a:xfrm>
            <a:off x="-8828" y="0"/>
            <a:ext cx="5970329" cy="5330814"/>
            <a:chOff x="-8828" y="0"/>
            <a:chExt cx="5970329" cy="533081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7A0C248-F5AC-0621-BC68-721A25F1CA2E}"/>
                </a:ext>
              </a:extLst>
            </p:cNvPr>
            <p:cNvSpPr/>
            <p:nvPr/>
          </p:nvSpPr>
          <p:spPr>
            <a:xfrm>
              <a:off x="0" y="0"/>
              <a:ext cx="5961501" cy="5289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6CFBAA2-D817-4D06-0B9B-830023B10A61}"/>
                </a:ext>
              </a:extLst>
            </p:cNvPr>
            <p:cNvGrpSpPr/>
            <p:nvPr/>
          </p:nvGrpSpPr>
          <p:grpSpPr>
            <a:xfrm>
              <a:off x="-8828" y="87552"/>
              <a:ext cx="5970329" cy="5243262"/>
              <a:chOff x="-8828" y="87552"/>
              <a:chExt cx="5970329" cy="5243262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3AF11B7-D0E8-B232-F2F4-5610C9BA3F5D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949" y="2625116"/>
                <a:ext cx="2971800" cy="1993392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101C010-D552-B894-ECB8-3558D2283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25813"/>
                <a:ext cx="2971800" cy="1995920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D6CF004-FD4A-68F5-5175-BC61F68282C5}"/>
                  </a:ext>
                </a:extLst>
              </p:cNvPr>
              <p:cNvSpPr txBox="1"/>
              <p:nvPr/>
            </p:nvSpPr>
            <p:spPr>
              <a:xfrm rot="16200000">
                <a:off x="-874549" y="3387676"/>
                <a:ext cx="19468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b="1" dirty="0"/>
                  <a:t>Normalized Cumulative Microplastic Load</a:t>
                </a:r>
                <a:endParaRPr lang="en-US" sz="750" b="1" baseline="300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D72D6AC-F443-D9F4-3FE9-7AD47DF41FA3}"/>
                  </a:ext>
                </a:extLst>
              </p:cNvPr>
              <p:cNvSpPr txBox="1"/>
              <p:nvPr/>
            </p:nvSpPr>
            <p:spPr>
              <a:xfrm rot="16200000">
                <a:off x="-795301" y="1312556"/>
                <a:ext cx="18029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Cumulative Microplastic Load [n] x10</a:t>
                </a:r>
                <a:r>
                  <a:rPr lang="en-US" sz="800" b="1" baseline="30000" dirty="0"/>
                  <a:t>9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19DB049-E6AF-5A64-DC2F-A19B68112FA0}"/>
                  </a:ext>
                </a:extLst>
              </p:cNvPr>
              <p:cNvSpPr txBox="1"/>
              <p:nvPr/>
            </p:nvSpPr>
            <p:spPr>
              <a:xfrm>
                <a:off x="5207969" y="1896871"/>
                <a:ext cx="182880" cy="2831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txBody>
              <a:bodyPr wrap="square" lIns="18288" tIns="18288" rIns="18288" bIns="18288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99D6172-9EAB-B08B-F2A9-E0D078979532}"/>
                  </a:ext>
                </a:extLst>
              </p:cNvPr>
              <p:cNvSpPr txBox="1"/>
              <p:nvPr/>
            </p:nvSpPr>
            <p:spPr>
              <a:xfrm>
                <a:off x="2231309" y="4004527"/>
                <a:ext cx="182880" cy="2831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txBody>
              <a:bodyPr wrap="square" lIns="18288" tIns="18288" rIns="18288" bIns="18288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B10CDED-98DD-F63F-E61E-004E0137D39D}"/>
                  </a:ext>
                </a:extLst>
              </p:cNvPr>
              <p:cNvSpPr txBox="1"/>
              <p:nvPr/>
            </p:nvSpPr>
            <p:spPr>
              <a:xfrm>
                <a:off x="5227422" y="4011013"/>
                <a:ext cx="182880" cy="2831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txBody>
              <a:bodyPr wrap="square" lIns="18288" tIns="18288" rIns="18288" bIns="18288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32A7B953-A85C-E06E-8FD1-0FF42D18E71B}"/>
                  </a:ext>
                </a:extLst>
              </p:cNvPr>
              <p:cNvGrpSpPr/>
              <p:nvPr/>
            </p:nvGrpSpPr>
            <p:grpSpPr>
              <a:xfrm>
                <a:off x="201876" y="87552"/>
                <a:ext cx="5759625" cy="5243262"/>
                <a:chOff x="201876" y="87552"/>
                <a:chExt cx="5759625" cy="5243262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9041F5C-7B1F-E8D5-1123-60FC30471918}"/>
                    </a:ext>
                  </a:extLst>
                </p:cNvPr>
                <p:cNvGrpSpPr/>
                <p:nvPr/>
              </p:nvGrpSpPr>
              <p:grpSpPr>
                <a:xfrm>
                  <a:off x="201876" y="297215"/>
                  <a:ext cx="5759625" cy="5033599"/>
                  <a:chOff x="201876" y="297215"/>
                  <a:chExt cx="5759625" cy="5033599"/>
                </a:xfrm>
              </p:grpSpPr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8C06C3C4-9830-1FCD-900F-1B8468E5E98D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971800" y="2625116"/>
                    <a:ext cx="2971800" cy="1995455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93534CFD-DDDD-D782-81E4-27FC27593A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966698" y="348038"/>
                    <a:ext cx="2971800" cy="1995345"/>
                  </a:xfrm>
                  <a:prstGeom prst="rect">
                    <a:avLst/>
                  </a:prstGeom>
                </p:spPr>
              </p:pic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E4920D40-C111-467E-509E-F23D7956EC78}"/>
                      </a:ext>
                    </a:extLst>
                  </p:cNvPr>
                  <p:cNvSpPr txBox="1"/>
                  <p:nvPr/>
                </p:nvSpPr>
                <p:spPr>
                  <a:xfrm>
                    <a:off x="2228064" y="1927388"/>
                    <a:ext cx="182880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18288" tIns="18288" rIns="18288" bIns="18288" rtlCol="0" anchor="ctr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869F227-3EDB-BDDA-F47D-982454B193EE}"/>
                      </a:ext>
                    </a:extLst>
                  </p:cNvPr>
                  <p:cNvSpPr txBox="1"/>
                  <p:nvPr/>
                </p:nvSpPr>
                <p:spPr>
                  <a:xfrm>
                    <a:off x="4790565" y="653912"/>
                    <a:ext cx="63370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2-Yr Flood</a:t>
                    </a:r>
                  </a:p>
                </p:txBody>
              </p: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AEADA2E0-E7B6-850B-9221-FF2A1F4ECF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1566" y="761634"/>
                    <a:ext cx="132160" cy="2747"/>
                  </a:xfrm>
                  <a:prstGeom prst="straightConnector1">
                    <a:avLst/>
                  </a:prstGeom>
                  <a:ln w="1905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4BCF291-4856-4F4B-9E3C-585E2ADF3EC5}"/>
                      </a:ext>
                    </a:extLst>
                  </p:cNvPr>
                  <p:cNvSpPr txBox="1"/>
                  <p:nvPr/>
                </p:nvSpPr>
                <p:spPr>
                  <a:xfrm>
                    <a:off x="1857386" y="702022"/>
                    <a:ext cx="63370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/>
                      <a:t>2-Yr Flood</a:t>
                    </a:r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E34F0051-3066-8395-EDD3-FE00CE09B6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84872" y="809744"/>
                    <a:ext cx="132160" cy="2747"/>
                  </a:xfrm>
                  <a:prstGeom prst="straightConnector1">
                    <a:avLst/>
                  </a:prstGeom>
                  <a:ln w="19050">
                    <a:solidFill>
                      <a:srgbClr val="00B0F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705BD0D5-AF32-E02B-C84F-86E939D1EF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95896" y="2562484"/>
                    <a:ext cx="1261872" cy="0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  <a:prstDash val="solid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Box 1">
                    <a:extLst>
                      <a:ext uri="{FF2B5EF4-FFF2-40B4-BE49-F238E27FC236}">
                        <a16:creationId xmlns:a16="http://schemas.microsoft.com/office/drawing/2014/main" id="{1137777D-A215-508B-5FC9-159C466B9ECD}"/>
                      </a:ext>
                    </a:extLst>
                  </p:cNvPr>
                  <p:cNvSpPr txBox="1"/>
                  <p:nvPr/>
                </p:nvSpPr>
                <p:spPr>
                  <a:xfrm>
                    <a:off x="1473545" y="2543262"/>
                    <a:ext cx="906574" cy="207608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/>
                      <a:t>Unsampled</a:t>
                    </a:r>
                    <a:r>
                      <a:rPr lang="en-US" sz="700" baseline="0" dirty="0"/>
                      <a:t> </a:t>
                    </a:r>
                    <a:endParaRPr lang="en-US" sz="700" dirty="0"/>
                  </a:p>
                </p:txBody>
              </p: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6A1EF693-3631-994E-7517-0C0ED83868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600" y="2363327"/>
                    <a:ext cx="1948168" cy="3261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  <a:prstDash val="solid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1">
                    <a:extLst>
                      <a:ext uri="{FF2B5EF4-FFF2-40B4-BE49-F238E27FC236}">
                        <a16:creationId xmlns:a16="http://schemas.microsoft.com/office/drawing/2014/main" id="{6D930988-3AC7-DABA-FDBC-F589B55A46BA}"/>
                      </a:ext>
                    </a:extLst>
                  </p:cNvPr>
                  <p:cNvSpPr txBox="1"/>
                  <p:nvPr/>
                </p:nvSpPr>
                <p:spPr>
                  <a:xfrm>
                    <a:off x="1162467" y="2339928"/>
                    <a:ext cx="906574" cy="207608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/>
                      <a:t>Stormflow</a:t>
                    </a:r>
                  </a:p>
                </p:txBody>
              </p:sp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4E013B00-0E78-E043-AF98-14858ADC8C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t="92864" r="71787" b="144"/>
                  <a:stretch/>
                </p:blipFill>
                <p:spPr>
                  <a:xfrm>
                    <a:off x="406403" y="3797300"/>
                    <a:ext cx="0" cy="0"/>
                  </a:xfrm>
                  <a:prstGeom prst="rect">
                    <a:avLst/>
                  </a:prstGeom>
                </p:spPr>
              </p:pic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E0A53C22-CDC9-9EEB-85A0-F810C9E032A9}"/>
                      </a:ext>
                    </a:extLst>
                  </p:cNvPr>
                  <p:cNvGrpSpPr/>
                  <p:nvPr/>
                </p:nvGrpSpPr>
                <p:grpSpPr>
                  <a:xfrm>
                    <a:off x="474700" y="4779494"/>
                    <a:ext cx="5152173" cy="551320"/>
                    <a:chOff x="474700" y="4889739"/>
                    <a:chExt cx="5152173" cy="551320"/>
                  </a:xfrm>
                </p:grpSpPr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CB46EF27-AD6B-3947-8E21-EE32AD1D09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/>
                    <a:srcRect l="2235" t="76921" r="75280" b="15527"/>
                    <a:stretch/>
                  </p:blipFill>
                  <p:spPr>
                    <a:xfrm>
                      <a:off x="2513939" y="5074266"/>
                      <a:ext cx="1184837" cy="19869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id="{EFE7DCC9-5DA4-0D4B-8461-F32270042E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/>
                    <a:srcRect t="84193" r="72486" b="8814"/>
                    <a:stretch/>
                  </p:blipFill>
                  <p:spPr>
                    <a:xfrm>
                      <a:off x="4020465" y="4889739"/>
                      <a:ext cx="1441096" cy="1828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Picture 39">
                      <a:extLst>
                        <a:ext uri="{FF2B5EF4-FFF2-40B4-BE49-F238E27FC236}">
                          <a16:creationId xmlns:a16="http://schemas.microsoft.com/office/drawing/2014/main" id="{4E013B00-0E78-E043-AF98-14858ADC8C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/>
                    <a:srcRect t="92864" r="71787" b="144"/>
                    <a:stretch/>
                  </p:blipFill>
                  <p:spPr>
                    <a:xfrm>
                      <a:off x="474700" y="5259995"/>
                      <a:ext cx="1463040" cy="18106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Picture 40">
                      <a:extLst>
                        <a:ext uri="{FF2B5EF4-FFF2-40B4-BE49-F238E27FC236}">
                          <a16:creationId xmlns:a16="http://schemas.microsoft.com/office/drawing/2014/main" id="{81F1403B-2A6D-A64D-ABB4-5778F4E786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9"/>
                    <a:srcRect l="35335" t="78320" r="37011" b="15807"/>
                    <a:stretch/>
                  </p:blipFill>
                  <p:spPr>
                    <a:xfrm>
                      <a:off x="2500969" y="4945030"/>
                      <a:ext cx="1463040" cy="15517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81F1403B-2A6D-A64D-ABB4-5778F4E786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0"/>
                    <a:srcRect l="35335" t="83354" r="34497" b="7138"/>
                    <a:stretch/>
                  </p:blipFill>
                  <p:spPr>
                    <a:xfrm>
                      <a:off x="596696" y="4890466"/>
                      <a:ext cx="1554480" cy="2446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Picture 42">
                      <a:extLst>
                        <a:ext uri="{FF2B5EF4-FFF2-40B4-BE49-F238E27FC236}">
                          <a16:creationId xmlns:a16="http://schemas.microsoft.com/office/drawing/2014/main" id="{81F1403B-2A6D-A64D-ABB4-5778F4E786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1"/>
                    <a:srcRect l="69413" t="76361" r="2653" b="18310"/>
                    <a:stretch/>
                  </p:blipFill>
                  <p:spPr>
                    <a:xfrm>
                      <a:off x="637654" y="5070372"/>
                      <a:ext cx="1371600" cy="1306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4" name="Picture 43">
                      <a:extLst>
                        <a:ext uri="{FF2B5EF4-FFF2-40B4-BE49-F238E27FC236}">
                          <a16:creationId xmlns:a16="http://schemas.microsoft.com/office/drawing/2014/main" id="{81F1403B-2A6D-A64D-ABB4-5778F4E786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2"/>
                    <a:srcRect l="69413" t="85032" r="2653" b="7419"/>
                    <a:stretch/>
                  </p:blipFill>
                  <p:spPr>
                    <a:xfrm>
                      <a:off x="4163833" y="5050916"/>
                      <a:ext cx="1463040" cy="19746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8" name="TextBox 1">
                    <a:extLst>
                      <a:ext uri="{FF2B5EF4-FFF2-40B4-BE49-F238E27FC236}">
                        <a16:creationId xmlns:a16="http://schemas.microsoft.com/office/drawing/2014/main" id="{C1D903CC-C0CB-3FF9-5D3F-549715CDB935}"/>
                      </a:ext>
                    </a:extLst>
                  </p:cNvPr>
                  <p:cNvSpPr txBox="1"/>
                  <p:nvPr/>
                </p:nvSpPr>
                <p:spPr>
                  <a:xfrm>
                    <a:off x="3862799" y="4506334"/>
                    <a:ext cx="1200010" cy="207608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800" b="1" dirty="0"/>
                      <a:t>Water Discharge [m</a:t>
                    </a:r>
                    <a:r>
                      <a:rPr lang="en-US" sz="800" b="1" baseline="30000" dirty="0"/>
                      <a:t>3</a:t>
                    </a:r>
                    <a:r>
                      <a:rPr lang="en-US" sz="800" b="1" dirty="0"/>
                      <a:t>s</a:t>
                    </a:r>
                    <a:r>
                      <a:rPr lang="en-US" sz="800" b="1" baseline="30000" dirty="0"/>
                      <a:t>-1</a:t>
                    </a:r>
                    <a:r>
                      <a:rPr lang="en-US" sz="800" b="1" dirty="0"/>
                      <a:t>]</a:t>
                    </a:r>
                    <a:r>
                      <a:rPr lang="en-US" sz="800" b="1" baseline="0" dirty="0"/>
                      <a:t> </a:t>
                    </a:r>
                    <a:endParaRPr lang="en-US" sz="800" b="1" dirty="0"/>
                  </a:p>
                </p:txBody>
              </p: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96B541B3-DECD-17D5-5BFC-EA1FA78195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765" y="2363327"/>
                    <a:ext cx="167835" cy="0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  <a:prstDash val="solid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1">
                    <a:extLst>
                      <a:ext uri="{FF2B5EF4-FFF2-40B4-BE49-F238E27FC236}">
                        <a16:creationId xmlns:a16="http://schemas.microsoft.com/office/drawing/2014/main" id="{DF677FBA-374F-503B-9ED6-90550BBFD85D}"/>
                      </a:ext>
                    </a:extLst>
                  </p:cNvPr>
                  <p:cNvSpPr txBox="1"/>
                  <p:nvPr/>
                </p:nvSpPr>
                <p:spPr>
                  <a:xfrm>
                    <a:off x="248909" y="2358615"/>
                    <a:ext cx="595064" cy="207608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/>
                      <a:t>Low flow</a:t>
                    </a:r>
                  </a:p>
                </p:txBody>
              </p: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6FF4DD32-C1A5-F0D9-2CFC-3B1D2ECF8A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5502" y="2363298"/>
                    <a:ext cx="167835" cy="0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  <a:prstDash val="solid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1">
                    <a:extLst>
                      <a:ext uri="{FF2B5EF4-FFF2-40B4-BE49-F238E27FC236}">
                        <a16:creationId xmlns:a16="http://schemas.microsoft.com/office/drawing/2014/main" id="{ED47B65C-20C2-4861-3530-A64E932F762B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646" y="2358586"/>
                    <a:ext cx="595064" cy="207608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/>
                      <a:t>Low flow</a:t>
                    </a:r>
                  </a:p>
                </p:txBody>
              </p: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10C4730B-1D33-7747-076B-6A5FD00CE6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87710" y="2562840"/>
                    <a:ext cx="1710671" cy="0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  <a:prstDash val="solid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1">
                    <a:extLst>
                      <a:ext uri="{FF2B5EF4-FFF2-40B4-BE49-F238E27FC236}">
                        <a16:creationId xmlns:a16="http://schemas.microsoft.com/office/drawing/2014/main" id="{2BFF3560-92E0-6965-B2C4-D9F9F1E5CB9E}"/>
                      </a:ext>
                    </a:extLst>
                  </p:cNvPr>
                  <p:cNvSpPr txBox="1"/>
                  <p:nvPr/>
                </p:nvSpPr>
                <p:spPr>
                  <a:xfrm>
                    <a:off x="4414158" y="2543618"/>
                    <a:ext cx="906574" cy="207608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/>
                      <a:t>Unsampled</a:t>
                    </a:r>
                    <a:r>
                      <a:rPr lang="en-US" sz="700" baseline="0" dirty="0"/>
                      <a:t> </a:t>
                    </a:r>
                    <a:endParaRPr lang="en-US" sz="700" dirty="0"/>
                  </a:p>
                </p:txBody>
              </p: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21574743-9CA8-7F5D-AD82-DECDEAE88B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50213" y="2363683"/>
                    <a:ext cx="1948168" cy="3261"/>
                  </a:xfrm>
                  <a:prstGeom prst="line">
                    <a:avLst/>
                  </a:prstGeom>
                  <a:ln w="19050" cap="sq">
                    <a:solidFill>
                      <a:schemeClr val="tx1"/>
                    </a:solidFill>
                    <a:prstDash val="solid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1">
                    <a:extLst>
                      <a:ext uri="{FF2B5EF4-FFF2-40B4-BE49-F238E27FC236}">
                        <a16:creationId xmlns:a16="http://schemas.microsoft.com/office/drawing/2014/main" id="{489B3C89-AC1E-EB12-BAB1-6F9A2C398027}"/>
                      </a:ext>
                    </a:extLst>
                  </p:cNvPr>
                  <p:cNvSpPr txBox="1"/>
                  <p:nvPr/>
                </p:nvSpPr>
                <p:spPr>
                  <a:xfrm>
                    <a:off x="4103080" y="2340284"/>
                    <a:ext cx="906574" cy="207608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/>
                      <a:t>Stormflow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C87382E6-169B-9567-7DD3-2E0163885890}"/>
                      </a:ext>
                    </a:extLst>
                  </p:cNvPr>
                  <p:cNvSpPr txBox="1"/>
                  <p:nvPr/>
                </p:nvSpPr>
                <p:spPr>
                  <a:xfrm>
                    <a:off x="5436064" y="518823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4.0</a:t>
                    </a: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6E45B1C2-4971-E56B-C27F-D231CD9E3F9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944147" y="1321654"/>
                    <a:ext cx="169419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/>
                      <a:t>Cumulative Water Yield [m</a:t>
                    </a:r>
                    <a:r>
                      <a:rPr lang="en-US" sz="800" b="1" baseline="30000" dirty="0"/>
                      <a:t>3</a:t>
                    </a:r>
                    <a:r>
                      <a:rPr lang="en-US" sz="800" b="1" dirty="0"/>
                      <a:t>] x10</a:t>
                    </a:r>
                    <a:r>
                      <a:rPr lang="en-US" sz="800" b="1" baseline="30000" dirty="0"/>
                      <a:t>6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7488F54-FC1C-2398-F9F4-5D605636F89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233123" y="3416371"/>
                    <a:ext cx="124131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/>
                      <a:t>Cumulative Water Yield</a:t>
                    </a:r>
                    <a:endParaRPr lang="en-US" sz="800" b="1" baseline="30000" dirty="0"/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1796CC8-5DCB-13EA-F9CC-4594CB2C4A22}"/>
                      </a:ext>
                    </a:extLst>
                  </p:cNvPr>
                  <p:cNvSpPr txBox="1"/>
                  <p:nvPr/>
                </p:nvSpPr>
                <p:spPr>
                  <a:xfrm>
                    <a:off x="2495108" y="521279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11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A48509D-B5C9-112B-5939-8DE70CECFD6A}"/>
                      </a:ext>
                    </a:extLst>
                  </p:cNvPr>
                  <p:cNvSpPr txBox="1"/>
                  <p:nvPr/>
                </p:nvSpPr>
                <p:spPr>
                  <a:xfrm>
                    <a:off x="5436352" y="725283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3.5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212CF532-13EF-1CEB-79F0-1C0765C2B828}"/>
                      </a:ext>
                    </a:extLst>
                  </p:cNvPr>
                  <p:cNvSpPr txBox="1"/>
                  <p:nvPr/>
                </p:nvSpPr>
                <p:spPr>
                  <a:xfrm>
                    <a:off x="5440979" y="932480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3.0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A0D7B1C6-628E-12B9-AE96-4BC59FFA0641}"/>
                      </a:ext>
                    </a:extLst>
                  </p:cNvPr>
                  <p:cNvSpPr txBox="1"/>
                  <p:nvPr/>
                </p:nvSpPr>
                <p:spPr>
                  <a:xfrm>
                    <a:off x="5440979" y="1143174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2.5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13379BEF-2EFD-FC31-00DC-CB9985790801}"/>
                      </a:ext>
                    </a:extLst>
                  </p:cNvPr>
                  <p:cNvSpPr txBox="1"/>
                  <p:nvPr/>
                </p:nvSpPr>
                <p:spPr>
                  <a:xfrm>
                    <a:off x="5437466" y="1350356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2.0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CF6A099B-8D18-97E1-4C81-7E246AA2208A}"/>
                      </a:ext>
                    </a:extLst>
                  </p:cNvPr>
                  <p:cNvSpPr txBox="1"/>
                  <p:nvPr/>
                </p:nvSpPr>
                <p:spPr>
                  <a:xfrm>
                    <a:off x="5440979" y="1556129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1.5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66E5B79-7A90-D449-7110-1223B7750853}"/>
                      </a:ext>
                    </a:extLst>
                  </p:cNvPr>
                  <p:cNvSpPr txBox="1"/>
                  <p:nvPr/>
                </p:nvSpPr>
                <p:spPr>
                  <a:xfrm>
                    <a:off x="5441681" y="1754883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1.0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288E2DCA-0945-6025-B660-9DC9CFA31E07}"/>
                      </a:ext>
                    </a:extLst>
                  </p:cNvPr>
                  <p:cNvSpPr txBox="1"/>
                  <p:nvPr/>
                </p:nvSpPr>
                <p:spPr>
                  <a:xfrm>
                    <a:off x="5437466" y="1961360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0.5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1500EB0-8118-C323-D51A-68FF7CCD4178}"/>
                      </a:ext>
                    </a:extLst>
                  </p:cNvPr>
                  <p:cNvSpPr txBox="1"/>
                  <p:nvPr/>
                </p:nvSpPr>
                <p:spPr>
                  <a:xfrm>
                    <a:off x="5441683" y="2159410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0.0</a:t>
                    </a: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08D2428F-CBE3-4936-8DA9-16350A812094}"/>
                      </a:ext>
                    </a:extLst>
                  </p:cNvPr>
                  <p:cNvSpPr txBox="1"/>
                  <p:nvPr/>
                </p:nvSpPr>
                <p:spPr>
                  <a:xfrm>
                    <a:off x="2495810" y="673679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10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C37CA10A-E720-B1D9-5AF0-1054B7307031}"/>
                      </a:ext>
                    </a:extLst>
                  </p:cNvPr>
                  <p:cNvSpPr txBox="1"/>
                  <p:nvPr/>
                </p:nvSpPr>
                <p:spPr>
                  <a:xfrm>
                    <a:off x="2492299" y="826079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9.0</a:t>
                    </a:r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83942D36-ACB5-B069-67F3-91A1D12E511D}"/>
                      </a:ext>
                    </a:extLst>
                  </p:cNvPr>
                  <p:cNvSpPr txBox="1"/>
                  <p:nvPr/>
                </p:nvSpPr>
                <p:spPr>
                  <a:xfrm>
                    <a:off x="2493002" y="978479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8.0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DF8E110C-0181-EECC-EE9C-23D632BCD3E3}"/>
                      </a:ext>
                    </a:extLst>
                  </p:cNvPr>
                  <p:cNvSpPr txBox="1"/>
                  <p:nvPr/>
                </p:nvSpPr>
                <p:spPr>
                  <a:xfrm>
                    <a:off x="2493705" y="1126665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7.0</a:t>
                    </a:r>
                  </a:p>
                </p:txBody>
              </p: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6EE35A85-F369-42FB-9430-05448E6548E0}"/>
                      </a:ext>
                    </a:extLst>
                  </p:cNvPr>
                  <p:cNvSpPr txBox="1"/>
                  <p:nvPr/>
                </p:nvSpPr>
                <p:spPr>
                  <a:xfrm>
                    <a:off x="2490194" y="1274851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6.0</a:t>
                    </a:r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8BE0DDC-6952-FDD9-3FD8-3A4A7B2FCCD8}"/>
                      </a:ext>
                    </a:extLst>
                  </p:cNvPr>
                  <p:cNvSpPr txBox="1"/>
                  <p:nvPr/>
                </p:nvSpPr>
                <p:spPr>
                  <a:xfrm>
                    <a:off x="2495109" y="1427251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5.0</a:t>
                    </a: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E2EA9B5C-AB72-FE77-A37A-FD42A13B7A8B}"/>
                      </a:ext>
                    </a:extLst>
                  </p:cNvPr>
                  <p:cNvSpPr txBox="1"/>
                  <p:nvPr/>
                </p:nvSpPr>
                <p:spPr>
                  <a:xfrm>
                    <a:off x="2495811" y="1579651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4.0</a:t>
                    </a:r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09DEF025-BF44-A282-88F4-9DC3425530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92299" y="1723623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3.0</a:t>
                    </a: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6DA3179-09DC-12CE-E2E0-9BEE567FE043}"/>
                      </a:ext>
                    </a:extLst>
                  </p:cNvPr>
                  <p:cNvSpPr txBox="1"/>
                  <p:nvPr/>
                </p:nvSpPr>
                <p:spPr>
                  <a:xfrm>
                    <a:off x="2493001" y="1876023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2.0</a:t>
                    </a: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10C13982-9269-A03E-6533-B1847CC6810B}"/>
                      </a:ext>
                    </a:extLst>
                  </p:cNvPr>
                  <p:cNvSpPr txBox="1"/>
                  <p:nvPr/>
                </p:nvSpPr>
                <p:spPr>
                  <a:xfrm>
                    <a:off x="2497916" y="2028423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1.0</a:t>
                    </a: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30129239-A456-C8C3-B9AA-DB008E43D220}"/>
                      </a:ext>
                    </a:extLst>
                  </p:cNvPr>
                  <p:cNvSpPr txBox="1"/>
                  <p:nvPr/>
                </p:nvSpPr>
                <p:spPr>
                  <a:xfrm>
                    <a:off x="2498620" y="2163967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0.0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337EC56-38E2-1BDB-F965-245F8E7C86B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239408" y="3454900"/>
                    <a:ext cx="131836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/>
                      <a:t>Cumulative Water Yield</a:t>
                    </a:r>
                    <a:endParaRPr lang="en-US" sz="800" b="1" baseline="30000" dirty="0"/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79ADCE2-469D-D8AC-4CB2-2C16205150C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40466" y="1302539"/>
                    <a:ext cx="165596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/>
                      <a:t>Cumulative Water Yield [m</a:t>
                    </a:r>
                    <a:r>
                      <a:rPr lang="en-US" sz="800" b="1" baseline="30000" dirty="0"/>
                      <a:t>3</a:t>
                    </a:r>
                    <a:r>
                      <a:rPr lang="en-US" sz="800" b="1" dirty="0"/>
                      <a:t>] x10</a:t>
                    </a:r>
                    <a:r>
                      <a:rPr lang="en-US" sz="800" b="1" baseline="30000" dirty="0"/>
                      <a:t>6</a:t>
                    </a:r>
                  </a:p>
                </p:txBody>
              </p:sp>
              <p:sp>
                <p:nvSpPr>
                  <p:cNvPr id="95" name="TextBox 1">
                    <a:extLst>
                      <a:ext uri="{FF2B5EF4-FFF2-40B4-BE49-F238E27FC236}">
                        <a16:creationId xmlns:a16="http://schemas.microsoft.com/office/drawing/2014/main" id="{C039FADC-FB06-CBCC-5B58-0EAE696B14CD}"/>
                      </a:ext>
                    </a:extLst>
                  </p:cNvPr>
                  <p:cNvSpPr txBox="1"/>
                  <p:nvPr/>
                </p:nvSpPr>
                <p:spPr>
                  <a:xfrm>
                    <a:off x="916416" y="4506337"/>
                    <a:ext cx="1200010" cy="207608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800" b="1" dirty="0"/>
                      <a:t>Water Discharge [m</a:t>
                    </a:r>
                    <a:r>
                      <a:rPr lang="en-US" sz="800" b="1" baseline="30000" dirty="0"/>
                      <a:t>3</a:t>
                    </a:r>
                    <a:r>
                      <a:rPr lang="en-US" sz="800" b="1" dirty="0"/>
                      <a:t>s</a:t>
                    </a:r>
                    <a:r>
                      <a:rPr lang="en-US" sz="800" b="1" baseline="30000" dirty="0"/>
                      <a:t>-1</a:t>
                    </a:r>
                    <a:r>
                      <a:rPr lang="en-US" sz="800" b="1" dirty="0"/>
                      <a:t>]</a:t>
                    </a:r>
                    <a:r>
                      <a:rPr lang="en-US" sz="800" b="1" baseline="0" dirty="0"/>
                      <a:t> </a:t>
                    </a:r>
                    <a:endParaRPr lang="en-US" sz="800" b="1" dirty="0"/>
                  </a:p>
                </p:txBody>
              </p:sp>
              <p:sp>
                <p:nvSpPr>
                  <p:cNvPr id="96" name="TextBox 1">
                    <a:extLst>
                      <a:ext uri="{FF2B5EF4-FFF2-40B4-BE49-F238E27FC236}">
                        <a16:creationId xmlns:a16="http://schemas.microsoft.com/office/drawing/2014/main" id="{F593A866-59DE-D2D2-98CF-818DE5B94A0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2802" y="297215"/>
                    <a:ext cx="1200010" cy="207608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800" b="1" dirty="0"/>
                      <a:t>Water Discharge [m</a:t>
                    </a:r>
                    <a:r>
                      <a:rPr lang="en-US" sz="800" b="1" baseline="30000" dirty="0"/>
                      <a:t>3</a:t>
                    </a:r>
                    <a:r>
                      <a:rPr lang="en-US" sz="800" b="1" dirty="0"/>
                      <a:t>s</a:t>
                    </a:r>
                    <a:r>
                      <a:rPr lang="en-US" sz="800" b="1" baseline="30000" dirty="0"/>
                      <a:t>-1</a:t>
                    </a:r>
                    <a:r>
                      <a:rPr lang="en-US" sz="800" b="1" dirty="0"/>
                      <a:t>]</a:t>
                    </a:r>
                    <a:r>
                      <a:rPr lang="en-US" sz="800" b="1" baseline="0" dirty="0"/>
                      <a:t> </a:t>
                    </a:r>
                    <a:endParaRPr lang="en-US" sz="800" b="1" dirty="0"/>
                  </a:p>
                </p:txBody>
              </p:sp>
              <p:sp>
                <p:nvSpPr>
                  <p:cNvPr id="97" name="TextBox 1">
                    <a:extLst>
                      <a:ext uri="{FF2B5EF4-FFF2-40B4-BE49-F238E27FC236}">
                        <a16:creationId xmlns:a16="http://schemas.microsoft.com/office/drawing/2014/main" id="{EEC7EEFB-B19E-219F-0419-91B8CEA66AE2}"/>
                      </a:ext>
                    </a:extLst>
                  </p:cNvPr>
                  <p:cNvSpPr txBox="1"/>
                  <p:nvPr/>
                </p:nvSpPr>
                <p:spPr>
                  <a:xfrm>
                    <a:off x="916419" y="304476"/>
                    <a:ext cx="1200010" cy="207608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800" b="1" dirty="0"/>
                      <a:t>Water Discharge [m</a:t>
                    </a:r>
                    <a:r>
                      <a:rPr lang="en-US" sz="800" b="1" baseline="30000" dirty="0"/>
                      <a:t>3</a:t>
                    </a:r>
                    <a:r>
                      <a:rPr lang="en-US" sz="800" b="1" dirty="0"/>
                      <a:t>s</a:t>
                    </a:r>
                    <a:r>
                      <a:rPr lang="en-US" sz="800" b="1" baseline="30000" dirty="0"/>
                      <a:t>-1</a:t>
                    </a:r>
                    <a:r>
                      <a:rPr lang="en-US" sz="800" b="1" dirty="0"/>
                      <a:t>]</a:t>
                    </a:r>
                    <a:r>
                      <a:rPr lang="en-US" sz="800" b="1" baseline="0" dirty="0"/>
                      <a:t> </a:t>
                    </a:r>
                    <a:endParaRPr lang="en-US" sz="800" b="1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3A53737-1EB2-259C-52CC-83FEBAA12CD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79986" y="3387677"/>
                    <a:ext cx="194688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50" b="1" dirty="0"/>
                      <a:t>Normalized Cumulative Microplastic Load</a:t>
                    </a:r>
                    <a:endParaRPr lang="en-US" sz="750" b="1" baseline="30000" dirty="0"/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2BAA19D7-C070-3DA8-3AAC-E1CDA320B67E}"/>
                      </a:ext>
                    </a:extLst>
                  </p:cNvPr>
                  <p:cNvSpPr txBox="1"/>
                  <p:nvPr/>
                </p:nvSpPr>
                <p:spPr>
                  <a:xfrm>
                    <a:off x="230890" y="521282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12</a:t>
                    </a:r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8CE820F0-2C62-E57D-D466-AF98290DC659}"/>
                      </a:ext>
                    </a:extLst>
                  </p:cNvPr>
                  <p:cNvSpPr txBox="1"/>
                  <p:nvPr/>
                </p:nvSpPr>
                <p:spPr>
                  <a:xfrm>
                    <a:off x="230891" y="804308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10</a:t>
                    </a: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42A14091-037F-4B11-BF38-728B23449370}"/>
                      </a:ext>
                    </a:extLst>
                  </p:cNvPr>
                  <p:cNvSpPr txBox="1"/>
                  <p:nvPr/>
                </p:nvSpPr>
                <p:spPr>
                  <a:xfrm>
                    <a:off x="209122" y="1072817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8.0</a:t>
                    </a:r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83430E0E-11C3-5152-D2ED-0B02569F037E}"/>
                      </a:ext>
                    </a:extLst>
                  </p:cNvPr>
                  <p:cNvSpPr txBox="1"/>
                  <p:nvPr/>
                </p:nvSpPr>
                <p:spPr>
                  <a:xfrm>
                    <a:off x="209125" y="1348586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6.0</a:t>
                    </a: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E313C87E-DB16-FB7C-DD71-F3A1CF3BA3D0}"/>
                      </a:ext>
                    </a:extLst>
                  </p:cNvPr>
                  <p:cNvSpPr txBox="1"/>
                  <p:nvPr/>
                </p:nvSpPr>
                <p:spPr>
                  <a:xfrm>
                    <a:off x="209127" y="1617098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4.0</a:t>
                    </a:r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CB986015-4360-2E05-132A-F9B0C81A8429}"/>
                      </a:ext>
                    </a:extLst>
                  </p:cNvPr>
                  <p:cNvSpPr txBox="1"/>
                  <p:nvPr/>
                </p:nvSpPr>
                <p:spPr>
                  <a:xfrm>
                    <a:off x="209130" y="1892867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2.0</a:t>
                    </a: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8C5CC1D5-A1E6-CFDC-DD5E-A474EC7401E7}"/>
                      </a:ext>
                    </a:extLst>
                  </p:cNvPr>
                  <p:cNvSpPr txBox="1"/>
                  <p:nvPr/>
                </p:nvSpPr>
                <p:spPr>
                  <a:xfrm>
                    <a:off x="201876" y="2161379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0.0</a:t>
                    </a:r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548F943-3348-07F4-1D60-89B6B4386335}"/>
                      </a:ext>
                    </a:extLst>
                  </p:cNvPr>
                  <p:cNvSpPr txBox="1"/>
                  <p:nvPr/>
                </p:nvSpPr>
                <p:spPr>
                  <a:xfrm>
                    <a:off x="3157331" y="533340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35</a:t>
                    </a:r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253FE059-601F-9945-B99C-D4B048CB5883}"/>
                      </a:ext>
                    </a:extLst>
                  </p:cNvPr>
                  <p:cNvSpPr txBox="1"/>
                  <p:nvPr/>
                </p:nvSpPr>
                <p:spPr>
                  <a:xfrm>
                    <a:off x="3157334" y="765570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30</a:t>
                    </a:r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94360DA4-3130-7F30-E844-08158743CF37}"/>
                      </a:ext>
                    </a:extLst>
                  </p:cNvPr>
                  <p:cNvSpPr txBox="1"/>
                  <p:nvPr/>
                </p:nvSpPr>
                <p:spPr>
                  <a:xfrm>
                    <a:off x="3157334" y="997799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25</a:t>
                    </a:r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C67DF7E9-705C-9080-973B-DD5C23A680F0}"/>
                      </a:ext>
                    </a:extLst>
                  </p:cNvPr>
                  <p:cNvSpPr txBox="1"/>
                  <p:nvPr/>
                </p:nvSpPr>
                <p:spPr>
                  <a:xfrm>
                    <a:off x="3157333" y="1237284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20</a:t>
                    </a:r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179500E4-5CF4-23E8-B5D8-C242CA372498}"/>
                      </a:ext>
                    </a:extLst>
                  </p:cNvPr>
                  <p:cNvSpPr txBox="1"/>
                  <p:nvPr/>
                </p:nvSpPr>
                <p:spPr>
                  <a:xfrm>
                    <a:off x="3157335" y="1469515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15</a:t>
                    </a:r>
                  </a:p>
                </p:txBody>
              </p: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5C688D96-E8C0-0551-357A-1724742D3382}"/>
                      </a:ext>
                    </a:extLst>
                  </p:cNvPr>
                  <p:cNvSpPr txBox="1"/>
                  <p:nvPr/>
                </p:nvSpPr>
                <p:spPr>
                  <a:xfrm>
                    <a:off x="3157338" y="1701745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10</a:t>
                    </a:r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D2C2B373-B521-BC29-91A3-70DF8D029311}"/>
                      </a:ext>
                    </a:extLst>
                  </p:cNvPr>
                  <p:cNvSpPr txBox="1"/>
                  <p:nvPr/>
                </p:nvSpPr>
                <p:spPr>
                  <a:xfrm>
                    <a:off x="3135570" y="1933972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5.0</a:t>
                    </a:r>
                  </a:p>
                </p:txBody>
              </p: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60F25428-17B3-F6BA-653B-1456A991E506}"/>
                      </a:ext>
                    </a:extLst>
                  </p:cNvPr>
                  <p:cNvSpPr txBox="1"/>
                  <p:nvPr/>
                </p:nvSpPr>
                <p:spPr>
                  <a:xfrm>
                    <a:off x="3135573" y="2166201"/>
                    <a:ext cx="31197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/>
                      <a:t>0.0</a:t>
                    </a: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4B8EBDFC-69AC-3847-853F-693849BDEDF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191233" y="1340054"/>
                    <a:ext cx="1784303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b="1" dirty="0"/>
                      <a:t>Cumulative Microplastic Load [n] x10</a:t>
                    </a:r>
                    <a:r>
                      <a:rPr lang="en-US" sz="800" b="1" baseline="30000" dirty="0"/>
                      <a:t>9</a:t>
                    </a:r>
                  </a:p>
                </p:txBody>
              </p:sp>
            </p:grp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86FE507-3C08-D653-451D-C3FD1927FB1D}"/>
                    </a:ext>
                  </a:extLst>
                </p:cNvPr>
                <p:cNvSpPr txBox="1"/>
                <p:nvPr/>
              </p:nvSpPr>
              <p:spPr>
                <a:xfrm>
                  <a:off x="406677" y="90792"/>
                  <a:ext cx="221786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San Diego Creek 2021 WY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00B6FDD-FD64-85AF-B26D-8B947F18859D}"/>
                    </a:ext>
                  </a:extLst>
                </p:cNvPr>
                <p:cNvSpPr txBox="1"/>
                <p:nvPr/>
              </p:nvSpPr>
              <p:spPr>
                <a:xfrm>
                  <a:off x="3295683" y="87552"/>
                  <a:ext cx="23878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Santa Ana-Delhi Channel 2021 WY</a:t>
                  </a: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F57FB4-DF5E-16E8-3755-3C4F7555783C}"/>
              </a:ext>
            </a:extLst>
          </p:cNvPr>
          <p:cNvSpPr txBox="1"/>
          <p:nvPr/>
        </p:nvSpPr>
        <p:spPr>
          <a:xfrm>
            <a:off x="5236392" y="1902199"/>
            <a:ext cx="182880" cy="2831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C99FC-FB41-EEB2-9F23-2EB964164C19}"/>
              </a:ext>
            </a:extLst>
          </p:cNvPr>
          <p:cNvSpPr txBox="1"/>
          <p:nvPr/>
        </p:nvSpPr>
        <p:spPr>
          <a:xfrm>
            <a:off x="5126903" y="4006615"/>
            <a:ext cx="182880" cy="2831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198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1029</TotalTime>
  <Words>126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Murphy-Hagan</dc:creator>
  <cp:lastModifiedBy>Clare Murphy-Hagan</cp:lastModifiedBy>
  <cp:revision>9</cp:revision>
  <dcterms:created xsi:type="dcterms:W3CDTF">2024-03-24T16:23:37Z</dcterms:created>
  <dcterms:modified xsi:type="dcterms:W3CDTF">2024-12-06T17:13:37Z</dcterms:modified>
</cp:coreProperties>
</file>