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Nunito SemiBold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Nunito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/nAqLJCi1C+QDJaFmL7xkd2z0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4BDADC-21E5-4D12-8FE8-B6E381B4A7B8}">
  <a:tblStyle styleId="{264BDADC-21E5-4D12-8FE8-B6E381B4A7B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SemiBold-regular.fntdata"/><Relationship Id="rId21" Type="http://schemas.openxmlformats.org/officeDocument/2006/relationships/slide" Target="slides/slide14.xml"/><Relationship Id="rId24" Type="http://schemas.openxmlformats.org/officeDocument/2006/relationships/font" Target="fonts/NunitoSemiBold-italic.fntdata"/><Relationship Id="rId23" Type="http://schemas.openxmlformats.org/officeDocument/2006/relationships/font" Target="fonts/Nunito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regular.fntdata"/><Relationship Id="rId25" Type="http://schemas.openxmlformats.org/officeDocument/2006/relationships/font" Target="fonts/NunitoSemiBold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ExtraBold-boldItalic.fntdata"/><Relationship Id="rId30" Type="http://schemas.openxmlformats.org/officeDocument/2006/relationships/font" Target="fonts/NunitoExtraBold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08d3990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2508d3990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08d39905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2508d3990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4feeb9b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224feeb9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24feeb9bc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224feeb9b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9006cb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0e9006cb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ee00f6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0ee00f6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0ee00f6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0ee00f67ea_0_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e9006cb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08d3990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2508d399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08d39905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2508d399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08d39905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2508d3990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08d39905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508d3990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08d39905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508d3990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9006cb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e9006cb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1a9588eba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1a9588eba_0_42"/>
          <p:cNvPicPr preferRelativeResize="0"/>
          <p:nvPr/>
        </p:nvPicPr>
        <p:blipFill rotWithShape="1">
          <a:blip r:embed="rId2">
            <a:alphaModFix/>
          </a:blip>
          <a:srcRect b="19151" l="42816" r="37296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g10ee00f67ea_0_104"/>
          <p:cNvPicPr preferRelativeResize="0"/>
          <p:nvPr/>
        </p:nvPicPr>
        <p:blipFill rotWithShape="1">
          <a:blip r:embed="rId2">
            <a:alphaModFix/>
          </a:blip>
          <a:srcRect b="19151" l="42816" r="37296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g10ee00f67ea_0_71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g10ee00f67ea_0_7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g10ee00f67ea_0_7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g10ee00f67ea_0_7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{264BDADC-21E5-4D12-8FE8-B6E381B4A7B8}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g10ee00f67ea_0_8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g10ee00f67ea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g10ee00f67ea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0ee00f67ea_0_8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g10ee00f67ea_0_9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g10ee00f67ea_0_9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g10ee00f67ea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g10ee00f67ea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g10ee00f67ea_0_9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ge1a9588eb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ge1a9588eba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ge1a9588eba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{264BDADC-21E5-4D12-8FE8-B6E381B4A7B8}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1a9588eba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1a9588eb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1a9588eb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1a9588eba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1a9588eba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1a9588eba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1a9588eba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1a9588eba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1a9588eba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1a9588eba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g10ee00f67ea_0_6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08d39905_0_224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1974D2"/>
                </a:solidFill>
              </a:rPr>
              <a:t>Presentation Title</a:t>
            </a:r>
            <a:endParaRPr sz="3600">
              <a:solidFill>
                <a:srgbClr val="1974D2"/>
              </a:solidFill>
            </a:endParaRPr>
          </a:p>
        </p:txBody>
      </p:sp>
      <p:sp>
        <p:nvSpPr>
          <p:cNvPr id="106" name="Google Shape;106;g12508d39905_0_224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>
                <a:solidFill>
                  <a:srgbClr val="1974D2"/>
                </a:solidFill>
              </a:rPr>
              <a:t>Project and Course Name</a:t>
            </a:r>
            <a:endParaRPr b="0" sz="3000">
              <a:solidFill>
                <a:srgbClr val="1974D2"/>
              </a:solidFill>
            </a:endParaRPr>
          </a:p>
        </p:txBody>
      </p:sp>
      <p:sp>
        <p:nvSpPr>
          <p:cNvPr id="107" name="Google Shape;107;g12508d39905_0_224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>
                <a:solidFill>
                  <a:srgbClr val="1974D2"/>
                </a:solidFill>
              </a:rPr>
              <a:t>Date</a:t>
            </a:r>
            <a:endParaRPr b="0" sz="1600">
              <a:solidFill>
                <a:srgbClr val="1974D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508d39905_0_16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 (original data)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63" name="Google Shape;163;g12508d39905_0_16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original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4" name="Google Shape;164;g12508d39905_0_162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4feeb9bc_0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r>
              <a:rPr lang="en">
                <a:solidFill>
                  <a:srgbClr val="1974D2"/>
                </a:solidFill>
              </a:rPr>
              <a:t> (oversampled data)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70" name="Google Shape;170;g1224feeb9bc_0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oversampling method chosen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oversampled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1" name="Google Shape;171;g1224feeb9bc_0_2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4feeb9bc_0_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r>
              <a:rPr lang="en">
                <a:solidFill>
                  <a:srgbClr val="1974D2"/>
                </a:solidFill>
              </a:rPr>
              <a:t> (undersampled data)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77" name="Google Shape;177;g1224feeb9bc_0_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undersampling method chosen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undersampled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8" name="Google Shape;178;g1224feeb9bc_0_9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e9006cb6c_1_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Slide Header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84" name="Google Shape;184;g10e9006cb6c_1_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add any other pointers (if needed)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ee00f67ea_0_5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92" name="Google Shape;192;g10ee00f67ea_0_5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Contents / Agenda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 for hyperparameter tuning.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</a:t>
            </a:r>
            <a:r>
              <a:rPr lang="en" sz="1400">
                <a:solidFill>
                  <a:srgbClr val="000000"/>
                </a:solidFill>
              </a:rPr>
              <a:t>building</a:t>
            </a:r>
            <a:r>
              <a:rPr lang="en" sz="1400">
                <a:solidFill>
                  <a:srgbClr val="000000"/>
                </a:solidFill>
              </a:rPr>
              <a:t> with pipeline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Executive Summary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508d39905_0_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Business Problem Overview and Solution Approach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25" name="Google Shape;125;g12508d39905_0_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508d39905_0_5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EDA Results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1" name="Google Shape;131;g12508d39905_0_5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</a:t>
            </a:r>
            <a:r>
              <a:rPr lang="en" sz="1400">
                <a:solidFill>
                  <a:srgbClr val="000000"/>
                </a:solidFill>
              </a:rPr>
              <a:t>mention </a:t>
            </a:r>
            <a:r>
              <a:rPr lang="en" sz="1400">
                <a:solidFill>
                  <a:srgbClr val="000000"/>
                </a:solidFill>
              </a:rPr>
              <a:t>the key results from EDA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32" name="Google Shape;132;g12508d39905_0_54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/>
              </a:rPr>
              <a:t>Link to Appendix slide on data background check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08d39905_0_10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Preprocessing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8" name="Google Shape;138;g12508d39905_0_10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08d39905_0_21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4" name="Google Shape;144;g12508d39905_0_21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performance metrics for training and validation data in tabular format for comparison for tuned models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Comments on the model performances and choice of final model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g12508d39905_0_21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08d39905_0_29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Productionize and test the final model using pipelines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51" name="Google Shape;151;g12508d39905_0_29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steps taken to create a pipeline for the final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the performance</a:t>
            </a:r>
            <a:r>
              <a:rPr lang="en" sz="1400">
                <a:solidFill>
                  <a:srgbClr val="000000"/>
                </a:solidFill>
              </a:rPr>
              <a:t> of the m</a:t>
            </a:r>
            <a:r>
              <a:rPr lang="en" sz="1400">
                <a:solidFill>
                  <a:srgbClr val="000000"/>
                </a:solidFill>
              </a:rPr>
              <a:t>odel built with pipeline on test dataset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most important factors used by the </a:t>
            </a:r>
            <a:r>
              <a:rPr lang="en" sz="1400">
                <a:solidFill>
                  <a:srgbClr val="000000"/>
                </a:solidFill>
              </a:rPr>
              <a:t>model built with pipeline</a:t>
            </a:r>
            <a:r>
              <a:rPr lang="en" sz="1400">
                <a:solidFill>
                  <a:srgbClr val="000000"/>
                </a:solidFill>
              </a:rPr>
              <a:t> for prediction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2" name="Google Shape;152;g12508d39905_0_290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/>
              </a:rPr>
              <a:t>Link to Appendix slide on model assumptions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e9006cb6c_1_2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