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4" r:id="rId4"/>
    <p:sldId id="259" r:id="rId5"/>
    <p:sldId id="263" r:id="rId6"/>
    <p:sldId id="264" r:id="rId7"/>
    <p:sldId id="260" r:id="rId8"/>
    <p:sldId id="261" r:id="rId9"/>
    <p:sldId id="265" r:id="rId10"/>
    <p:sldId id="258" r:id="rId11"/>
    <p:sldId id="282" r:id="rId12"/>
    <p:sldId id="283" r:id="rId13"/>
    <p:sldId id="280" r:id="rId14"/>
    <p:sldId id="267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68" r:id="rId24"/>
    <p:sldId id="288" r:id="rId25"/>
    <p:sldId id="289" r:id="rId26"/>
    <p:sldId id="290" r:id="rId27"/>
    <p:sldId id="287" r:id="rId28"/>
    <p:sldId id="291" r:id="rId29"/>
    <p:sldId id="292" r:id="rId30"/>
    <p:sldId id="293" r:id="rId31"/>
    <p:sldId id="294" r:id="rId32"/>
    <p:sldId id="286" r:id="rId33"/>
    <p:sldId id="271" r:id="rId34"/>
    <p:sldId id="269" r:id="rId35"/>
    <p:sldId id="270" r:id="rId36"/>
    <p:sldId id="285" r:id="rId37"/>
    <p:sldId id="262" r:id="rId38"/>
    <p:sldId id="26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54"/>
    <p:restoredTop sz="94165" autoAdjust="0"/>
  </p:normalViewPr>
  <p:slideViewPr>
    <p:cSldViewPr snapToGrid="0" snapToObjects="1">
      <p:cViewPr varScale="1">
        <p:scale>
          <a:sx n="78" d="100"/>
          <a:sy n="78" d="100"/>
        </p:scale>
        <p:origin x="1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3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1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9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7442-2E11-D24F-93E9-713110A3CC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pycharm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www.sublimetext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pad-plus-plus.org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code.visualstudio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ataclasse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dswanson.com/blog/2013/07/30/on-t-shaped-peop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75907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course will be what you make of it</a:t>
            </a:r>
          </a:p>
          <a:p>
            <a:r>
              <a:rPr lang="en-US" dirty="0"/>
              <a:t>Are you in it for the grades?</a:t>
            </a:r>
          </a:p>
          <a:p>
            <a:r>
              <a:rPr lang="en-US" dirty="0"/>
              <a:t>Or for the skills you need for your desired career?</a:t>
            </a:r>
          </a:p>
          <a:p>
            <a:r>
              <a:rPr lang="en-US" dirty="0"/>
              <a:t>Employers don't care much about your GPA. </a:t>
            </a:r>
            <a:r>
              <a:rPr lang="en-US" b="1" dirty="0"/>
              <a:t>They care about what you can do, and your enthusiasm and ability to learn more</a:t>
            </a:r>
          </a:p>
          <a:p>
            <a:endParaRPr lang="en-US" dirty="0"/>
          </a:p>
          <a:p>
            <a:r>
              <a:rPr lang="en-US" dirty="0"/>
              <a:t>Focus on learning, understanding, and expanding and improving your skills. Create outstanding projects for your GitHub portfolio. </a:t>
            </a:r>
          </a:p>
          <a:p>
            <a:r>
              <a:rPr lang="en-US" dirty="0"/>
              <a:t>And then points will follow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64A8-8B91-C148-ABA4-D4CC3341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warmup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4825-C703-C148-84D8-15550AEA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Write a program that asks for your name and the month you were born in</a:t>
            </a:r>
          </a:p>
          <a:p>
            <a:r>
              <a:rPr lang="en-US" dirty="0"/>
              <a:t>Your program should print </a:t>
            </a:r>
          </a:p>
          <a:p>
            <a:pPr lvl="1"/>
            <a:r>
              <a:rPr lang="en-US" dirty="0"/>
              <a:t>A greeting to you, using your name</a:t>
            </a:r>
          </a:p>
          <a:p>
            <a:pPr lvl="1"/>
            <a:r>
              <a:rPr lang="en-US" dirty="0"/>
              <a:t>A message with the number of letters in your name</a:t>
            </a:r>
          </a:p>
          <a:p>
            <a:pPr lvl="1"/>
            <a:r>
              <a:rPr lang="en-US" dirty="0"/>
              <a:t>A 'Happy birthday month!' message if you were born in January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5CE6B-E2C6-744A-983B-F39F47E3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75" y="5395912"/>
            <a:ext cx="3479800" cy="118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70BDD3-2612-7B46-BB15-4FF0D710A256}"/>
              </a:ext>
            </a:extLst>
          </p:cNvPr>
          <p:cNvSpPr txBox="1"/>
          <p:nvPr/>
        </p:nvSpPr>
        <p:spPr>
          <a:xfrm>
            <a:off x="2243138" y="5941497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output -&gt;</a:t>
            </a:r>
          </a:p>
        </p:txBody>
      </p:sp>
    </p:spTree>
    <p:extLst>
      <p:ext uri="{BB962C8B-B14F-4D97-AF65-F5344CB8AC3E}">
        <p14:creationId xmlns:p14="http://schemas.microsoft.com/office/powerpoint/2010/main" val="353438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0BC0-78A3-7342-B769-94522544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warmup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7530-436B-4D4F-A101-970351B9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for the names of all of the classes you are taking this semester </a:t>
            </a:r>
          </a:p>
          <a:p>
            <a:r>
              <a:rPr lang="en-US" dirty="0"/>
              <a:t>Save these class names in a list </a:t>
            </a:r>
          </a:p>
          <a:p>
            <a:r>
              <a:rPr lang="en-US" dirty="0"/>
              <a:t>Print all the items in the list, one per line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694CD-6200-BC4F-8E57-156C8B0A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4492625"/>
            <a:ext cx="4457700" cy="181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BB2A8F-4C84-624C-B1EE-40CEB6BE9BF4}"/>
              </a:ext>
            </a:extLst>
          </p:cNvPr>
          <p:cNvSpPr txBox="1"/>
          <p:nvPr/>
        </p:nvSpPr>
        <p:spPr>
          <a:xfrm>
            <a:off x="1657351" y="5400675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output -&gt;</a:t>
            </a:r>
          </a:p>
        </p:txBody>
      </p:sp>
    </p:spTree>
    <p:extLst>
      <p:ext uri="{BB962C8B-B14F-4D97-AF65-F5344CB8AC3E}">
        <p14:creationId xmlns:p14="http://schemas.microsoft.com/office/powerpoint/2010/main" val="117891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D7B0-5C95-A14D-9539-9FA9FF6D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Python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5E72-3E23-5340-A4DF-1D457F76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not have used a lot of language features in Programming Logic</a:t>
            </a:r>
          </a:p>
          <a:p>
            <a:r>
              <a:rPr lang="en-US" dirty="0"/>
              <a:t>We'll see many Python features in the class, but we'll start with a couple that I use a lot </a:t>
            </a:r>
          </a:p>
          <a:p>
            <a:r>
              <a:rPr lang="en-US" dirty="0"/>
              <a:t>Python has many features that reduce the amount of code you need to write, especially compared to languages like C# or Java  </a:t>
            </a:r>
          </a:p>
        </p:txBody>
      </p:sp>
    </p:spTree>
    <p:extLst>
      <p:ext uri="{BB962C8B-B14F-4D97-AF65-F5344CB8AC3E}">
        <p14:creationId xmlns:p14="http://schemas.microsoft.com/office/powerpoint/2010/main" val="332214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1EF6-6BC9-314A-BCB4-C8101043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841A-0D25-C94E-B48C-2C5ADDC8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you have a list of strings</a:t>
            </a:r>
          </a:p>
          <a:p>
            <a:r>
              <a:rPr lang="en-US" dirty="0"/>
              <a:t>You want a list of the lengths of these strings</a:t>
            </a:r>
          </a:p>
          <a:p>
            <a:r>
              <a:rPr lang="en-US" dirty="0"/>
              <a:t>So, ['pizza', '</a:t>
            </a:r>
            <a:r>
              <a:rPr lang="en-US" dirty="0" err="1"/>
              <a:t>Beyonce</a:t>
            </a:r>
            <a:r>
              <a:rPr lang="en-US" dirty="0"/>
              <a:t>', 'cat'] -&gt; [5, 7, 3]</a:t>
            </a:r>
          </a:p>
          <a:p>
            <a:r>
              <a:rPr lang="en-US" dirty="0"/>
              <a:t>You can do it with a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5751D-382A-2F4F-AA8F-3191A7D6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4146550"/>
            <a:ext cx="487172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3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1249-C31B-6441-9C3F-96F925FF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DC47-60B9-0547-A392-676A041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75050" cy="4525963"/>
          </a:xfrm>
        </p:spPr>
        <p:txBody>
          <a:bodyPr/>
          <a:lstStyle/>
          <a:p>
            <a:r>
              <a:rPr lang="en-US" dirty="0"/>
              <a:t>If you are making a list from another list, you can use list comprehensions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75548-3A18-A148-8B16-C11754F4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0" y="1417638"/>
            <a:ext cx="4871720" cy="231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94F0A-E065-034B-8DC3-F0702D59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11" y="4436268"/>
            <a:ext cx="7128778" cy="161528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9E2A5740-7F23-F249-B7E7-085A475651C6}"/>
              </a:ext>
            </a:extLst>
          </p:cNvPr>
          <p:cNvSpPr/>
          <p:nvPr/>
        </p:nvSpPr>
        <p:spPr>
          <a:xfrm rot="16200000">
            <a:off x="6154325" y="3854039"/>
            <a:ext cx="228203" cy="30079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5C45950-BF80-5E47-BE78-A4749E80A34A}"/>
              </a:ext>
            </a:extLst>
          </p:cNvPr>
          <p:cNvSpPr/>
          <p:nvPr/>
        </p:nvSpPr>
        <p:spPr>
          <a:xfrm rot="16200000">
            <a:off x="3551974" y="4623622"/>
            <a:ext cx="190897" cy="15060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B721E-C1B6-4F46-8623-3A6DEAD11BE2}"/>
              </a:ext>
            </a:extLst>
          </p:cNvPr>
          <p:cNvSpPr txBox="1"/>
          <p:nvPr/>
        </p:nvSpPr>
        <p:spPr>
          <a:xfrm>
            <a:off x="5547427" y="5534859"/>
            <a:ext cx="14419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over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7AC2E-5450-2741-9D7A-E93F8EF364A4}"/>
              </a:ext>
            </a:extLst>
          </p:cNvPr>
          <p:cNvSpPr txBox="1"/>
          <p:nvPr/>
        </p:nvSpPr>
        <p:spPr>
          <a:xfrm>
            <a:off x="3347841" y="5528924"/>
            <a:ext cx="170993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to convert string to item in new list</a:t>
            </a:r>
          </a:p>
        </p:txBody>
      </p:sp>
    </p:spTree>
    <p:extLst>
      <p:ext uri="{BB962C8B-B14F-4D97-AF65-F5344CB8AC3E}">
        <p14:creationId xmlns:p14="http://schemas.microsoft.com/office/powerpoint/2010/main" val="234911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57FD-224A-C44A-B765-2E226C9E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4DC6-3112-0C49-BA6D-9DC1FC92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list of numbers, each number should be double the original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strings '42' '100' to their </a:t>
            </a:r>
            <a:r>
              <a:rPr lang="en-US" dirty="0" err="1"/>
              <a:t>int</a:t>
            </a:r>
            <a:r>
              <a:rPr lang="en-US" dirty="0"/>
              <a:t> equivalent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25184-9595-E748-B8CA-F1C37240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2709861"/>
            <a:ext cx="5283205" cy="990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A2594C-27DA-CA4A-ABD4-3221196F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57" y="5080000"/>
            <a:ext cx="7684543" cy="10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9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7624-77BC-2D4C-A69F-637149F9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09F5-5275-C34A-8C3A-7E36FC43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dirty="0"/>
              <a:t>Start with the list [2, 4, 6]</a:t>
            </a:r>
          </a:p>
          <a:p>
            <a:r>
              <a:rPr lang="en-US" dirty="0"/>
              <a:t>Write a list comprehension to make a new list with each number increased by one</a:t>
            </a:r>
          </a:p>
          <a:p>
            <a:r>
              <a:rPr lang="en-US" dirty="0"/>
              <a:t>So, your program should create the list [3, 5, 7]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388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B9A8-C1F8-EA4A-B5F3-0A37ED8F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 list from only certain values of the original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D732-0339-AB49-A5DA-FF20F350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add a condition to </a:t>
            </a:r>
            <a:r>
              <a:rPr lang="en-US" b="1" dirty="0"/>
              <a:t>filter</a:t>
            </a:r>
            <a:r>
              <a:rPr lang="en-US" dirty="0"/>
              <a:t> the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29EED-2446-6848-A373-13D8A183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5693"/>
            <a:ext cx="8525088" cy="1696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6DD2E-CF8F-3747-920A-6E80918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4572000"/>
            <a:ext cx="4203700" cy="217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76473-3E29-414D-A43F-4AC20B82904A}"/>
              </a:ext>
            </a:extLst>
          </p:cNvPr>
          <p:cNvSpPr txBox="1"/>
          <p:nvPr/>
        </p:nvSpPr>
        <p:spPr>
          <a:xfrm>
            <a:off x="674894" y="4572000"/>
            <a:ext cx="3512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Remember that Python doesn't have contains() methods, use the </a:t>
            </a:r>
            <a:r>
              <a:rPr lang="en-US" sz="2000" b="1" dirty="0"/>
              <a:t>in</a:t>
            </a:r>
            <a:r>
              <a:rPr lang="en-US" sz="2000" dirty="0"/>
              <a:t> operator to see if a string contains a substring, or a list contains a item </a:t>
            </a:r>
          </a:p>
        </p:txBody>
      </p:sp>
    </p:spTree>
    <p:extLst>
      <p:ext uri="{BB962C8B-B14F-4D97-AF65-F5344CB8AC3E}">
        <p14:creationId xmlns:p14="http://schemas.microsoft.com/office/powerpoint/2010/main" val="58837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FB02-0839-8A48-837B-4D12BBC2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4C26-078E-1C4B-9190-5471FCB8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72475" cy="4525963"/>
          </a:xfrm>
        </p:spPr>
        <p:txBody>
          <a:bodyPr/>
          <a:lstStyle/>
          <a:p>
            <a:r>
              <a:rPr lang="en-US" dirty="0"/>
              <a:t>Start with the list [0, 3, 4, 0, 22, 1]</a:t>
            </a:r>
          </a:p>
          <a:p>
            <a:r>
              <a:rPr lang="en-US" dirty="0"/>
              <a:t>Create a new list with all the non-zero numbers</a:t>
            </a:r>
          </a:p>
          <a:p>
            <a:r>
              <a:rPr lang="en-US" dirty="0"/>
              <a:t>So your program will create the list [3, 4, 22, 1]</a:t>
            </a:r>
          </a:p>
          <a:p>
            <a:endParaRPr lang="en-US" dirty="0"/>
          </a:p>
          <a:p>
            <a:r>
              <a:rPr lang="en-US" dirty="0"/>
              <a:t>Start with the list </a:t>
            </a:r>
          </a:p>
          <a:p>
            <a:r>
              <a:rPr lang="en-US" dirty="0"/>
              <a:t>['ITEC 2560', 'BTEC 1010', 'ITEC 2905']</a:t>
            </a:r>
          </a:p>
          <a:p>
            <a:r>
              <a:rPr lang="en-US" dirty="0"/>
              <a:t>Make a new list, filter out the non-ITEC classes</a:t>
            </a:r>
          </a:p>
        </p:txBody>
      </p:sp>
    </p:spTree>
    <p:extLst>
      <p:ext uri="{BB962C8B-B14F-4D97-AF65-F5344CB8AC3E}">
        <p14:creationId xmlns:p14="http://schemas.microsoft.com/office/powerpoint/2010/main" val="357402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  <a:p>
            <a:r>
              <a:rPr lang="en-US" dirty="0"/>
              <a:t>Introductions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Python recap/warm up: Lab 1</a:t>
            </a:r>
          </a:p>
          <a:p>
            <a:r>
              <a:rPr lang="en-US" dirty="0"/>
              <a:t>Project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9BD5-795D-5F42-B73A-BB7701A6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combine filtering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CB3E-C456-9F40-B962-A3036A0BC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Uppercase all food items, but only if it's pizza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Equivalent, with loop and if statement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501E7-31DF-8A48-A048-BD62322B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2622549"/>
            <a:ext cx="8747799" cy="963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7EE32-0932-B341-886E-1DD157E3D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99" y="4835525"/>
            <a:ext cx="7416800" cy="147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9760F7-8D67-E142-A5FA-DB0F5F394FCF}"/>
              </a:ext>
            </a:extLst>
          </p:cNvPr>
          <p:cNvSpPr txBox="1"/>
          <p:nvPr/>
        </p:nvSpPr>
        <p:spPr>
          <a:xfrm>
            <a:off x="1985963" y="46085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70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E571-A506-E649-B6D1-F338199C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8599-D0BC-6A42-BE0B-8D67874C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list [0, 10, 4, 0, 32]</a:t>
            </a:r>
          </a:p>
          <a:p>
            <a:r>
              <a:rPr lang="en-US" dirty="0"/>
              <a:t>Make a new list with all the numbers doubled, but only if the number if not zero</a:t>
            </a:r>
          </a:p>
          <a:p>
            <a:r>
              <a:rPr lang="en-US" dirty="0"/>
              <a:t>So the new list will be [20, 8, 64]</a:t>
            </a:r>
          </a:p>
        </p:txBody>
      </p:sp>
    </p:spTree>
    <p:extLst>
      <p:ext uri="{BB962C8B-B14F-4D97-AF65-F5344CB8AC3E}">
        <p14:creationId xmlns:p14="http://schemas.microsoft.com/office/powerpoint/2010/main" val="312810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61F-1058-A241-8523-69A726B6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4161-2935-ED4A-9975-F02726B3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prefer, you can always use loops and if statements in place of list comprehensions</a:t>
            </a:r>
          </a:p>
          <a:p>
            <a:r>
              <a:rPr lang="en-US" dirty="0"/>
              <a:t>Whatever you understand better, is usually the right choice</a:t>
            </a:r>
          </a:p>
          <a:p>
            <a:r>
              <a:rPr lang="en-US" dirty="0"/>
              <a:t>Readability is better than conciseness</a:t>
            </a:r>
          </a:p>
          <a:p>
            <a:r>
              <a:rPr lang="en-US" dirty="0"/>
              <a:t>But, it's also nice to save typing, and you'll see list comprehensions a lot in Python code</a:t>
            </a:r>
          </a:p>
        </p:txBody>
      </p:sp>
    </p:spTree>
    <p:extLst>
      <p:ext uri="{BB962C8B-B14F-4D97-AF65-F5344CB8AC3E}">
        <p14:creationId xmlns:p14="http://schemas.microsoft.com/office/powerpoint/2010/main" val="2286744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1A24-DA64-F244-9C6C-A6BDF4B1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2406-ED6D-CA47-838B-8F47710EC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7696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Even though we didn't cover classes in Programming Logic, Python is an object-oriented language</a:t>
            </a:r>
          </a:p>
          <a:p>
            <a:r>
              <a:rPr lang="en-US" sz="2800" dirty="0"/>
              <a:t>Example class </a:t>
            </a:r>
            <a:r>
              <a:rPr lang="en-US" sz="2800" dirty="0" smtClean="0"/>
              <a:t>to represent a s</a:t>
            </a:r>
            <a:r>
              <a:rPr lang="en-US" sz="2800" dirty="0" smtClean="0"/>
              <a:t>tudent</a:t>
            </a:r>
          </a:p>
          <a:p>
            <a:r>
              <a:rPr lang="en-US" sz="2800" dirty="0" smtClean="0"/>
              <a:t>__</a:t>
            </a:r>
            <a:r>
              <a:rPr lang="en-US" sz="2800" dirty="0" err="1" smtClean="0"/>
              <a:t>init</a:t>
            </a:r>
            <a:r>
              <a:rPr lang="en-US" sz="2800" dirty="0" smtClean="0"/>
              <a:t>__ is an initializer method, used in similar ways to a Java/C# constructor</a:t>
            </a:r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5908E-9AD1-1E47-83A4-8315EE98C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59370"/>
            <a:ext cx="7319403" cy="20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AFFD-B6E7-3841-B32D-6241B706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Student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8CA5-1A95-DB46-A11C-864A05AD2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getters and setters - attributes are public by default, can access directly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70E78-927F-E84B-83F4-087CAB8D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8" y="2845953"/>
            <a:ext cx="5611144" cy="2407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871D6-5807-1A41-BAFE-0774D9ED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3" y="4925667"/>
            <a:ext cx="2360975" cy="12004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669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D5EB-59D7-C64E-B836-95062F57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7250"/>
            <a:ext cx="8229600" cy="1143000"/>
          </a:xfrm>
        </p:spPr>
        <p:txBody>
          <a:bodyPr/>
          <a:lstStyle/>
          <a:p>
            <a:r>
              <a:rPr lang="en-US" dirty="0"/>
              <a:t>Methods for Student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875F-9444-854F-8E0E-4BE2133B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1825"/>
            <a:ext cx="8229600" cy="4525963"/>
          </a:xfrm>
        </p:spPr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str</a:t>
            </a:r>
            <a:r>
              <a:rPr lang="en-US" dirty="0"/>
              <a:t>__ is like Java's </a:t>
            </a:r>
            <a:r>
              <a:rPr lang="en-US" dirty="0" err="1"/>
              <a:t>toString</a:t>
            </a:r>
            <a:r>
              <a:rPr lang="en-US" dirty="0"/>
              <a:t>, C# </a:t>
            </a:r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96B25-07C6-374E-9255-11DE4D5D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0" y="1733334"/>
            <a:ext cx="7504017" cy="2573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B87E81-4875-8B45-92DD-45F936FA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37" y="4519612"/>
            <a:ext cx="3484487" cy="2061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EBAEF0-073B-1A49-BA1D-57972AF2D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61" y="5088226"/>
            <a:ext cx="3188248" cy="9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76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532C-71F9-A04F-8B45-7F8BA893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14A4-3DD1-F848-807D-6A9ABF4B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argument to all class methods is </a:t>
            </a:r>
            <a:r>
              <a:rPr lang="en-US" b="1" i="1" dirty="0"/>
              <a:t>self</a:t>
            </a:r>
          </a:p>
          <a:p>
            <a:r>
              <a:rPr lang="en-US" b="1" i="1" dirty="0"/>
              <a:t>self</a:t>
            </a:r>
            <a:r>
              <a:rPr lang="en-US" dirty="0"/>
              <a:t> is like </a:t>
            </a:r>
            <a:r>
              <a:rPr lang="en-US" b="1" i="1" dirty="0"/>
              <a:t>this</a:t>
            </a:r>
            <a:r>
              <a:rPr lang="en-US" dirty="0"/>
              <a:t> in Java/C# - it refers to this object, this instance of the class</a:t>
            </a:r>
          </a:p>
          <a:p>
            <a:r>
              <a:rPr lang="en-US" dirty="0"/>
              <a:t>Within a class, all class properties are referred to as </a:t>
            </a:r>
            <a:r>
              <a:rPr lang="en-US" dirty="0" err="1"/>
              <a:t>self.property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49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1A24-DA64-F244-9C6C-A6BDF4B1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2406-ED6D-CA47-838B-8F47710E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D6E6E-B51C-6F47-AAD3-F3227411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723506"/>
            <a:ext cx="5853084" cy="31269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B8AC7E-2C11-3747-986E-97679817C055}"/>
              </a:ext>
            </a:extLst>
          </p:cNvPr>
          <p:cNvSpPr txBox="1">
            <a:spLocks/>
          </p:cNvSpPr>
          <p:nvPr/>
        </p:nvSpPr>
        <p:spPr>
          <a:xfrm>
            <a:off x="457200" y="5104015"/>
            <a:ext cx="8382000" cy="1174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methods/function </a:t>
            </a:r>
            <a:r>
              <a:rPr lang="en-US" dirty="0" smtClean="0"/>
              <a:t>parameters </a:t>
            </a:r>
            <a:r>
              <a:rPr lang="en-US" dirty="0"/>
              <a:t>can have default values</a:t>
            </a:r>
          </a:p>
          <a:p>
            <a:r>
              <a:rPr lang="en-US" dirty="0"/>
              <a:t>Most dice have 6 sides, so can make that a default value</a:t>
            </a:r>
          </a:p>
        </p:txBody>
      </p:sp>
    </p:spTree>
    <p:extLst>
      <p:ext uri="{BB962C8B-B14F-4D97-AF65-F5344CB8AC3E}">
        <p14:creationId xmlns:p14="http://schemas.microsoft.com/office/powerpoint/2010/main" val="2265110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27B7-0808-C942-AF68-2E17E96C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Dice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7058-5D39-4B47-8252-AB738B63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use of default argument when creating Dice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78ADF-E5A1-6C49-86A5-ABBAC85B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89" y="2916844"/>
            <a:ext cx="6277841" cy="36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56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B9AB-EEEF-E148-BC49-D23E59FF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2E80-28A8-E543-932E-B950C749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Student class to have one more attribute: </a:t>
            </a:r>
            <a:r>
              <a:rPr lang="en-US" b="1" dirty="0" err="1"/>
              <a:t>gpa</a:t>
            </a:r>
            <a:r>
              <a:rPr lang="en-US" dirty="0"/>
              <a:t>, to store a student's GPA</a:t>
            </a:r>
          </a:p>
          <a:p>
            <a:r>
              <a:rPr lang="en-US" dirty="0"/>
              <a:t>Modify the __</a:t>
            </a:r>
            <a:r>
              <a:rPr lang="en-US" dirty="0" err="1"/>
              <a:t>init</a:t>
            </a:r>
            <a:r>
              <a:rPr lang="en-US" dirty="0"/>
              <a:t>__ and __</a:t>
            </a:r>
            <a:r>
              <a:rPr lang="en-US" dirty="0" err="1"/>
              <a:t>str</a:t>
            </a:r>
            <a:r>
              <a:rPr lang="en-US" dirty="0"/>
              <a:t>__ methods</a:t>
            </a:r>
          </a:p>
          <a:p>
            <a:r>
              <a:rPr lang="en-US" dirty="0"/>
              <a:t>Create some example student objects</a:t>
            </a:r>
          </a:p>
          <a:p>
            <a:endParaRPr lang="en-US" dirty="0"/>
          </a:p>
          <a:p>
            <a:r>
              <a:rPr lang="en-US" dirty="0"/>
              <a:t>Can you print a Student's </a:t>
            </a:r>
            <a:r>
              <a:rPr lang="en-US" dirty="0" smtClean="0"/>
              <a:t>GPA</a:t>
            </a:r>
            <a:r>
              <a:rPr lang="en-US" dirty="0" smtClean="0"/>
              <a:t>? </a:t>
            </a:r>
            <a:endParaRPr lang="en-US" dirty="0"/>
          </a:p>
          <a:p>
            <a:r>
              <a:rPr lang="en-US" dirty="0"/>
              <a:t>Can you change a Student's </a:t>
            </a:r>
            <a:r>
              <a:rPr lang="en-US" dirty="0" smtClean="0"/>
              <a:t>GPA?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5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Python </a:t>
            </a:r>
            <a:r>
              <a:rPr lang="en-US" dirty="0" smtClean="0"/>
              <a:t>3.8.latest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</a:t>
            </a:r>
          </a:p>
          <a:p>
            <a:r>
              <a:rPr lang="en-US" dirty="0" err="1"/>
              <a:t>Git</a:t>
            </a:r>
            <a:r>
              <a:rPr lang="en-US" dirty="0"/>
              <a:t> – Macs have it already –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An editor, e.g. </a:t>
            </a:r>
          </a:p>
          <a:p>
            <a:pPr lvl="1"/>
            <a:r>
              <a:rPr lang="en-US" dirty="0" err="1" smtClean="0"/>
              <a:t>VSCode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https://code.visualstudio.com/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Atom </a:t>
            </a:r>
            <a:r>
              <a:rPr lang="en-US" dirty="0">
                <a:hlinkClick r:id="rId5"/>
              </a:rPr>
              <a:t>https://atom.io/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Notepad++ </a:t>
            </a:r>
            <a:r>
              <a:rPr lang="en-US" dirty="0">
                <a:hlinkClick r:id="rId6"/>
              </a:rPr>
              <a:t>https://notepad-plus-plus.org/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Sublime Text </a:t>
            </a:r>
            <a:r>
              <a:rPr lang="en-US" dirty="0">
                <a:hlinkClick r:id="rId7"/>
              </a:rPr>
              <a:t>https://www.sublimetext.com/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(you won't use 99% of it's features though) </a:t>
            </a:r>
            <a:r>
              <a:rPr lang="en-US" dirty="0">
                <a:hlinkClick r:id="rId8"/>
              </a:rPr>
              <a:t>https://www.jetbrains.com/pycharm/</a:t>
            </a:r>
            <a:endParaRPr lang="en-US" dirty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editor of your choice</a:t>
            </a:r>
          </a:p>
          <a:p>
            <a:pPr lvl="1"/>
            <a:endParaRPr lang="en-US" dirty="0"/>
          </a:p>
          <a:p>
            <a:r>
              <a:rPr lang="en-US" dirty="0"/>
              <a:t>Other software will be needed, everything will be free for students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41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1B2E-6453-C54F-BAD3-EF0C1E46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7762-A4A7-FF44-A61C-B4534919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new class called </a:t>
            </a:r>
            <a:r>
              <a:rPr lang="en-US" b="1" dirty="0"/>
              <a:t>Author</a:t>
            </a:r>
          </a:p>
          <a:p>
            <a:r>
              <a:rPr lang="en-US" dirty="0"/>
              <a:t>An Author has a </a:t>
            </a:r>
            <a:r>
              <a:rPr lang="en-US" b="1" dirty="0"/>
              <a:t>name</a:t>
            </a:r>
            <a:r>
              <a:rPr lang="en-US" dirty="0"/>
              <a:t>, and a list of </a:t>
            </a:r>
            <a:r>
              <a:rPr lang="en-US" b="1" dirty="0"/>
              <a:t>books</a:t>
            </a:r>
            <a:r>
              <a:rPr lang="en-US" dirty="0"/>
              <a:t> published </a:t>
            </a:r>
          </a:p>
          <a:p>
            <a:pPr lvl="1"/>
            <a:r>
              <a:rPr lang="en-US" dirty="0"/>
              <a:t>When you create a new Author, they don't have any books. So create an empty books list attribute in __</a:t>
            </a:r>
            <a:r>
              <a:rPr lang="en-US" dirty="0" err="1"/>
              <a:t>init</a:t>
            </a:r>
            <a:r>
              <a:rPr lang="en-US" dirty="0"/>
              <a:t>__ </a:t>
            </a:r>
          </a:p>
          <a:p>
            <a:r>
              <a:rPr lang="en-US" dirty="0"/>
              <a:t>Your Author class should have a </a:t>
            </a:r>
            <a:r>
              <a:rPr lang="en-US" b="1" dirty="0"/>
              <a:t>publish</a:t>
            </a:r>
            <a:r>
              <a:rPr lang="en-US" dirty="0"/>
              <a:t> method, which takes the title of a book as an argument. Add the title of this book to this object's books list </a:t>
            </a:r>
          </a:p>
          <a:p>
            <a:r>
              <a:rPr lang="en-US" dirty="0"/>
              <a:t>Add a __</a:t>
            </a:r>
            <a:r>
              <a:rPr lang="en-US" dirty="0" err="1"/>
              <a:t>str</a:t>
            </a:r>
            <a:r>
              <a:rPr lang="en-US" dirty="0"/>
              <a:t>__ method that returns a String with the author's name, and </a:t>
            </a:r>
            <a:r>
              <a:rPr lang="en-US" dirty="0" smtClean="0"/>
              <a:t>the names of all of their book's titles</a:t>
            </a:r>
            <a:endParaRPr lang="en-US" dirty="0"/>
          </a:p>
          <a:p>
            <a:r>
              <a:rPr lang="en-US" dirty="0"/>
              <a:t>Write a main function to test your class, create some example </a:t>
            </a:r>
            <a:r>
              <a:rPr lang="en-US" dirty="0" smtClean="0"/>
              <a:t>authors, </a:t>
            </a:r>
            <a:r>
              <a:rPr lang="en-US" dirty="0"/>
              <a:t>and publish some example books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74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4F14-7F92-3947-9ED0-E21E1652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274638"/>
            <a:ext cx="1928812" cy="1143000"/>
          </a:xfrm>
        </p:spPr>
        <p:txBody>
          <a:bodyPr>
            <a:noAutofit/>
          </a:bodyPr>
          <a:lstStyle/>
          <a:p>
            <a:r>
              <a:rPr lang="en-US" sz="3600" dirty="0"/>
              <a:t>Example solution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37B46-92B2-6341-A905-B08D54FB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1" y="614362"/>
            <a:ext cx="6024664" cy="58529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2092C2-4BE5-454E-A10C-BF2850C28BE3}"/>
              </a:ext>
            </a:extLst>
          </p:cNvPr>
          <p:cNvSpPr/>
          <p:nvPr/>
        </p:nvSpPr>
        <p:spPr>
          <a:xfrm>
            <a:off x="6372419" y="1900239"/>
            <a:ext cx="2628705" cy="4801314"/>
          </a:xfrm>
          <a:prstGeom prst="rect">
            <a:avLst/>
          </a:prstGeom>
          <a:solidFill>
            <a:srgbClr val="DCE6F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 = a or b</a:t>
            </a:r>
          </a:p>
          <a:p>
            <a:endParaRPr lang="en-US" dirty="0"/>
          </a:p>
          <a:p>
            <a:r>
              <a:rPr lang="en-US" dirty="0"/>
              <a:t>if a is truthy, data will be set to a</a:t>
            </a:r>
          </a:p>
          <a:p>
            <a:endParaRPr lang="en-US" dirty="0"/>
          </a:p>
          <a:p>
            <a:r>
              <a:rPr lang="en-US" dirty="0"/>
              <a:t>If a is </a:t>
            </a:r>
            <a:r>
              <a:rPr lang="en-US" dirty="0" err="1"/>
              <a:t>falsy</a:t>
            </a:r>
            <a:r>
              <a:rPr lang="en-US" dirty="0"/>
              <a:t>, then </a:t>
            </a:r>
            <a:r>
              <a:rPr lang="en-US" dirty="0" err="1"/>
              <a:t>var</a:t>
            </a:r>
            <a:r>
              <a:rPr lang="en-US" dirty="0"/>
              <a:t> will be set to b</a:t>
            </a:r>
          </a:p>
          <a:p>
            <a:endParaRPr lang="en-US" dirty="0"/>
          </a:p>
          <a:p>
            <a:r>
              <a:rPr lang="en-US" dirty="0"/>
              <a:t>In Python, empty lists, empty strings, None, 0 and False are </a:t>
            </a:r>
            <a:r>
              <a:rPr lang="en-US" dirty="0" err="1"/>
              <a:t>falsy</a:t>
            </a:r>
            <a:endParaRPr lang="en-US" dirty="0"/>
          </a:p>
          <a:p>
            <a:endParaRPr lang="en-US" dirty="0"/>
          </a:p>
          <a:p>
            <a:r>
              <a:rPr lang="en-US" dirty="0"/>
              <a:t>Does the same as this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C13788-3928-1F47-BF1E-A28BEBF3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988" y="1600200"/>
            <a:ext cx="1928812" cy="18716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AF48AA-41F7-D24F-BF5D-DA3EFBE7E5C0}"/>
              </a:ext>
            </a:extLst>
          </p:cNvPr>
          <p:cNvCxnSpPr/>
          <p:nvPr/>
        </p:nvCxnSpPr>
        <p:spPr>
          <a:xfrm flipH="1">
            <a:off x="5515169" y="2807494"/>
            <a:ext cx="857250" cy="2500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227BA65-D1E4-0646-8D1D-53E98B53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25" y="5564226"/>
            <a:ext cx="2514892" cy="9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9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1A24-DA64-F244-9C6C-A6BDF4B1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ataclasses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2406-ED6D-CA47-838B-8F47710E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classes have a lot of logic in them</a:t>
            </a:r>
          </a:p>
          <a:p>
            <a:r>
              <a:rPr lang="en-US" dirty="0"/>
              <a:t>Other classes are mainly used to store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#Student class for storing name and college ID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Student: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__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__(self, name,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college_id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self.college_id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college_id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27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54C3-489E-4D40-B05F-394440E4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C1AD-9B5B-D841-B2D5-5AC3E0E8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Python 3.7</a:t>
            </a:r>
          </a:p>
          <a:p>
            <a:r>
              <a:rPr lang="en-US" dirty="0"/>
              <a:t>More info, ways to customize and use:</a:t>
            </a:r>
          </a:p>
          <a:p>
            <a:r>
              <a:rPr lang="en-US" dirty="0">
                <a:hlinkClick r:id="rId2"/>
              </a:rPr>
              <a:t>https://docs.python.org/3/library/dataclasses.html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35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596C-8ACE-DD44-873E-6D0F61AD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986213" cy="1143000"/>
          </a:xfrm>
        </p:spPr>
        <p:txBody>
          <a:bodyPr/>
          <a:lstStyle/>
          <a:p>
            <a:r>
              <a:rPr lang="en-US" dirty="0" err="1"/>
              <a:t>dataclass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1A30-C368-124E-9879-003B0331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43375" cy="50752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Python's </a:t>
            </a:r>
            <a:r>
              <a:rPr lang="en-US" dirty="0" err="1"/>
              <a:t>dataclass</a:t>
            </a:r>
            <a:r>
              <a:rPr lang="en-US" dirty="0"/>
              <a:t> remove a lot of the boilerplate* from class definitions</a:t>
            </a:r>
          </a:p>
          <a:p>
            <a:r>
              <a:rPr lang="en-US" dirty="0"/>
              <a:t>Give you __</a:t>
            </a:r>
            <a:r>
              <a:rPr lang="en-US" dirty="0" err="1"/>
              <a:t>init</a:t>
            </a:r>
            <a:r>
              <a:rPr lang="en-US" dirty="0"/>
              <a:t>__, __</a:t>
            </a:r>
            <a:r>
              <a:rPr lang="en-US" dirty="0" err="1"/>
              <a:t>str</a:t>
            </a:r>
            <a:r>
              <a:rPr lang="en-US" dirty="0"/>
              <a:t>__ methods for free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*Standard code that is included in many places and is usually very boring to write, e.g. constructors that simply set values, get and set methods, </a:t>
            </a:r>
            <a:r>
              <a:rPr lang="en-US" dirty="0" err="1"/>
              <a:t>toString</a:t>
            </a:r>
            <a:r>
              <a:rPr lang="en-US" dirty="0"/>
              <a:t>/__</a:t>
            </a:r>
            <a:r>
              <a:rPr lang="en-US" dirty="0" err="1"/>
              <a:t>str</a:t>
            </a:r>
            <a:r>
              <a:rPr lang="en-US" dirty="0"/>
              <a:t>__ methods....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9F86C-AB17-5340-96C7-71BE1AD6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274638"/>
            <a:ext cx="4089400" cy="64008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BA1909-2C8A-704C-B746-959ECFC25B00}"/>
              </a:ext>
            </a:extLst>
          </p:cNvPr>
          <p:cNvSpPr txBox="1"/>
          <p:nvPr/>
        </p:nvSpPr>
        <p:spPr>
          <a:xfrm>
            <a:off x="5516014" y="6396077"/>
            <a:ext cx="337239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Java class with lots of boilerplate</a:t>
            </a:r>
          </a:p>
        </p:txBody>
      </p:sp>
    </p:spTree>
    <p:extLst>
      <p:ext uri="{BB962C8B-B14F-4D97-AF65-F5344CB8AC3E}">
        <p14:creationId xmlns:p14="http://schemas.microsoft.com/office/powerpoint/2010/main" val="3969892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919F-38FC-F446-B51B-663AD725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dataclass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78C9-3324-DD45-AEF0-6E84E84F5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362902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Can re-write the Student class like this</a:t>
            </a:r>
          </a:p>
          <a:p>
            <a:r>
              <a:rPr lang="en-US" dirty="0"/>
              <a:t>Use the @</a:t>
            </a:r>
            <a:r>
              <a:rPr lang="en-US" dirty="0" err="1"/>
              <a:t>dataclass</a:t>
            </a:r>
            <a:r>
              <a:rPr lang="en-US" dirty="0"/>
              <a:t> </a:t>
            </a:r>
            <a:r>
              <a:rPr lang="en-US" b="1" dirty="0"/>
              <a:t>decorator</a:t>
            </a:r>
          </a:p>
          <a:p>
            <a:r>
              <a:rPr lang="en-US" dirty="0"/>
              <a:t>List the variables and their types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and __</a:t>
            </a:r>
            <a:r>
              <a:rPr lang="en-US" dirty="0" err="1"/>
              <a:t>str</a:t>
            </a:r>
            <a:r>
              <a:rPr lang="en-US" dirty="0"/>
              <a:t>__ method are generated automatically</a:t>
            </a:r>
          </a:p>
          <a:p>
            <a:r>
              <a:rPr lang="en-US" dirty="0"/>
              <a:t>Can override generated methods if you need custom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DC63D-0F99-2E4B-9142-D0551B5B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12" y="1417638"/>
            <a:ext cx="4469183" cy="481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9BFF9-C145-984F-B930-FD86D57BA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5" y="5842793"/>
            <a:ext cx="6803394" cy="773113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5922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 in the </a:t>
            </a:r>
            <a:r>
              <a:rPr lang="en-US" dirty="0" err="1"/>
              <a:t>dataclass</a:t>
            </a:r>
            <a:r>
              <a:rPr lang="en-US" dirty="0"/>
              <a:t> code from the previous slide</a:t>
            </a:r>
          </a:p>
          <a:p>
            <a:r>
              <a:rPr lang="en-US" dirty="0"/>
              <a:t>Add one more field: </a:t>
            </a:r>
            <a:r>
              <a:rPr lang="en-US" b="1" dirty="0" err="1"/>
              <a:t>gpa</a:t>
            </a:r>
            <a:r>
              <a:rPr lang="en-US" dirty="0"/>
              <a:t>, a float</a:t>
            </a:r>
          </a:p>
          <a:p>
            <a:endParaRPr lang="en-US" dirty="0"/>
          </a:p>
          <a:p>
            <a:r>
              <a:rPr lang="en-US" dirty="0"/>
              <a:t>Write a main function to create some example Student objects</a:t>
            </a:r>
          </a:p>
          <a:p>
            <a:endParaRPr lang="en-US" dirty="0"/>
          </a:p>
          <a:p>
            <a:r>
              <a:rPr lang="en-US" dirty="0"/>
              <a:t>Compare the </a:t>
            </a:r>
            <a:r>
              <a:rPr lang="en-US" dirty="0" err="1"/>
              <a:t>dataclass</a:t>
            </a:r>
            <a:r>
              <a:rPr lang="en-US" dirty="0"/>
              <a:t> version to the "traditional" version</a:t>
            </a:r>
          </a:p>
        </p:txBody>
      </p:sp>
    </p:spTree>
    <p:extLst>
      <p:ext uri="{BB962C8B-B14F-4D97-AF65-F5344CB8AC3E}">
        <p14:creationId xmlns:p14="http://schemas.microsoft.com/office/powerpoint/2010/main" val="899544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Python</a:t>
            </a:r>
          </a:p>
          <a:p>
            <a:r>
              <a:rPr lang="en-US" dirty="0"/>
              <a:t>Some Python programs, practice basics</a:t>
            </a:r>
          </a:p>
          <a:p>
            <a:r>
              <a:rPr lang="en-US" dirty="0"/>
              <a:t>Please ask if you have any questions</a:t>
            </a:r>
          </a:p>
          <a:p>
            <a:endParaRPr lang="en-US" dirty="0"/>
          </a:p>
          <a:p>
            <a:r>
              <a:rPr lang="en-US" b="1" u="sng" dirty="0"/>
              <a:t>Turn your lab work in before you </a:t>
            </a:r>
            <a:r>
              <a:rPr lang="en-US" b="1" u="sng" dirty="0" smtClean="0"/>
              <a:t>leave</a:t>
            </a:r>
          </a:p>
          <a:p>
            <a:r>
              <a:rPr lang="en-US" b="1" u="sng" dirty="0" smtClean="0"/>
              <a:t>You will get partial credit if it is not finished</a:t>
            </a:r>
          </a:p>
          <a:p>
            <a:r>
              <a:rPr lang="en-US" b="1" u="sng" dirty="0" smtClean="0"/>
              <a:t>Completed? A grade. Good effort? B grade.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93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5C07-DB94-354A-98E4-FB8E8658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3655-9F7E-3847-808A-B08FAE1C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0969"/>
            <a:ext cx="484346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game</a:t>
            </a:r>
          </a:p>
          <a:p>
            <a:r>
              <a:rPr lang="en-US" dirty="0"/>
              <a:t>Due before next class </a:t>
            </a:r>
            <a:r>
              <a:rPr lang="en-US" dirty="0" smtClean="0"/>
              <a:t>so </a:t>
            </a:r>
            <a:r>
              <a:rPr lang="en-US" dirty="0"/>
              <a:t>don't make it too complex</a:t>
            </a:r>
          </a:p>
          <a:p>
            <a:r>
              <a:rPr lang="en-US" dirty="0"/>
              <a:t>Objectives: more Python practice, make sure you are familiar with syntax and basic language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For all projects: code quality is more important than quantity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4C9D3-795B-C54C-9159-E646DEDB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3054350"/>
            <a:ext cx="3094398" cy="223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E9AC5A-2352-874A-A585-0CE7FDC9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926932"/>
            <a:ext cx="7913533" cy="5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0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projects</a:t>
            </a:r>
          </a:p>
          <a:p>
            <a:r>
              <a:rPr lang="en-US" dirty="0"/>
              <a:t>Do research, learn new things, solve problems, troubleshoot</a:t>
            </a:r>
          </a:p>
          <a:p>
            <a:r>
              <a:rPr lang="en-US" dirty="0"/>
              <a:t>Collaborate</a:t>
            </a:r>
          </a:p>
          <a:p>
            <a:r>
              <a:rPr lang="en-US" dirty="0"/>
              <a:t>Use software developer tools common in industry</a:t>
            </a:r>
          </a:p>
          <a:p>
            <a:pPr lvl="1"/>
            <a:r>
              <a:rPr lang="en-US" dirty="0"/>
              <a:t>Version control, issue tracking, build tools, package managers, testing, documentation…</a:t>
            </a:r>
          </a:p>
          <a:p>
            <a:r>
              <a:rPr lang="en-US" dirty="0"/>
              <a:t>Broaden and deepen your skills</a:t>
            </a:r>
          </a:p>
          <a:p>
            <a:pPr lvl="1"/>
            <a:r>
              <a:rPr lang="en-US" dirty="0"/>
              <a:t>Learn more about Python; learn more general knowledge</a:t>
            </a:r>
          </a:p>
          <a:p>
            <a:pPr lvl="1"/>
            <a:r>
              <a:rPr lang="en-US"/>
              <a:t>Employers want </a:t>
            </a:r>
            <a:r>
              <a:rPr lang="en-US" dirty="0"/>
              <a:t>'T-</a:t>
            </a:r>
            <a:r>
              <a:rPr lang="en-US"/>
              <a:t>shaped developers'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</a:p>
          <a:p>
            <a:r>
              <a:rPr lang="en-US" dirty="0"/>
              <a:t>Class will use Python as a teaching language</a:t>
            </a:r>
          </a:p>
          <a:p>
            <a:pPr lvl="1"/>
            <a:r>
              <a:rPr lang="en-US" dirty="0"/>
              <a:t>Can accommodate if you'd really like to work on some projects in another language/platform – let's discuss</a:t>
            </a:r>
          </a:p>
        </p:txBody>
      </p:sp>
    </p:spTree>
    <p:extLst>
      <p:ext uri="{BB962C8B-B14F-4D97-AF65-F5344CB8AC3E}">
        <p14:creationId xmlns:p14="http://schemas.microsoft.com/office/powerpoint/2010/main" val="51274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 paper: 2 x 6-credit programming languages</a:t>
            </a:r>
          </a:p>
          <a:p>
            <a:endParaRPr lang="en-US" dirty="0"/>
          </a:p>
          <a:p>
            <a:r>
              <a:rPr lang="en-US" dirty="0"/>
              <a:t>What you actually need to be successful in this class:</a:t>
            </a:r>
          </a:p>
          <a:p>
            <a:pPr lvl="1"/>
            <a:r>
              <a:rPr lang="en-US" dirty="0"/>
              <a:t>A solid level of programming skill</a:t>
            </a:r>
          </a:p>
          <a:p>
            <a:pPr lvl="2"/>
            <a:r>
              <a:rPr lang="en-US" dirty="0"/>
              <a:t>If those 6-credit classes were really tough for you; and/or you did not get a good grade; then you should consider taking more classes to build your programming skills before you attempt this class</a:t>
            </a:r>
          </a:p>
          <a:p>
            <a:pPr lvl="1"/>
            <a:r>
              <a:rPr lang="en-US" dirty="0"/>
              <a:t>An interest in learning more programming skills</a:t>
            </a:r>
          </a:p>
          <a:p>
            <a:pPr lvl="1"/>
            <a:r>
              <a:rPr lang="en-US" dirty="0"/>
              <a:t>Work ethic: attend, apply yourself, ask questions, get work done, show initiative</a:t>
            </a:r>
          </a:p>
        </p:txBody>
      </p:sp>
    </p:spTree>
    <p:extLst>
      <p:ext uri="{BB962C8B-B14F-4D97-AF65-F5344CB8AC3E}">
        <p14:creationId xmlns:p14="http://schemas.microsoft.com/office/powerpoint/2010/main" val="355482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1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Hi, I'm Clara. Used to be a Java engineer, been at MCTC about 7 years.  Worked with Python, Android, various web technologies; interested in networks and security; been employed, freelance, self employed</a:t>
            </a:r>
            <a:r>
              <a:rPr lang="is-IS" dirty="0"/>
              <a:t>… a bit of a lot of different things. Python is one of my </a:t>
            </a:r>
            <a:r>
              <a:rPr lang="is-IS" dirty="0" smtClean="0"/>
              <a:t>favorite </a:t>
            </a:r>
            <a:r>
              <a:rPr lang="is-IS" dirty="0"/>
              <a:t>languages and I really enjoy learning new technologies, and solving problems with code! </a:t>
            </a:r>
            <a:endParaRPr lang="en-US" dirty="0"/>
          </a:p>
          <a:p>
            <a:endParaRPr lang="en-US" dirty="0"/>
          </a:p>
          <a:p>
            <a:r>
              <a:rPr lang="en-US" sz="4000" dirty="0"/>
              <a:t>Please introduce yourself and tell us:</a:t>
            </a:r>
          </a:p>
          <a:p>
            <a:pPr lvl="1"/>
            <a:r>
              <a:rPr lang="en-US" sz="4000" dirty="0"/>
              <a:t>Which two 6-credit classes did you take?</a:t>
            </a:r>
          </a:p>
          <a:p>
            <a:pPr lvl="1"/>
            <a:r>
              <a:rPr lang="en-US" sz="4000" dirty="0"/>
              <a:t>What program have you written that you most enjoyed creating, or are most proud of? </a:t>
            </a:r>
          </a:p>
          <a:p>
            <a:pPr lvl="1"/>
            <a:r>
              <a:rPr lang="en-US" sz="4000" dirty="0"/>
              <a:t>What languages/platforms are you interested in working with in your career?</a:t>
            </a:r>
          </a:p>
          <a:p>
            <a:pPr lvl="1"/>
            <a:r>
              <a:rPr lang="en-US" sz="4000" dirty="0"/>
              <a:t>Anything you would really like to cover in this class?</a:t>
            </a:r>
          </a:p>
          <a:p>
            <a:pPr lvl="2"/>
            <a:r>
              <a:rPr lang="en-US" sz="2900" dirty="0"/>
              <a:t>No guarantees but I will make a note of it :)</a:t>
            </a:r>
          </a:p>
          <a:p>
            <a:pPr lvl="1"/>
            <a:r>
              <a:rPr lang="en-US" sz="4000" dirty="0"/>
              <a:t>(Optional) </a:t>
            </a:r>
            <a:r>
              <a:rPr lang="en-US" sz="4000" dirty="0" smtClean="0"/>
              <a:t>something you are looking forward to in 2020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240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D2L, content section</a:t>
            </a:r>
          </a:p>
          <a:p>
            <a:r>
              <a:rPr lang="en-US" dirty="0"/>
              <a:t>Please read the whole thing carefully, and please ask if you have any questions</a:t>
            </a:r>
          </a:p>
        </p:txBody>
      </p:sp>
    </p:spTree>
    <p:extLst>
      <p:ext uri="{BB962C8B-B14F-4D97-AF65-F5344CB8AC3E}">
        <p14:creationId xmlns:p14="http://schemas.microsoft.com/office/powerpoint/2010/main" val="68726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97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Introduction, objectives/motivation for the class topic, sample programs</a:t>
            </a:r>
          </a:p>
          <a:p>
            <a:r>
              <a:rPr lang="en-US" dirty="0"/>
              <a:t>Lab – may be individual and/or collaboration with other students</a:t>
            </a:r>
          </a:p>
          <a:p>
            <a:r>
              <a:rPr lang="en-US" dirty="0"/>
              <a:t>You </a:t>
            </a:r>
            <a:r>
              <a:rPr lang="en-US" b="1" i="1" dirty="0"/>
              <a:t>must</a:t>
            </a:r>
            <a:r>
              <a:rPr lang="en-US" dirty="0"/>
              <a:t> check out with me before you leave</a:t>
            </a:r>
          </a:p>
          <a:p>
            <a:r>
              <a:rPr lang="en-US" dirty="0"/>
              <a:t>You should definitely ask questions</a:t>
            </a:r>
          </a:p>
          <a:p>
            <a:pPr lvl="1"/>
            <a:r>
              <a:rPr lang="en-US" dirty="0"/>
              <a:t>I like questions! If I don't know the answer, it's interesting to find it out - always good to learn more! </a:t>
            </a:r>
          </a:p>
          <a:p>
            <a:r>
              <a:rPr lang="en-US" dirty="0"/>
              <a:t>Feedback on your labs </a:t>
            </a:r>
            <a:r>
              <a:rPr lang="en-US" i="1" dirty="0"/>
              <a:t>as you work on them </a:t>
            </a:r>
            <a:r>
              <a:rPr lang="en-US" dirty="0"/>
              <a:t>is much more valuable than feedback after they are turned in</a:t>
            </a:r>
          </a:p>
          <a:p>
            <a:r>
              <a:rPr lang="en-US" b="1" dirty="0"/>
              <a:t>Labs are due AT THE END OF CLASS</a:t>
            </a:r>
            <a:r>
              <a:rPr lang="en-US" b="1" dirty="0" smtClean="0"/>
              <a:t>!</a:t>
            </a:r>
          </a:p>
          <a:p>
            <a:r>
              <a:rPr lang="en-US" b="1" dirty="0" smtClean="0"/>
              <a:t>All of the labs are 15% of your grade in total - project are worth much more, you should spend most of your time on projects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442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couldn't fit everything in</a:t>
            </a:r>
            <a:r>
              <a:rPr lang="is-IS" dirty="0"/>
              <a:t>… And we can't cover everything in depth</a:t>
            </a:r>
          </a:p>
          <a:p>
            <a:r>
              <a:rPr lang="is-IS" dirty="0"/>
              <a:t>Theory: better to know about the existance of a particular tool and used it once; than be unaware of common tools/technologies </a:t>
            </a:r>
          </a:p>
          <a:p>
            <a:pPr lvl="1"/>
            <a:r>
              <a:rPr lang="is-IS" dirty="0"/>
              <a:t>No-one told me about version control at college!</a:t>
            </a:r>
          </a:p>
          <a:p>
            <a:endParaRPr lang="is-IS" dirty="0"/>
          </a:p>
          <a:p>
            <a:r>
              <a:rPr lang="is-IS" dirty="0"/>
              <a:t>Doing more research on some/all of the topics is encouraged</a:t>
            </a:r>
          </a:p>
          <a:p>
            <a:r>
              <a:rPr lang="is-IS" dirty="0"/>
              <a:t>Investigate how these tools are used in other languages (e.g. how does package managment work in C# ? How does logging work in Java? )</a:t>
            </a:r>
          </a:p>
          <a:p>
            <a:r>
              <a:rPr lang="is-IS" dirty="0"/>
              <a:t>Some topics may be set as extra credit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1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10090</TotalTime>
  <Words>1934</Words>
  <Application>Microsoft Office PowerPoint</Application>
  <PresentationFormat>On-screen Show (4:3)</PresentationFormat>
  <Paragraphs>232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Consolas</vt:lpstr>
      <vt:lpstr>Office Theme</vt:lpstr>
      <vt:lpstr>Software Development Capstone</vt:lpstr>
      <vt:lpstr>Agenda</vt:lpstr>
      <vt:lpstr>Software Needed</vt:lpstr>
      <vt:lpstr>Course outline</vt:lpstr>
      <vt:lpstr>Course Pre-requisites</vt:lpstr>
      <vt:lpstr>Introductions</vt:lpstr>
      <vt:lpstr>Syllabus</vt:lpstr>
      <vt:lpstr>Typical class</vt:lpstr>
      <vt:lpstr>Lots of topics</vt:lpstr>
      <vt:lpstr>Remember…</vt:lpstr>
      <vt:lpstr>Python warmup</vt:lpstr>
      <vt:lpstr>Python warmup 2</vt:lpstr>
      <vt:lpstr>Some Useful Python Things</vt:lpstr>
      <vt:lpstr>List Comprehensions</vt:lpstr>
      <vt:lpstr>List comprehension syntax</vt:lpstr>
      <vt:lpstr>More examples</vt:lpstr>
      <vt:lpstr>Your turn</vt:lpstr>
      <vt:lpstr>Make a list from only certain values of the original list</vt:lpstr>
      <vt:lpstr>Your Turn</vt:lpstr>
      <vt:lpstr>Can combine filtering and operations</vt:lpstr>
      <vt:lpstr>Your turn</vt:lpstr>
      <vt:lpstr>List comprehensions</vt:lpstr>
      <vt:lpstr>Classes in Python</vt:lpstr>
      <vt:lpstr>Creating Student objects</vt:lpstr>
      <vt:lpstr>Methods for Student class</vt:lpstr>
      <vt:lpstr>self</vt:lpstr>
      <vt:lpstr>Another Class in Python</vt:lpstr>
      <vt:lpstr>Using the Dice class</vt:lpstr>
      <vt:lpstr>Your turn</vt:lpstr>
      <vt:lpstr>Your turn </vt:lpstr>
      <vt:lpstr>Example solution </vt:lpstr>
      <vt:lpstr>dataclasses</vt:lpstr>
      <vt:lpstr>dataclasses</vt:lpstr>
      <vt:lpstr>dataclass</vt:lpstr>
      <vt:lpstr>python dataclass</vt:lpstr>
      <vt:lpstr>Your Turn</vt:lpstr>
      <vt:lpstr>Lab 1</vt:lpstr>
      <vt:lpstr>Project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Capstone</dc:title>
  <dc:creator>mctc</dc:creator>
  <cp:lastModifiedBy>Clara James</cp:lastModifiedBy>
  <cp:revision>65</cp:revision>
  <dcterms:created xsi:type="dcterms:W3CDTF">2016-01-12T17:11:50Z</dcterms:created>
  <dcterms:modified xsi:type="dcterms:W3CDTF">2020-01-15T00:18:40Z</dcterms:modified>
</cp:coreProperties>
</file>