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CD3E-0204-4474-A943-39ACFC68A0C7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EE15-52A8-4187-BE14-39EDF5D49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3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CD3E-0204-4474-A943-39ACFC68A0C7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EE15-52A8-4187-BE14-39EDF5D49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88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CD3E-0204-4474-A943-39ACFC68A0C7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EE15-52A8-4187-BE14-39EDF5D49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06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CD3E-0204-4474-A943-39ACFC68A0C7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EE15-52A8-4187-BE14-39EDF5D49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07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CD3E-0204-4474-A943-39ACFC68A0C7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EE15-52A8-4187-BE14-39EDF5D49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95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CD3E-0204-4474-A943-39ACFC68A0C7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EE15-52A8-4187-BE14-39EDF5D49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5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CD3E-0204-4474-A943-39ACFC68A0C7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EE15-52A8-4187-BE14-39EDF5D49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15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CD3E-0204-4474-A943-39ACFC68A0C7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EE15-52A8-4187-BE14-39EDF5D49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18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CD3E-0204-4474-A943-39ACFC68A0C7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EE15-52A8-4187-BE14-39EDF5D49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90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CD3E-0204-4474-A943-39ACFC68A0C7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EE15-52A8-4187-BE14-39EDF5D49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04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CD3E-0204-4474-A943-39ACFC68A0C7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EE15-52A8-4187-BE14-39EDF5D49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38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3CD3E-0204-4474-A943-39ACFC68A0C7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9EE15-52A8-4187-BE14-39EDF5D49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0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297" y="539932"/>
            <a:ext cx="53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Docker </a:t>
            </a:r>
            <a:r>
              <a:rPr lang="ko-KR" altLang="en-US" smtClean="0"/>
              <a:t>설치하기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0297" y="1071155"/>
            <a:ext cx="55125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Consolas" panose="020B0609020204030204" pitchFamily="49" charset="0"/>
              </a:rPr>
              <a:t>~$&gt;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1000" dirty="0" smtClean="0">
                <a:latin typeface="Consolas" panose="020B0609020204030204" pitchFamily="49" charset="0"/>
              </a:rPr>
              <a:t> apt-get update</a:t>
            </a:r>
          </a:p>
          <a:p>
            <a:endParaRPr lang="en-US" altLang="ko-KR" sz="1000" dirty="0" smtClean="0"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~$&gt;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1000" dirty="0" smtClean="0">
                <a:latin typeface="Consolas" panose="020B0609020204030204" pitchFamily="49" charset="0"/>
              </a:rPr>
              <a:t> apt-get install  apt-transport-https ca-certificates curl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gnupg</a:t>
            </a:r>
            <a:r>
              <a:rPr lang="en-US" altLang="ko-KR" sz="1000" dirty="0" smtClean="0">
                <a:latin typeface="Consolas" panose="020B0609020204030204" pitchFamily="49" charset="0"/>
              </a:rPr>
              <a:t>-agent  software-properties-common</a:t>
            </a:r>
          </a:p>
          <a:p>
            <a:endParaRPr lang="en-US" altLang="ko-KR" sz="1000" dirty="0" smtClean="0"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~$&gt; curl -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fsSL</a:t>
            </a:r>
            <a:r>
              <a:rPr lang="en-US" altLang="ko-KR" sz="1000" dirty="0" smtClean="0">
                <a:latin typeface="Consolas" panose="020B0609020204030204" pitchFamily="49" charset="0"/>
              </a:rPr>
              <a:t> https://download.docker.com/linux/ubuntu/gpg |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1000" dirty="0" smtClean="0">
                <a:latin typeface="Consolas" panose="020B0609020204030204" pitchFamily="49" charset="0"/>
              </a:rPr>
              <a:t> apt-key add -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~$&gt;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1000" dirty="0" smtClean="0">
                <a:latin typeface="Consolas" panose="020B0609020204030204" pitchFamily="49" charset="0"/>
              </a:rPr>
              <a:t> add-apt-repository  "deb [arch=amd64] https://download.docker.com/linux/ubuntu $(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lsb_release</a:t>
            </a:r>
            <a:r>
              <a:rPr lang="en-US" altLang="ko-KR" sz="1000" dirty="0" smtClean="0">
                <a:latin typeface="Consolas" panose="020B0609020204030204" pitchFamily="49" charset="0"/>
              </a:rPr>
              <a:t> -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cs</a:t>
            </a:r>
            <a:r>
              <a:rPr lang="en-US" altLang="ko-KR" sz="1000" dirty="0" smtClean="0">
                <a:latin typeface="Consolas" panose="020B0609020204030204" pitchFamily="49" charset="0"/>
              </a:rPr>
              <a:t>)   stable"</a:t>
            </a:r>
          </a:p>
          <a:p>
            <a:endParaRPr lang="en-US" altLang="ko-KR" sz="1000" dirty="0" smtClean="0"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~$&gt;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1000" dirty="0" smtClean="0">
                <a:latin typeface="Consolas" panose="020B0609020204030204" pitchFamily="49" charset="0"/>
              </a:rPr>
              <a:t> apt-get update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~$&gt;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1000" dirty="0" smtClean="0">
                <a:latin typeface="Consolas" panose="020B0609020204030204" pitchFamily="49" charset="0"/>
              </a:rPr>
              <a:t> apt-get install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docker-ce</a:t>
            </a:r>
            <a:r>
              <a:rPr lang="en-US" altLang="ko-KR" sz="1000" dirty="0" smtClean="0">
                <a:latin typeface="Consolas" panose="020B0609020204030204" pitchFamily="49" charset="0"/>
              </a:rPr>
              <a:t>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docker</a:t>
            </a:r>
            <a:r>
              <a:rPr lang="en-US" altLang="ko-KR" sz="1000" dirty="0" smtClean="0">
                <a:latin typeface="Consolas" panose="020B0609020204030204" pitchFamily="49" charset="0"/>
              </a:rPr>
              <a:t>-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ce</a:t>
            </a:r>
            <a:r>
              <a:rPr lang="en-US" altLang="ko-KR" sz="1000" dirty="0" smtClean="0">
                <a:latin typeface="Consolas" panose="020B0609020204030204" pitchFamily="49" charset="0"/>
              </a:rPr>
              <a:t>-cli </a:t>
            </a:r>
          </a:p>
          <a:p>
            <a:endParaRPr lang="en-US" altLang="ko-KR" sz="1000" dirty="0" smtClean="0">
              <a:latin typeface="Consolas" panose="020B0609020204030204" pitchFamily="49" charset="0"/>
            </a:endParaRPr>
          </a:p>
          <a:p>
            <a:r>
              <a:rPr lang="ko-KR" altLang="en-US" sz="1000" dirty="0" smtClean="0">
                <a:latin typeface="Consolas" panose="020B0609020204030204" pitchFamily="49" charset="0"/>
              </a:rPr>
              <a:t>설치 확인</a:t>
            </a:r>
            <a:r>
              <a:rPr lang="en-US" altLang="ko-KR" sz="1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~$&gt;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1000" dirty="0" smtClean="0">
                <a:latin typeface="Consolas" panose="020B0609020204030204" pitchFamily="49" charset="0"/>
              </a:rPr>
              <a:t>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docker</a:t>
            </a:r>
            <a:r>
              <a:rPr lang="en-US" altLang="ko-KR" sz="1000" dirty="0" smtClean="0">
                <a:latin typeface="Consolas" panose="020B0609020204030204" pitchFamily="49" charset="0"/>
              </a:rPr>
              <a:t> version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52754" y="539932"/>
            <a:ext cx="53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smtClean="0"/>
              <a:t>알약용 </a:t>
            </a:r>
            <a:r>
              <a:rPr lang="en-US" altLang="ko-KR" dirty="0" smtClean="0"/>
              <a:t>image</a:t>
            </a:r>
            <a:r>
              <a:rPr lang="ko-KR" altLang="en-US" smtClean="0"/>
              <a:t>을 </a:t>
            </a:r>
            <a:r>
              <a:rPr lang="en-US" altLang="ko-KR" dirty="0" smtClean="0"/>
              <a:t>Docker</a:t>
            </a:r>
            <a:r>
              <a:rPr lang="ko-KR" altLang="en-US" smtClean="0"/>
              <a:t>에</a:t>
            </a:r>
            <a:r>
              <a:rPr lang="en-US" altLang="ko-KR" dirty="0" smtClean="0"/>
              <a:t> load </a:t>
            </a:r>
            <a:r>
              <a:rPr lang="ko-KR" altLang="en-US" smtClean="0"/>
              <a:t>하기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52754" y="1071155"/>
            <a:ext cx="551252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Consolas" panose="020B0609020204030204" pitchFamily="49" charset="0"/>
              </a:rPr>
              <a:t>ubuntu@gpu-1:~$ cd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proj_pill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proj_docker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</a:p>
          <a:p>
            <a:endParaRPr lang="en-US" altLang="ko-KR" sz="1000" dirty="0" smtClean="0"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ubuntu@gpu-1:~/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proj_pill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proj_docker</a:t>
            </a:r>
            <a:r>
              <a:rPr lang="en-US" altLang="ko-KR" sz="1000" dirty="0" smtClean="0">
                <a:latin typeface="Consolas" panose="020B0609020204030204" pitchFamily="49" charset="0"/>
              </a:rPr>
              <a:t>$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dir</a:t>
            </a:r>
            <a:endParaRPr lang="en-US" altLang="ko-KR" sz="1000" dirty="0" smtClean="0"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total 4964700</a:t>
            </a:r>
          </a:p>
          <a:p>
            <a:r>
              <a:rPr lang="en-US" altLang="ko-KR" sz="1000" dirty="0" err="1" smtClean="0">
                <a:latin typeface="Consolas" panose="020B0609020204030204" pitchFamily="49" charset="0"/>
              </a:rPr>
              <a:t>drwxrwxr</a:t>
            </a:r>
            <a:r>
              <a:rPr lang="en-US" altLang="ko-KR" sz="1000" dirty="0" smtClean="0">
                <a:latin typeface="Consolas" panose="020B0609020204030204" pitchFamily="49" charset="0"/>
              </a:rPr>
              <a:t>-x 2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ubuntu</a:t>
            </a:r>
            <a:r>
              <a:rPr lang="en-US" altLang="ko-KR" sz="1000" dirty="0" smtClean="0">
                <a:latin typeface="Consolas" panose="020B0609020204030204" pitchFamily="49" charset="0"/>
              </a:rPr>
              <a:t>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ubuntu</a:t>
            </a:r>
            <a:r>
              <a:rPr lang="en-US" altLang="ko-KR" sz="1000" dirty="0" smtClean="0">
                <a:latin typeface="Consolas" panose="020B0609020204030204" pitchFamily="49" charset="0"/>
              </a:rPr>
              <a:t>       4096 Nov 15 15:27 .</a:t>
            </a:r>
          </a:p>
          <a:p>
            <a:r>
              <a:rPr lang="en-US" altLang="ko-KR" sz="1000" dirty="0" err="1" smtClean="0">
                <a:latin typeface="Consolas" panose="020B0609020204030204" pitchFamily="49" charset="0"/>
              </a:rPr>
              <a:t>drwxrwxr</a:t>
            </a:r>
            <a:r>
              <a:rPr lang="en-US" altLang="ko-KR" sz="1000" dirty="0" smtClean="0">
                <a:latin typeface="Consolas" panose="020B0609020204030204" pitchFamily="49" charset="0"/>
              </a:rPr>
              <a:t>-x 5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ubuntu</a:t>
            </a:r>
            <a:r>
              <a:rPr lang="en-US" altLang="ko-KR" sz="1000" dirty="0" smtClean="0">
                <a:latin typeface="Consolas" panose="020B0609020204030204" pitchFamily="49" charset="0"/>
              </a:rPr>
              <a:t>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ubuntu</a:t>
            </a:r>
            <a:r>
              <a:rPr lang="en-US" altLang="ko-KR" sz="1000" dirty="0" smtClean="0">
                <a:latin typeface="Consolas" panose="020B0609020204030204" pitchFamily="49" charset="0"/>
              </a:rPr>
              <a:t>       4096 Nov 15 15:20 ..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-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rw</a:t>
            </a:r>
            <a:r>
              <a:rPr lang="en-US" altLang="ko-KR" sz="1000" dirty="0" smtClean="0">
                <a:latin typeface="Consolas" panose="020B0609020204030204" pitchFamily="49" charset="0"/>
              </a:rPr>
              <a:t>-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rw</a:t>
            </a:r>
            <a:r>
              <a:rPr lang="en-US" altLang="ko-KR" sz="1000" dirty="0" smtClean="0">
                <a:latin typeface="Consolas" panose="020B0609020204030204" pitchFamily="49" charset="0"/>
              </a:rPr>
              <a:t>-r-- 1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ubuntu</a:t>
            </a:r>
            <a:r>
              <a:rPr lang="en-US" altLang="ko-KR" sz="1000" dirty="0" smtClean="0">
                <a:latin typeface="Consolas" panose="020B0609020204030204" pitchFamily="49" charset="0"/>
              </a:rPr>
              <a:t>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ubuntu</a:t>
            </a:r>
            <a:r>
              <a:rPr lang="en-US" altLang="ko-KR" sz="1000" dirty="0" smtClean="0">
                <a:latin typeface="Consolas" panose="020B0609020204030204" pitchFamily="49" charset="0"/>
              </a:rPr>
              <a:t> 5083836928 Nov 15 15:07 pill_class.tar</a:t>
            </a:r>
          </a:p>
          <a:p>
            <a:endParaRPr lang="en-US" altLang="ko-KR" sz="1000" dirty="0" smtClean="0">
              <a:latin typeface="Consolas" panose="020B0609020204030204" pitchFamily="49" charset="0"/>
            </a:endParaRPr>
          </a:p>
          <a:p>
            <a:endParaRPr lang="en-US" altLang="ko-KR" sz="1000" dirty="0"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ubuntu@gpu-1:~/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proj_pill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proj_docker</a:t>
            </a:r>
            <a:r>
              <a:rPr lang="en-US" altLang="ko-KR" sz="1000" dirty="0" smtClean="0">
                <a:latin typeface="Consolas" panose="020B0609020204030204" pitchFamily="49" charset="0"/>
              </a:rPr>
              <a:t>$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1000" dirty="0" smtClean="0">
                <a:latin typeface="Consolas" panose="020B0609020204030204" pitchFamily="49" charset="0"/>
              </a:rPr>
              <a:t>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docker</a:t>
            </a:r>
            <a:r>
              <a:rPr lang="en-US" altLang="ko-KR" sz="1000" dirty="0" smtClean="0">
                <a:latin typeface="Consolas" panose="020B0609020204030204" pitchFamily="49" charset="0"/>
              </a:rPr>
              <a:t> load -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1000" dirty="0" smtClean="0">
                <a:latin typeface="Consolas" panose="020B0609020204030204" pitchFamily="49" charset="0"/>
              </a:rPr>
              <a:t> pill_class.tar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824bf068fd3d: Loading layer [==================================================&gt;]  65.51MB/65.51MB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0677e35507df: Loading layer [==================================================&gt;]  3.576GB/3.576GB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dce55ae465d9: Loading layer [==================================================&gt;]  1.326GB/1.326GB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cc1427064650: Loading layer [==================================================&gt;]  116.3MB/116.3MB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Loaded image: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ubuntu:pill</a:t>
            </a:r>
            <a:endParaRPr lang="en-US" altLang="ko-KR" sz="1000" dirty="0" smtClean="0">
              <a:latin typeface="Consolas" panose="020B0609020204030204" pitchFamily="49" charset="0"/>
            </a:endParaRPr>
          </a:p>
          <a:p>
            <a:endParaRPr lang="en-US" altLang="ko-KR" sz="1000" dirty="0" smtClean="0"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ubuntu@gpu-1:~/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proj_pill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proj_docker</a:t>
            </a:r>
            <a:r>
              <a:rPr lang="en-US" altLang="ko-KR" sz="1000" dirty="0" smtClean="0">
                <a:latin typeface="Consolas" panose="020B0609020204030204" pitchFamily="49" charset="0"/>
              </a:rPr>
              <a:t>$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1000" dirty="0" smtClean="0">
                <a:latin typeface="Consolas" panose="020B0609020204030204" pitchFamily="49" charset="0"/>
              </a:rPr>
              <a:t>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docker</a:t>
            </a:r>
            <a:r>
              <a:rPr lang="en-US" altLang="ko-KR" sz="1000" dirty="0" smtClean="0">
                <a:latin typeface="Consolas" panose="020B0609020204030204" pitchFamily="49" charset="0"/>
              </a:rPr>
              <a:t> images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REPOSITORY   TAG       IMAGE ID       CREATED          SIZE</a:t>
            </a:r>
          </a:p>
          <a:p>
            <a:r>
              <a:rPr lang="en-US" altLang="ko-KR" sz="1000" dirty="0" err="1" smtClean="0">
                <a:latin typeface="Consolas" panose="020B0609020204030204" pitchFamily="49" charset="0"/>
              </a:rPr>
              <a:t>ubuntu</a:t>
            </a:r>
            <a:r>
              <a:rPr lang="en-US" altLang="ko-KR" sz="1000" dirty="0" smtClean="0">
                <a:latin typeface="Consolas" panose="020B0609020204030204" pitchFamily="49" charset="0"/>
              </a:rPr>
              <a:t>       pill      8d50ddab7868   45 minutes ago   4.96GB</a:t>
            </a:r>
          </a:p>
          <a:p>
            <a:endParaRPr lang="en-US" altLang="ko-KR" sz="1000" dirty="0" smtClean="0"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ubuntu@gpu-1:~/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proj_pill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proj_docker</a:t>
            </a:r>
            <a:r>
              <a:rPr lang="en-US" altLang="ko-KR" sz="1000" dirty="0" smtClean="0">
                <a:latin typeface="Consolas" panose="020B060902020403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52548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297" y="539932"/>
            <a:ext cx="53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smtClean="0"/>
              <a:t>알약용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image</a:t>
            </a:r>
            <a:r>
              <a:rPr lang="ko-KR" altLang="en-US" smtClean="0"/>
              <a:t>을 실행하기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0297" y="1071155"/>
            <a:ext cx="102935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Consolas" panose="020B0609020204030204" pitchFamily="49" charset="0"/>
              </a:rPr>
              <a:t>~$&gt; ubuntu@gpu-1:~/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proj_pill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proj_docker</a:t>
            </a:r>
            <a:r>
              <a:rPr lang="en-US" altLang="ko-KR" sz="1000" dirty="0" smtClean="0">
                <a:latin typeface="Consolas" panose="020B0609020204030204" pitchFamily="49" charset="0"/>
              </a:rPr>
              <a:t>$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sudo</a:t>
            </a:r>
            <a:r>
              <a:rPr lang="en-US" altLang="ko-KR" sz="1000" dirty="0" smtClean="0">
                <a:latin typeface="Consolas" panose="020B0609020204030204" pitchFamily="49" charset="0"/>
              </a:rPr>
              <a:t>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docker</a:t>
            </a:r>
            <a:r>
              <a:rPr lang="en-US" altLang="ko-KR" sz="1000" dirty="0" smtClean="0">
                <a:latin typeface="Consolas" panose="020B0609020204030204" pitchFamily="49" charset="0"/>
              </a:rPr>
              <a:t> run -it -v /home/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ubuntu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proj_pill</a:t>
            </a:r>
            <a:r>
              <a:rPr lang="en-US" altLang="ko-KR" sz="1000" dirty="0" smtClean="0">
                <a:latin typeface="Consolas" panose="020B0609020204030204" pitchFamily="49" charset="0"/>
              </a:rPr>
              <a:t>:/home/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ubuntu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proj_pill</a:t>
            </a:r>
            <a:r>
              <a:rPr lang="en-US" altLang="ko-KR" sz="1000" dirty="0" smtClean="0">
                <a:latin typeface="Consolas" panose="020B0609020204030204" pitchFamily="49" charset="0"/>
              </a:rPr>
              <a:t>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ubuntu:pill</a:t>
            </a:r>
            <a:endParaRPr lang="en-US" altLang="ko-KR" sz="1000" dirty="0" smtClean="0">
              <a:latin typeface="Consolas" panose="020B0609020204030204" pitchFamily="49" charset="0"/>
            </a:endParaRPr>
          </a:p>
          <a:p>
            <a:endParaRPr lang="en-US" altLang="ko-KR" sz="1000" dirty="0">
              <a:latin typeface="Consolas" panose="020B0609020204030204" pitchFamily="49" charset="0"/>
            </a:endParaRPr>
          </a:p>
          <a:p>
            <a:endParaRPr lang="en-US" altLang="ko-KR" sz="1000" dirty="0" smtClean="0"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(base) root@7cce986fb0b5:/#</a:t>
            </a:r>
          </a:p>
          <a:p>
            <a:endParaRPr lang="en-US" altLang="ko-KR" sz="1000" dirty="0" smtClean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297" y="2495006"/>
            <a:ext cx="53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smtClean="0"/>
              <a:t>알약 </a:t>
            </a:r>
            <a:r>
              <a:rPr lang="en-US" altLang="ko-KR" dirty="0" smtClean="0"/>
              <a:t>class 0 </a:t>
            </a:r>
            <a:r>
              <a:rPr lang="ko-KR" altLang="en-US" smtClean="0"/>
              <a:t>에 대해  </a:t>
            </a:r>
            <a:r>
              <a:rPr lang="en-US" altLang="ko-KR" dirty="0" smtClean="0"/>
              <a:t>estimate</a:t>
            </a:r>
            <a:r>
              <a:rPr lang="ko-KR" altLang="en-US" smtClean="0"/>
              <a:t>해보기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0297" y="3026229"/>
            <a:ext cx="1137339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Consolas" panose="020B0609020204030204" pitchFamily="49" charset="0"/>
              </a:rPr>
              <a:t>(base) root@7cce986fb0b5:/# cd /home/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ubuntu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proj_pill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proj_pill</a:t>
            </a:r>
            <a:endParaRPr lang="en-US" altLang="ko-KR" sz="1000" dirty="0" smtClean="0">
              <a:latin typeface="Consolas" panose="020B0609020204030204" pitchFamily="49" charset="0"/>
            </a:endParaRPr>
          </a:p>
          <a:p>
            <a:endParaRPr lang="en-US" altLang="ko-KR" sz="1000" dirty="0"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(base) root@7cce986fb0b5:/home/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ubuntu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proj_pill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proj_pill</a:t>
            </a:r>
            <a:r>
              <a:rPr lang="en-US" altLang="ko-KR" sz="1000" dirty="0" smtClean="0">
                <a:latin typeface="Consolas" panose="020B0609020204030204" pitchFamily="49" charset="0"/>
              </a:rPr>
              <a:t># python main_cls0.py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job=resnet152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run_phase:test</a:t>
            </a:r>
            <a:r>
              <a:rPr lang="en-US" altLang="ko-KR" sz="1000" dirty="0" smtClean="0">
                <a:latin typeface="Consolas" panose="020B0609020204030204" pitchFamily="49" charset="0"/>
              </a:rPr>
              <a:t> aug_level:0, dataclass:0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BATCH_SIZE:8, num_workers:4, num_threads:2</a:t>
            </a:r>
          </a:p>
          <a:p>
            <a:r>
              <a:rPr lang="en-US" altLang="ko-KR" sz="1000" dirty="0" err="1" smtClean="0">
                <a:latin typeface="Consolas" panose="020B0609020204030204" pitchFamily="49" charset="0"/>
              </a:rPr>
              <a:t>model_path_in</a:t>
            </a:r>
            <a:r>
              <a:rPr lang="en-US" altLang="ko-KR" sz="1000" dirty="0" smtClean="0">
                <a:latin typeface="Consolas" panose="020B0609020204030204" pitchFamily="49" charset="0"/>
              </a:rPr>
              <a:t> is /home/ubuntu/proj/proj_pill/proj_pill/pill_resnet152_dataclass0_aug0.pt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dataset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dir</a:t>
            </a:r>
            <a:r>
              <a:rPr lang="en-US" altLang="ko-KR" sz="1000" dirty="0" smtClean="0">
                <a:latin typeface="Consolas" panose="020B0609020204030204" pitchFamily="49" charset="0"/>
              </a:rPr>
              <a:t> is /home/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ubuntu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proj_pill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pill_data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pill_data_croped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pill_class_list.json</a:t>
            </a:r>
            <a:endParaRPr lang="en-US" altLang="ko-KR" sz="1000" dirty="0" smtClean="0">
              <a:latin typeface="Consolas" panose="020B0609020204030204" pitchFamily="49" charset="0"/>
            </a:endParaRPr>
          </a:p>
          <a:p>
            <a:r>
              <a:rPr lang="en-US" altLang="ko-KR" sz="1000" dirty="0" err="1" smtClean="0">
                <a:latin typeface="Consolas" panose="020B0609020204030204" pitchFamily="49" charset="0"/>
              </a:rPr>
              <a:t>run_phase</a:t>
            </a:r>
            <a:r>
              <a:rPr lang="en-US" altLang="ko-KR" sz="1000" dirty="0" smtClean="0">
                <a:latin typeface="Consolas" panose="020B0609020204030204" pitchFamily="49" charset="0"/>
              </a:rPr>
              <a:t> is test,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aug_level</a:t>
            </a:r>
            <a:r>
              <a:rPr lang="en-US" altLang="ko-KR" sz="1000" dirty="0" smtClean="0">
                <a:latin typeface="Consolas" panose="020B0609020204030204" pitchFamily="49" charset="0"/>
              </a:rPr>
              <a:t> is 0</a:t>
            </a:r>
          </a:p>
          <a:p>
            <a:r>
              <a:rPr lang="en-US" altLang="ko-KR" sz="1000" dirty="0" err="1" smtClean="0">
                <a:latin typeface="Consolas" panose="020B0609020204030204" pitchFamily="49" charset="0"/>
              </a:rPr>
              <a:t>gen_type</a:t>
            </a:r>
            <a:r>
              <a:rPr lang="en-US" altLang="ko-KR" sz="1000" dirty="0" smtClean="0">
                <a:latin typeface="Consolas" panose="020B0609020204030204" pitchFamily="49" charset="0"/>
              </a:rPr>
              <a:t> is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read_only_image</a:t>
            </a:r>
            <a:r>
              <a:rPr lang="en-US" altLang="ko-KR" sz="1000" dirty="0" smtClean="0">
                <a:latin typeface="Consolas" panose="020B0609020204030204" pitchFamily="49" charset="0"/>
              </a:rPr>
              <a:t>, loading data ...</a:t>
            </a:r>
          </a:p>
          <a:p>
            <a:r>
              <a:rPr lang="en-US" altLang="ko-KR" sz="1000" dirty="0" err="1" smtClean="0">
                <a:latin typeface="Consolas" panose="020B0609020204030204" pitchFamily="49" charset="0"/>
              </a:rPr>
              <a:t>label_path</a:t>
            </a:r>
            <a:r>
              <a:rPr lang="en-US" altLang="ko-KR" sz="1000" dirty="0" smtClean="0">
                <a:latin typeface="Consolas" panose="020B0609020204030204" pitchFamily="49" charset="0"/>
              </a:rPr>
              <a:t> was loaded from   &lt;&lt;&lt; pngfile_class0_test &gt;&gt;&gt;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data loading done. 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dataset'length</a:t>
            </a:r>
            <a:r>
              <a:rPr lang="en-US" altLang="ko-KR" sz="1000" dirty="0" smtClean="0">
                <a:latin typeface="Consolas" panose="020B0609020204030204" pitchFamily="49" charset="0"/>
              </a:rPr>
              <a:t> is 64740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valid dataset was loaded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dataset loading time is 1.5846672058105469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optimizer was selected as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type:sgd</a:t>
            </a:r>
            <a:endParaRPr lang="en-US" altLang="ko-KR" sz="1000" dirty="0" smtClean="0">
              <a:latin typeface="Consolas" panose="020B0609020204030204" pitchFamily="49" charset="0"/>
            </a:endParaRPr>
          </a:p>
          <a:p>
            <a:r>
              <a:rPr lang="en-US" altLang="ko-KR" sz="1000" dirty="0" err="1" smtClean="0">
                <a:latin typeface="Consolas" panose="020B0609020204030204" pitchFamily="49" charset="0"/>
              </a:rPr>
              <a:t>model_path</a:t>
            </a:r>
            <a:r>
              <a:rPr lang="en-US" altLang="ko-KR" sz="1000" dirty="0" smtClean="0">
                <a:latin typeface="Consolas" panose="020B0609020204030204" pitchFamily="49" charset="0"/>
              </a:rPr>
              <a:t> will be loaded from:/home/ubuntu/proj/proj_pill/proj_pill/pill_resnet152_dataclass0_aug0.pt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model was loaded from state</a:t>
            </a: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resnet152 aug_level:0 :test Epoch  #0:   0%|                              | 14/8093 [00:48&lt;7:43:26,  3.44s/it, loss=0.00693, top1=100, top5=100]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4914" y="6004276"/>
            <a:ext cx="10646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주의</a:t>
            </a:r>
            <a:r>
              <a:rPr lang="en-US" altLang="ko-KR" sz="1400" dirty="0" smtClean="0"/>
              <a:t>: 1. </a:t>
            </a:r>
            <a:r>
              <a:rPr lang="ko-KR" altLang="en-US" sz="1400" smtClean="0"/>
              <a:t>사용되는 </a:t>
            </a:r>
            <a:r>
              <a:rPr lang="en-US" altLang="ko-KR" sz="1400" dirty="0" err="1" smtClean="0"/>
              <a:t>docker</a:t>
            </a:r>
            <a:r>
              <a:rPr lang="en-US" altLang="ko-KR" sz="1400" dirty="0" smtClean="0"/>
              <a:t> image</a:t>
            </a:r>
            <a:r>
              <a:rPr lang="ko-KR" altLang="en-US" sz="1400" smtClean="0"/>
              <a:t>은 </a:t>
            </a:r>
            <a:r>
              <a:rPr lang="en-US" altLang="ko-KR" sz="1400" dirty="0" smtClean="0"/>
              <a:t>GPU</a:t>
            </a:r>
            <a:r>
              <a:rPr lang="ko-KR" altLang="en-US" sz="1400" smtClean="0"/>
              <a:t>을  지원하지 않음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2. </a:t>
            </a:r>
            <a:r>
              <a:rPr lang="en-US" altLang="ko-KR" sz="1400" dirty="0" err="1" smtClean="0"/>
              <a:t>docker</a:t>
            </a:r>
            <a:r>
              <a:rPr lang="ko-KR" altLang="en-US" sz="1400" smtClean="0"/>
              <a:t>은 시험환경만 제공하고</a:t>
            </a:r>
            <a:r>
              <a:rPr lang="en-US" altLang="ko-KR" sz="1400" dirty="0" smtClean="0"/>
              <a:t>, </a:t>
            </a:r>
            <a:r>
              <a:rPr lang="ko-KR" altLang="en-US" sz="1400" smtClean="0"/>
              <a:t>내부에  </a:t>
            </a:r>
            <a:r>
              <a:rPr lang="en-US" altLang="ko-KR" sz="1400" dirty="0" smtClean="0"/>
              <a:t>source code</a:t>
            </a:r>
            <a:r>
              <a:rPr lang="ko-KR" altLang="en-US" sz="1400" smtClean="0"/>
              <a:t>와 </a:t>
            </a:r>
            <a:r>
              <a:rPr lang="en-US" altLang="ko-KR" sz="1400" dirty="0"/>
              <a:t> </a:t>
            </a:r>
            <a:r>
              <a:rPr lang="ko-KR" altLang="en-US" sz="1400" smtClean="0"/>
              <a:t>이미지를 포함하지 않는다</a:t>
            </a:r>
            <a:r>
              <a:rPr lang="en-US" altLang="ko-KR" sz="1400" dirty="0" smtClean="0"/>
              <a:t>(</a:t>
            </a:r>
            <a:r>
              <a:rPr lang="ko-KR" altLang="en-US" sz="1400" smtClean="0"/>
              <a:t>외부 연결 사용</a:t>
            </a:r>
            <a:r>
              <a:rPr lang="en-US" altLang="ko-KR" sz="1400" dirty="0" smtClean="0"/>
              <a:t>). </a:t>
            </a:r>
            <a:endParaRPr lang="ko-KR" altLang="en-US" sz="1400"/>
          </a:p>
        </p:txBody>
      </p:sp>
      <p:sp>
        <p:nvSpPr>
          <p:cNvPr id="3" name="사각형 설명선 2"/>
          <p:cNvSpPr/>
          <p:nvPr/>
        </p:nvSpPr>
        <p:spPr>
          <a:xfrm>
            <a:off x="7467601" y="3742544"/>
            <a:ext cx="4188822" cy="637902"/>
          </a:xfrm>
          <a:prstGeom prst="wedgeRectCallout">
            <a:avLst>
              <a:gd name="adj1" fmla="val -81540"/>
              <a:gd name="adj2" fmla="val -889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알약 </a:t>
            </a:r>
            <a:r>
              <a:rPr lang="en-US" altLang="ko-KR" sz="1200" dirty="0">
                <a:solidFill>
                  <a:schemeClr val="tx1"/>
                </a:solidFill>
              </a:rPr>
              <a:t>class 1 </a:t>
            </a:r>
            <a:r>
              <a:rPr lang="ko-KR" altLang="en-US" sz="1200">
                <a:solidFill>
                  <a:schemeClr val="tx1"/>
                </a:solidFill>
              </a:rPr>
              <a:t>에 대해  </a:t>
            </a:r>
            <a:r>
              <a:rPr lang="en-US" altLang="ko-KR" sz="1200" dirty="0">
                <a:solidFill>
                  <a:schemeClr val="tx1"/>
                </a:solidFill>
              </a:rPr>
              <a:t>estimate </a:t>
            </a:r>
            <a:r>
              <a:rPr lang="ko-KR" altLang="en-US" sz="1200">
                <a:solidFill>
                  <a:schemeClr val="tx1"/>
                </a:solidFill>
              </a:rPr>
              <a:t>하려면</a:t>
            </a:r>
            <a:r>
              <a:rPr lang="en-US" altLang="ko-KR" sz="1200" dirty="0">
                <a:solidFill>
                  <a:schemeClr val="tx1"/>
                </a:solidFill>
              </a:rPr>
              <a:t>, 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‘</a:t>
            </a:r>
            <a:r>
              <a:rPr lang="en-US" altLang="ko-KR" sz="1200" dirty="0">
                <a:solidFill>
                  <a:schemeClr val="tx1"/>
                </a:solidFill>
              </a:rPr>
              <a:t>python main_cls1.py</a:t>
            </a:r>
            <a:r>
              <a:rPr lang="en-US" altLang="ko-KR" sz="1200" dirty="0" smtClean="0">
                <a:solidFill>
                  <a:schemeClr val="tx1"/>
                </a:solidFill>
              </a:rPr>
              <a:t>’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2103121" y="1775869"/>
            <a:ext cx="4188822" cy="318951"/>
          </a:xfrm>
          <a:prstGeom prst="wedgeRectCallout">
            <a:avLst>
              <a:gd name="adj1" fmla="val 45072"/>
              <a:gd name="adj2" fmla="val -1995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Docker </a:t>
            </a:r>
            <a:r>
              <a:rPr lang="ko-KR" altLang="en-US" sz="1200" smtClean="0">
                <a:solidFill>
                  <a:schemeClr val="tx1"/>
                </a:solidFill>
              </a:rPr>
              <a:t>내부의 작업위치 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사각형 설명선 10"/>
          <p:cNvSpPr/>
          <p:nvPr/>
        </p:nvSpPr>
        <p:spPr>
          <a:xfrm>
            <a:off x="7319556" y="1775869"/>
            <a:ext cx="4188822" cy="719137"/>
          </a:xfrm>
          <a:prstGeom prst="wedgeRectCallout">
            <a:avLst>
              <a:gd name="adj1" fmla="val -37048"/>
              <a:gd name="adj2" fmla="val -11882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Docker</a:t>
            </a:r>
            <a:r>
              <a:rPr lang="ko-KR" altLang="en-US" sz="1200" smtClean="0">
                <a:solidFill>
                  <a:schemeClr val="tx1"/>
                </a:solidFill>
              </a:rPr>
              <a:t>와 연결된  외부 </a:t>
            </a:r>
            <a:r>
              <a:rPr lang="en-US" altLang="ko-KR" sz="1200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외부 </a:t>
            </a:r>
            <a:r>
              <a:rPr lang="en-US" altLang="ko-KR" sz="1200" dirty="0" smtClean="0">
                <a:solidFill>
                  <a:schemeClr val="tx1"/>
                </a:solidFill>
              </a:rPr>
              <a:t>director</a:t>
            </a:r>
            <a:r>
              <a:rPr lang="ko-KR" altLang="en-US" sz="1200" smtClean="0">
                <a:solidFill>
                  <a:schemeClr val="tx1"/>
                </a:solidFill>
              </a:rPr>
              <a:t>에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py</a:t>
            </a:r>
            <a:r>
              <a:rPr lang="en-US" altLang="ko-KR" sz="1200" dirty="0" smtClean="0">
                <a:solidFill>
                  <a:schemeClr val="tx1"/>
                </a:solidFill>
              </a:rPr>
              <a:t> file</a:t>
            </a:r>
            <a:r>
              <a:rPr lang="ko-KR" altLang="en-US" sz="1200" smtClean="0">
                <a:solidFill>
                  <a:schemeClr val="tx1"/>
                </a:solidFill>
              </a:rPr>
              <a:t>과 시험할 이미지가 있음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(3page </a:t>
            </a:r>
            <a:r>
              <a:rPr lang="ko-KR" altLang="en-US" sz="1200" smtClean="0">
                <a:solidFill>
                  <a:schemeClr val="tx1"/>
                </a:solidFill>
              </a:rPr>
              <a:t>참조 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4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296" y="539932"/>
            <a:ext cx="812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Pill project </a:t>
            </a:r>
            <a:r>
              <a:rPr lang="ko-KR" altLang="en-US" smtClean="0"/>
              <a:t>폴더 구조 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docker</a:t>
            </a:r>
            <a:r>
              <a:rPr lang="ko-KR" altLang="en-US" smtClean="0"/>
              <a:t>와 연결된 외부 작업 </a:t>
            </a:r>
            <a:r>
              <a:rPr lang="en-US" altLang="ko-KR" dirty="0" smtClean="0"/>
              <a:t>directory </a:t>
            </a:r>
            <a:r>
              <a:rPr lang="ko-KR" altLang="en-US" smtClean="0"/>
              <a:t>구조</a:t>
            </a:r>
            <a:r>
              <a:rPr lang="en-US" altLang="ko-KR" dirty="0" smtClean="0"/>
              <a:t>).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92" y="1349691"/>
            <a:ext cx="8201025" cy="2085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995" y="967310"/>
            <a:ext cx="3580993" cy="325064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3753394" y="1724297"/>
            <a:ext cx="2915601" cy="1567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0296" y="4275999"/>
            <a:ext cx="110860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Consolas" panose="020B0609020204030204" pitchFamily="49" charset="0"/>
              </a:rPr>
              <a:t>Pill project </a:t>
            </a:r>
            <a:r>
              <a:rPr lang="ko-KR" altLang="en-US" sz="1000" smtClean="0">
                <a:latin typeface="Consolas" panose="020B0609020204030204" pitchFamily="49" charset="0"/>
              </a:rPr>
              <a:t>구조에는 </a:t>
            </a:r>
            <a:r>
              <a:rPr lang="en-US" altLang="ko-KR" sz="1000" dirty="0" smtClean="0">
                <a:latin typeface="Consolas" panose="020B0609020204030204" pitchFamily="49" charset="0"/>
              </a:rPr>
              <a:t>3</a:t>
            </a:r>
            <a:r>
              <a:rPr lang="ko-KR" altLang="en-US" sz="1000" smtClean="0">
                <a:latin typeface="Consolas" panose="020B0609020204030204" pitchFamily="49" charset="0"/>
              </a:rPr>
              <a:t>개의 폴더가 있다</a:t>
            </a:r>
            <a:r>
              <a:rPr lang="en-US" altLang="ko-KR" sz="1000" dirty="0" smtClean="0">
                <a:latin typeface="Consolas" panose="020B0609020204030204" pitchFamily="49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latin typeface="Consolas" panose="020B0609020204030204" pitchFamily="49" charset="0"/>
              </a:rPr>
              <a:t>-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pill_data</a:t>
            </a:r>
            <a:r>
              <a:rPr lang="en-US" altLang="ko-KR" sz="1000" dirty="0" smtClean="0">
                <a:latin typeface="Consolas" panose="020B0609020204030204" pitchFamily="49" charset="0"/>
              </a:rPr>
              <a:t>/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pill_data-croped</a:t>
            </a:r>
            <a:r>
              <a:rPr lang="en-US" altLang="ko-KR" sz="1000" dirty="0" smtClean="0">
                <a:latin typeface="Consolas" panose="020B0609020204030204" pitchFamily="49" charset="0"/>
              </a:rPr>
              <a:t>  : 224x224 </a:t>
            </a:r>
            <a:r>
              <a:rPr lang="ko-KR" altLang="en-US" sz="1000" smtClean="0">
                <a:latin typeface="Consolas" panose="020B0609020204030204" pitchFamily="49" charset="0"/>
              </a:rPr>
              <a:t>알약 이미지가 </a:t>
            </a:r>
            <a:r>
              <a:rPr lang="en-US" altLang="ko-KR" sz="1000" dirty="0" smtClean="0">
                <a:latin typeface="Consolas" panose="020B0609020204030204" pitchFamily="49" charset="0"/>
              </a:rPr>
              <a:t>directory</a:t>
            </a:r>
            <a:r>
              <a:rPr lang="ko-KR" altLang="en-US" sz="1000" smtClean="0">
                <a:latin typeface="Consolas" panose="020B0609020204030204" pitchFamily="49" charset="0"/>
              </a:rPr>
              <a:t>로 분류되어 있다</a:t>
            </a:r>
            <a:r>
              <a:rPr lang="en-US" altLang="ko-KR" sz="1000" dirty="0" smtClean="0">
                <a:latin typeface="Consolas" panose="020B0609020204030204" pitchFamily="49" charset="0"/>
              </a:rPr>
              <a:t>.  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latin typeface="Consolas" panose="020B0609020204030204" pitchFamily="49" charset="0"/>
              </a:rPr>
              <a:t>          .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pill_label_path_sharp_score.json</a:t>
            </a:r>
            <a:r>
              <a:rPr lang="en-US" altLang="ko-KR" sz="1000" dirty="0" smtClean="0">
                <a:latin typeface="Consolas" panose="020B0609020204030204" pitchFamily="49" charset="0"/>
              </a:rPr>
              <a:t> : Pill ID</a:t>
            </a:r>
            <a:r>
              <a:rPr lang="ko-KR" altLang="en-US" sz="1000" smtClean="0">
                <a:latin typeface="Consolas" panose="020B0609020204030204" pitchFamily="49" charset="0"/>
              </a:rPr>
              <a:t>와 </a:t>
            </a:r>
            <a:r>
              <a:rPr lang="en-US" altLang="ko-KR" sz="1000" dirty="0" smtClean="0">
                <a:latin typeface="Consolas" panose="020B0609020204030204" pitchFamily="49" charset="0"/>
              </a:rPr>
              <a:t>Label</a:t>
            </a:r>
            <a:r>
              <a:rPr lang="ko-KR" altLang="en-US" sz="1000">
                <a:latin typeface="Consolas" panose="020B0609020204030204" pitchFamily="49" charset="0"/>
              </a:rPr>
              <a:t> </a:t>
            </a:r>
            <a:r>
              <a:rPr lang="ko-KR" altLang="en-US" sz="1000" smtClean="0">
                <a:latin typeface="Consolas" panose="020B0609020204030204" pitchFamily="49" charset="0"/>
              </a:rPr>
              <a:t>정보를 포함함</a:t>
            </a:r>
            <a:r>
              <a:rPr lang="en-US" altLang="ko-KR" sz="10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.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pill_class_list.json</a:t>
            </a:r>
            <a:r>
              <a:rPr lang="en-US" altLang="ko-KR" sz="1000" dirty="0" smtClean="0">
                <a:latin typeface="Consolas" panose="020B0609020204030204" pitchFamily="49" charset="0"/>
              </a:rPr>
              <a:t>             : Pill</a:t>
            </a:r>
            <a:r>
              <a:rPr lang="ko-KR" altLang="en-US" sz="1000" smtClean="0">
                <a:latin typeface="Consolas" panose="020B0609020204030204" pitchFamily="49" charset="0"/>
              </a:rPr>
              <a:t>을 </a:t>
            </a:r>
            <a:r>
              <a:rPr lang="en-US" altLang="ko-KR" sz="1000" dirty="0" smtClean="0">
                <a:latin typeface="Consolas" panose="020B0609020204030204" pitchFamily="49" charset="0"/>
              </a:rPr>
              <a:t>class0, class1</a:t>
            </a:r>
            <a:r>
              <a:rPr lang="ko-KR" altLang="en-US" sz="1000" smtClean="0">
                <a:latin typeface="Consolas" panose="020B0609020204030204" pitchFamily="49" charset="0"/>
              </a:rPr>
              <a:t>으로 분류하고</a:t>
            </a:r>
            <a:r>
              <a:rPr lang="en-US" altLang="ko-KR" sz="1000" dirty="0" smtClean="0">
                <a:latin typeface="Consolas" panose="020B0609020204030204" pitchFamily="49" charset="0"/>
              </a:rPr>
              <a:t>, </a:t>
            </a:r>
            <a:r>
              <a:rPr lang="ko-KR" altLang="en-US" sz="1000" smtClean="0">
                <a:latin typeface="Consolas" panose="020B0609020204030204" pitchFamily="49" charset="0"/>
              </a:rPr>
              <a:t>세부적으로 </a:t>
            </a:r>
            <a:r>
              <a:rPr lang="en-US" altLang="ko-KR" sz="1000" dirty="0" smtClean="0">
                <a:latin typeface="Consolas" panose="020B0609020204030204" pitchFamily="49" charset="0"/>
              </a:rPr>
              <a:t>Train, Validation, Test </a:t>
            </a:r>
            <a:r>
              <a:rPr lang="ko-KR" altLang="en-US" sz="1000" smtClean="0">
                <a:latin typeface="Consolas" panose="020B0609020204030204" pitchFamily="49" charset="0"/>
              </a:rPr>
              <a:t>용으로 나누어져 있다</a:t>
            </a:r>
            <a:r>
              <a:rPr lang="en-US" altLang="ko-KR" sz="1000" dirty="0" smtClean="0">
                <a:latin typeface="Consolas" panose="020B0609020204030204" pitchFamily="49" charset="0"/>
              </a:rPr>
              <a:t>.( 4page </a:t>
            </a:r>
            <a:r>
              <a:rPr lang="ko-KR" altLang="en-US" sz="1000" smtClean="0">
                <a:latin typeface="Consolas" panose="020B0609020204030204" pitchFamily="49" charset="0"/>
              </a:rPr>
              <a:t>참조 </a:t>
            </a:r>
            <a:r>
              <a:rPr lang="en-US" altLang="ko-KR" sz="1000" dirty="0" smtClean="0">
                <a:latin typeface="Consolas" panose="020B0609020204030204" pitchFamily="49" charset="0"/>
              </a:rPr>
              <a:t>) </a:t>
            </a:r>
            <a:r>
              <a:rPr lang="ko-KR" altLang="en-US" sz="1000" smtClean="0">
                <a:latin typeface="Consolas" panose="020B0609020204030204" pitchFamily="49" charset="0"/>
              </a:rPr>
              <a:t> </a:t>
            </a:r>
            <a:r>
              <a:rPr lang="en-US" altLang="ko-KR" sz="1000" dirty="0" smtClean="0">
                <a:latin typeface="Consolas" panose="020B0609020204030204" pitchFamily="49" charset="0"/>
              </a:rPr>
              <a:t> </a:t>
            </a:r>
          </a:p>
          <a:p>
            <a:endParaRPr lang="en-US" altLang="ko-KR" sz="1000" dirty="0" smtClean="0"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 -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proj_docker</a:t>
            </a:r>
            <a:r>
              <a:rPr lang="en-US" altLang="ko-KR" sz="1000" dirty="0" smtClean="0">
                <a:latin typeface="Consolas" panose="020B0609020204030204" pitchFamily="49" charset="0"/>
              </a:rPr>
              <a:t>/pill_class.tar  :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docker</a:t>
            </a:r>
            <a:r>
              <a:rPr lang="en-US" altLang="ko-KR" sz="1000" dirty="0" smtClean="0">
                <a:latin typeface="Consolas" panose="020B0609020204030204" pitchFamily="49" charset="0"/>
              </a:rPr>
              <a:t> </a:t>
            </a:r>
            <a:r>
              <a:rPr lang="ko-KR" altLang="en-US" sz="1000" smtClean="0">
                <a:latin typeface="Consolas" panose="020B0609020204030204" pitchFamily="49" charset="0"/>
              </a:rPr>
              <a:t>이미지가 있다</a:t>
            </a:r>
            <a:r>
              <a:rPr lang="en-US" altLang="ko-KR" sz="1000" dirty="0" smtClean="0">
                <a:latin typeface="Consolas" panose="020B0609020204030204" pitchFamily="49" charset="0"/>
              </a:rPr>
              <a:t>. </a:t>
            </a:r>
          </a:p>
          <a:p>
            <a:endParaRPr lang="en-US" altLang="ko-KR" sz="1000" dirty="0" smtClean="0"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latin typeface="Consolas" panose="020B0609020204030204" pitchFamily="49" charset="0"/>
              </a:rPr>
              <a:t> -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proj_pill</a:t>
            </a:r>
            <a:r>
              <a:rPr lang="en-US" altLang="ko-KR" sz="1000" dirty="0" smtClean="0">
                <a:latin typeface="Consolas" panose="020B0609020204030204" pitchFamily="49" charset="0"/>
              </a:rPr>
              <a:t>                   : </a:t>
            </a:r>
            <a:r>
              <a:rPr lang="ko-KR" altLang="en-US" sz="1000" smtClean="0">
                <a:latin typeface="Consolas" panose="020B0609020204030204" pitchFamily="49" charset="0"/>
              </a:rPr>
              <a:t>필요한 </a:t>
            </a:r>
            <a:r>
              <a:rPr lang="en-US" altLang="ko-KR" sz="1000" dirty="0" err="1" smtClean="0">
                <a:latin typeface="Consolas" panose="020B0609020204030204" pitchFamily="49" charset="0"/>
              </a:rPr>
              <a:t>py</a:t>
            </a:r>
            <a:r>
              <a:rPr lang="en-US" altLang="ko-KR" sz="1000" dirty="0" smtClean="0">
                <a:latin typeface="Consolas" panose="020B0609020204030204" pitchFamily="49" charset="0"/>
              </a:rPr>
              <a:t> </a:t>
            </a:r>
            <a:r>
              <a:rPr lang="ko-KR" altLang="en-US" sz="1000" smtClean="0">
                <a:latin typeface="Consolas" panose="020B0609020204030204" pitchFamily="49" charset="0"/>
              </a:rPr>
              <a:t>파일들이 있다</a:t>
            </a:r>
            <a:r>
              <a:rPr lang="en-US" altLang="ko-KR" sz="1000" dirty="0" smtClean="0">
                <a:latin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7942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296" y="539932"/>
            <a:ext cx="812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smtClean="0"/>
              <a:t>파일 내부 구조</a:t>
            </a:r>
            <a:r>
              <a:rPr lang="en-US" altLang="ko-KR" dirty="0" smtClean="0"/>
              <a:t>. 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594" y="1080254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pill_label_path_sharp_score.json</a:t>
            </a:r>
            <a:r>
              <a:rPr lang="en-US" altLang="ko-KR" sz="1400" dirty="0" smtClean="0"/>
              <a:t> : Pill ID </a:t>
            </a:r>
            <a:r>
              <a:rPr lang="ko-KR" altLang="en-US" sz="1400" smtClean="0"/>
              <a:t>와 </a:t>
            </a:r>
            <a:r>
              <a:rPr lang="en-US" altLang="ko-KR" sz="1400" dirty="0" smtClean="0"/>
              <a:t>Label</a:t>
            </a:r>
            <a:endParaRPr lang="ko-KR" altLang="en-US" sz="14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75" y="1733682"/>
            <a:ext cx="3005654" cy="45147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14309" y="1080253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pill_class_list.json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 </a:t>
            </a:r>
            <a:r>
              <a:rPr lang="ko-KR" altLang="en-US" sz="1400" smtClean="0"/>
              <a:t>시험할 이미지 </a:t>
            </a:r>
            <a:r>
              <a:rPr lang="en-US" altLang="ko-KR" sz="1400" dirty="0" smtClean="0"/>
              <a:t>list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5765074" y="1733682"/>
            <a:ext cx="58260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{    </a:t>
            </a:r>
            <a:endParaRPr lang="en-US" altLang="ko-KR" sz="800" dirty="0" smtClean="0"/>
          </a:p>
          <a:p>
            <a:r>
              <a:rPr lang="en-US" altLang="ko-KR" sz="800" dirty="0" smtClean="0"/>
              <a:t>"</a:t>
            </a:r>
            <a:r>
              <a:rPr lang="en-US" altLang="ko-KR" sz="800" dirty="0"/>
              <a:t>pngfile_class0_train": [        </a:t>
            </a:r>
            <a:endParaRPr lang="en-US" altLang="ko-KR" sz="800" dirty="0" smtClean="0"/>
          </a:p>
          <a:p>
            <a:r>
              <a:rPr lang="en-US" altLang="ko-KR" sz="800" dirty="0"/>
              <a:t>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/K-026788/K-026788_0_0_0_2_90_240_200.png",        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/K-046428/K-046428_0_2_0_2_75_340_200.png",        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/K-001438/K-001438_0_0_1_0_75_140_200.png</a:t>
            </a:r>
            <a:r>
              <a:rPr lang="en-US" altLang="ko-KR" sz="800" dirty="0" smtClean="0"/>
              <a:t>",</a:t>
            </a:r>
          </a:p>
          <a:p>
            <a:r>
              <a:rPr lang="en-US" altLang="ko-KR" sz="800" dirty="0" smtClean="0"/>
              <a:t>…</a:t>
            </a:r>
            <a:endParaRPr lang="en-US" altLang="ko-KR" sz="800" dirty="0" smtClean="0"/>
          </a:p>
          <a:p>
            <a:r>
              <a:rPr lang="en-US" altLang="ko-KR" sz="800" dirty="0" smtClean="0"/>
              <a:t>"</a:t>
            </a:r>
            <a:r>
              <a:rPr lang="en-US" altLang="ko-KR" sz="800" dirty="0"/>
              <a:t>pngfile_class0_valid": [        </a:t>
            </a:r>
            <a:endParaRPr lang="en-US" altLang="ko-KR" sz="800" dirty="0" smtClean="0"/>
          </a:p>
          <a:p>
            <a:r>
              <a:rPr lang="en-US" altLang="ko-KR" sz="800" dirty="0"/>
              <a:t>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/K-046428/K-046428_0_2_0_1_90_140_200.png",        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/K-046428/K-046428_0_1_0_0_90_220_200.png",        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/K-001728/K-001728_0_2_1_0_90_020_200.png",</a:t>
            </a:r>
            <a:endParaRPr lang="en-US" altLang="ko-KR" sz="800" dirty="0" smtClean="0"/>
          </a:p>
          <a:p>
            <a:r>
              <a:rPr lang="en-US" altLang="ko-KR" sz="800" dirty="0" smtClean="0"/>
              <a:t>…</a:t>
            </a:r>
            <a:endParaRPr lang="en-US" altLang="ko-KR" sz="800" dirty="0" smtClean="0"/>
          </a:p>
          <a:p>
            <a:r>
              <a:rPr lang="en-US" altLang="ko-KR" sz="800" dirty="0"/>
              <a:t>"pngfile_class0_test": [        </a:t>
            </a:r>
            <a:endParaRPr lang="en-US" altLang="ko-KR" sz="800" dirty="0" smtClean="0"/>
          </a:p>
          <a:p>
            <a:r>
              <a:rPr lang="en-US" altLang="ko-KR" sz="800" dirty="0"/>
              <a:t>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/K-052619/K-052619_0_2_0_2_75_140_200.png",        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/K-006250/K-006250_0_1_0_1_75_000_200.png",        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/K-038576/K-038576_0_0_0_2_75_120_200.png</a:t>
            </a:r>
            <a:r>
              <a:rPr lang="en-US" altLang="ko-KR" sz="800" dirty="0" smtClean="0"/>
              <a:t>",</a:t>
            </a:r>
          </a:p>
          <a:p>
            <a:r>
              <a:rPr lang="en-US" altLang="ko-KR" sz="800" dirty="0" smtClean="0"/>
              <a:t>…</a:t>
            </a:r>
            <a:endParaRPr lang="en-US" altLang="ko-KR" sz="800" dirty="0" smtClean="0"/>
          </a:p>
          <a:p>
            <a:r>
              <a:rPr lang="en-US" altLang="ko-KR" sz="800" dirty="0"/>
              <a:t>"pngfile_class1_train": [        </a:t>
            </a:r>
            <a:endParaRPr lang="en-US" altLang="ko-KR" sz="800" dirty="0" smtClean="0"/>
          </a:p>
          <a:p>
            <a:r>
              <a:rPr lang="en-US" altLang="ko-KR" sz="800" dirty="0"/>
              <a:t>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/K-044085/K-044085_0_0_1_1_70_340_200.png",        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/K-009458/K-009458_0_2_0_0_60_240_200.png",        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/K-023720/K-023720_0_1_1_2_60_060_200.png</a:t>
            </a:r>
            <a:r>
              <a:rPr lang="en-US" altLang="ko-KR" sz="800" dirty="0" smtClean="0"/>
              <a:t>",</a:t>
            </a:r>
          </a:p>
          <a:p>
            <a:r>
              <a:rPr lang="en-US" altLang="ko-KR" sz="800" dirty="0" smtClean="0"/>
              <a:t>…</a:t>
            </a:r>
            <a:endParaRPr lang="en-US" altLang="ko-KR" sz="800" dirty="0" smtClean="0"/>
          </a:p>
          <a:p>
            <a:r>
              <a:rPr lang="en-US" altLang="ko-KR" sz="800" dirty="0"/>
              <a:t>"pngfile_class1_valid": [        </a:t>
            </a:r>
            <a:endParaRPr lang="en-US" altLang="ko-KR" sz="800" dirty="0" smtClean="0"/>
          </a:p>
          <a:p>
            <a:r>
              <a:rPr lang="en-US" altLang="ko-KR" sz="800" dirty="0"/>
              <a:t>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/K-024752/K-024752_0_2_1_2_60_320_200.png",        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/K-037589/K-037589_0_2_0_2_70_140_200.png",        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/K-037589/K-037589_0_2_1_2_60_180_200.png</a:t>
            </a:r>
            <a:r>
              <a:rPr lang="en-US" altLang="ko-KR" sz="800" dirty="0" smtClean="0"/>
              <a:t>",</a:t>
            </a:r>
          </a:p>
          <a:p>
            <a:r>
              <a:rPr lang="en-US" altLang="ko-KR" sz="800" dirty="0" smtClean="0"/>
              <a:t>…</a:t>
            </a:r>
            <a:endParaRPr lang="en-US" altLang="ko-KR" sz="800" dirty="0" smtClean="0"/>
          </a:p>
          <a:p>
            <a:r>
              <a:rPr lang="en-US" altLang="ko-KR" sz="800" dirty="0"/>
              <a:t>"pngfile_class1_train": [        </a:t>
            </a:r>
            <a:endParaRPr lang="en-US" altLang="ko-KR" sz="800" dirty="0" smtClean="0"/>
          </a:p>
          <a:p>
            <a:r>
              <a:rPr lang="en-US" altLang="ko-KR" sz="800" dirty="0"/>
              <a:t>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/K-037043/K-037043_0_2_0_1_60_080_200.png",        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/K-018254/K-018254_0_2_1_0_70_200_200.png",        "/home/</a:t>
            </a:r>
            <a:r>
              <a:rPr lang="en-US" altLang="ko-KR" sz="800" dirty="0" err="1"/>
              <a:t>ubuntu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</a:t>
            </a:r>
            <a:r>
              <a:rPr lang="en-US" altLang="ko-KR" sz="800" dirty="0"/>
              <a:t>/</a:t>
            </a:r>
            <a:r>
              <a:rPr lang="en-US" altLang="ko-KR" sz="800" dirty="0" err="1"/>
              <a:t>proj_pill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</a:t>
            </a:r>
            <a:r>
              <a:rPr lang="en-US" altLang="ko-KR" sz="800" dirty="0"/>
              <a:t>/</a:t>
            </a:r>
            <a:r>
              <a:rPr lang="en-US" altLang="ko-KR" sz="800" dirty="0" err="1"/>
              <a:t>pill_data_croped</a:t>
            </a:r>
            <a:r>
              <a:rPr lang="en-US" altLang="ko-KR" sz="800" dirty="0"/>
              <a:t>/K-005949/K-005949_0_0_1_0_60_260_200.png</a:t>
            </a:r>
            <a:r>
              <a:rPr lang="en-US" altLang="ko-KR" sz="800" dirty="0" smtClean="0"/>
              <a:t>",</a:t>
            </a:r>
          </a:p>
          <a:p>
            <a:r>
              <a:rPr lang="en-US" altLang="ko-KR" sz="800" dirty="0" smtClean="0"/>
              <a:t>…</a:t>
            </a:r>
          </a:p>
          <a:p>
            <a:r>
              <a:rPr lang="en-US" altLang="ko-KR" sz="800" dirty="0"/>
              <a:t>}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77068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587</Words>
  <Application>Microsoft Office PowerPoint</Application>
  <PresentationFormat>와이드스크린</PresentationFormat>
  <Paragraphs>99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13</cp:revision>
  <dcterms:created xsi:type="dcterms:W3CDTF">2021-11-15T06:47:05Z</dcterms:created>
  <dcterms:modified xsi:type="dcterms:W3CDTF">2021-12-06T06:35:45Z</dcterms:modified>
</cp:coreProperties>
</file>