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7" r:id="rId6"/>
    <p:sldId id="260" r:id="rId7"/>
    <p:sldId id="257" r:id="rId8"/>
    <p:sldId id="264" r:id="rId9"/>
    <p:sldId id="265" r:id="rId10"/>
    <p:sldId id="258" r:id="rId11"/>
    <p:sldId id="266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49801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63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03CD3E-0204-4474-A943-39ACFC68A0C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F9EE15-52A8-4187-BE14-39EDF5D49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88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03CD3E-0204-4474-A943-39ACFC68A0C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F9EE15-52A8-4187-BE14-39EDF5D49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06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03CD3E-0204-4474-A943-39ACFC68A0C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F9EE15-52A8-4187-BE14-39EDF5D49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07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03CD3E-0204-4474-A943-39ACFC68A0C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F9EE15-52A8-4187-BE14-39EDF5D49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95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03CD3E-0204-4474-A943-39ACFC68A0C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F9EE15-52A8-4187-BE14-39EDF5D49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5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03CD3E-0204-4474-A943-39ACFC68A0C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F9EE15-52A8-4187-BE14-39EDF5D49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15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03CD3E-0204-4474-A943-39ACFC68A0C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F9EE15-52A8-4187-BE14-39EDF5D49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18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03CD3E-0204-4474-A943-39ACFC68A0C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F9EE15-52A8-4187-BE14-39EDF5D49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90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03CD3E-0204-4474-A943-39ACFC68A0C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F9EE15-52A8-4187-BE14-39EDF5D49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04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03CD3E-0204-4474-A943-39ACFC68A0C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F9EE15-52A8-4187-BE14-39EDF5D49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38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49801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90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ytorch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844732"/>
            <a:ext cx="55125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알약 분류 기능의 유효성을 검증하기 위해서는 아래와 같이 사전에 필요한  </a:t>
            </a:r>
            <a:endParaRPr lang="en-US" altLang="ko-KR" sz="1200" dirty="0" smtClean="0">
              <a:latin typeface="+mj-lt"/>
            </a:endParaRPr>
          </a:p>
          <a:p>
            <a:r>
              <a:rPr lang="ko-KR" altLang="en-US" sz="1200" dirty="0" smtClean="0">
                <a:latin typeface="+mj-lt"/>
              </a:rPr>
              <a:t>구성요소들이 필요하다</a:t>
            </a:r>
            <a:r>
              <a:rPr lang="en-US" altLang="ko-KR" sz="1200" dirty="0" smtClean="0">
                <a:latin typeface="+mj-lt"/>
              </a:rPr>
              <a:t>.  </a:t>
            </a:r>
          </a:p>
          <a:p>
            <a:endParaRPr lang="en-US" altLang="ko-KR" sz="120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+mj-lt"/>
              </a:rPr>
              <a:t>실행에 필요한 </a:t>
            </a:r>
            <a:r>
              <a:rPr lang="en-US" altLang="ko-KR" sz="1200" dirty="0" smtClean="0">
                <a:latin typeface="+mj-lt"/>
              </a:rPr>
              <a:t>python package </a:t>
            </a:r>
            <a:r>
              <a:rPr lang="ko-KR" altLang="en-US" sz="1200" smtClean="0">
                <a:latin typeface="+mj-lt"/>
              </a:rPr>
              <a:t>설치</a:t>
            </a:r>
            <a:r>
              <a:rPr lang="en-US" altLang="ko-KR" sz="1200" dirty="0" smtClean="0">
                <a:latin typeface="+mj-lt"/>
              </a:rPr>
              <a:t>.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200" dirty="0">
                <a:latin typeface="+mj-lt"/>
              </a:rPr>
              <a:t>폴더로 구분되어진 알약 </a:t>
            </a:r>
            <a:r>
              <a:rPr lang="ko-KR" altLang="en-US" sz="1200" dirty="0" smtClean="0">
                <a:latin typeface="+mj-lt"/>
              </a:rPr>
              <a:t>이미지들</a:t>
            </a:r>
            <a:endParaRPr lang="en-US" altLang="ko-KR" sz="1200" dirty="0" smtClean="0">
              <a:latin typeface="+mj-lt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 smtClean="0">
                <a:latin typeface="+mj-lt"/>
              </a:rPr>
              <a:t>실행에 필요한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en-US" altLang="ko-KR" sz="1200" dirty="0">
                <a:latin typeface="+mj-lt"/>
              </a:rPr>
              <a:t>file </a:t>
            </a:r>
            <a:r>
              <a:rPr lang="ko-KR" altLang="en-US" sz="1200">
                <a:latin typeface="+mj-lt"/>
              </a:rPr>
              <a:t>들 </a:t>
            </a:r>
            <a:endParaRPr lang="en-US" altLang="ko-KR" sz="1200" dirty="0">
              <a:latin typeface="+mj-lt"/>
            </a:endParaRPr>
          </a:p>
          <a:p>
            <a:pPr marL="228600" indent="-228600">
              <a:buFontTx/>
              <a:buAutoNum type="arabicPeriod"/>
            </a:pPr>
            <a:endParaRPr lang="en-US" altLang="ko-KR" sz="1200" dirty="0">
              <a:latin typeface="+mj-lt"/>
            </a:endParaRPr>
          </a:p>
          <a:p>
            <a:r>
              <a:rPr lang="ko-KR" altLang="en-US" sz="1200" dirty="0" smtClean="0">
                <a:latin typeface="+mj-lt"/>
              </a:rPr>
              <a:t>그리고  기본적으로 실행환경은 </a:t>
            </a:r>
            <a:r>
              <a:rPr lang="en-US" altLang="ko-KR" sz="1200" dirty="0" smtClean="0">
                <a:latin typeface="+mj-lt"/>
              </a:rPr>
              <a:t>Ubuntu 18.04, Python3.8 </a:t>
            </a:r>
            <a:r>
              <a:rPr lang="ko-KR" altLang="en-US" sz="1200" smtClean="0">
                <a:latin typeface="+mj-lt"/>
              </a:rPr>
              <a:t>을 기준으로 한다</a:t>
            </a:r>
            <a:r>
              <a:rPr lang="en-US" altLang="ko-KR" sz="1200" dirty="0" smtClean="0">
                <a:latin typeface="+mj-lt"/>
              </a:rPr>
              <a:t>. </a:t>
            </a: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( </a:t>
            </a:r>
            <a:r>
              <a:rPr lang="ko-KR" altLang="en-US" sz="1200" smtClean="0">
                <a:latin typeface="+mj-lt"/>
              </a:rPr>
              <a:t>다른 버전으로 해도 크게 문제 되지 않는다</a:t>
            </a:r>
            <a:r>
              <a:rPr lang="en-US" altLang="ko-KR" sz="1200" dirty="0" smtClean="0">
                <a:latin typeface="+mj-lt"/>
              </a:rPr>
              <a:t>. )</a:t>
            </a:r>
            <a:endParaRPr lang="en-US" altLang="ko-KR" sz="12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086" y="60963"/>
            <a:ext cx="596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smtClean="0"/>
              <a:t>알약 분류 유효성 검증 준비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2880" y="3013495"/>
            <a:ext cx="55125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실행에 필요한 </a:t>
            </a:r>
            <a:r>
              <a:rPr lang="en-US" altLang="ko-KR" sz="1200" b="1" dirty="0"/>
              <a:t>python package </a:t>
            </a:r>
            <a:r>
              <a:rPr lang="ko-KR" altLang="en-US" sz="1200" b="1" smtClean="0"/>
              <a:t>설치</a:t>
            </a:r>
            <a:endParaRPr lang="en-US" altLang="ko-KR" sz="1200" b="1" dirty="0" smtClean="0"/>
          </a:p>
          <a:p>
            <a:endParaRPr lang="en-US" altLang="ko-KR" sz="1200" dirty="0">
              <a:latin typeface="+mj-lt"/>
            </a:endParaRPr>
          </a:p>
          <a:p>
            <a:r>
              <a:rPr lang="en-US" altLang="ko-KR" sz="1200" dirty="0" smtClean="0">
                <a:latin typeface="+mj-lt"/>
              </a:rPr>
              <a:t>Ubuntu 18.04</a:t>
            </a:r>
            <a:r>
              <a:rPr lang="ko-KR" altLang="en-US" sz="1200" smtClean="0">
                <a:latin typeface="+mj-lt"/>
              </a:rPr>
              <a:t>와 </a:t>
            </a:r>
            <a:r>
              <a:rPr lang="en-US" altLang="ko-KR" sz="1200" dirty="0" smtClean="0">
                <a:latin typeface="+mj-lt"/>
              </a:rPr>
              <a:t>Python 3.8</a:t>
            </a:r>
            <a:r>
              <a:rPr lang="ko-KR" altLang="en-US" sz="1200" smtClean="0">
                <a:latin typeface="+mj-lt"/>
              </a:rPr>
              <a:t>이상이 설치 된 것을 가정하고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smtClean="0">
                <a:latin typeface="+mj-lt"/>
              </a:rPr>
              <a:t>아래 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 smtClean="0">
                <a:latin typeface="+mj-lt"/>
              </a:rPr>
              <a:t>package</a:t>
            </a:r>
            <a:r>
              <a:rPr lang="ko-KR" altLang="en-US" sz="1200" smtClean="0">
                <a:latin typeface="+mj-lt"/>
              </a:rPr>
              <a:t>을 설치한다</a:t>
            </a:r>
            <a:r>
              <a:rPr lang="en-US" altLang="ko-KR" sz="1200" dirty="0" smtClean="0">
                <a:latin typeface="+mj-lt"/>
              </a:rPr>
              <a:t>.</a:t>
            </a:r>
          </a:p>
          <a:p>
            <a:endParaRPr lang="en-US" altLang="ko-KR" sz="1200" dirty="0">
              <a:latin typeface="+mj-lt"/>
            </a:endParaRPr>
          </a:p>
          <a:p>
            <a:r>
              <a:rPr lang="en-US" altLang="ko-KR" sz="1200" dirty="0" smtClean="0">
                <a:latin typeface="+mj-lt"/>
              </a:rPr>
              <a:t> - </a:t>
            </a:r>
            <a:r>
              <a:rPr lang="en-US" altLang="ko-KR" sz="1200" dirty="0" err="1" smtClean="0">
                <a:latin typeface="+mj-lt"/>
              </a:rPr>
              <a:t>Nvidia</a:t>
            </a:r>
            <a:r>
              <a:rPr lang="ko-KR" altLang="en-US" sz="1200" smtClean="0">
                <a:latin typeface="+mj-lt"/>
              </a:rPr>
              <a:t> </a:t>
            </a:r>
            <a:r>
              <a:rPr lang="en-US" altLang="ko-KR" sz="1200" dirty="0" err="1" smtClean="0">
                <a:latin typeface="+mj-lt"/>
              </a:rPr>
              <a:t>cuda</a:t>
            </a:r>
            <a:r>
              <a:rPr lang="en-US" altLang="ko-KR" sz="1200" dirty="0" smtClean="0">
                <a:latin typeface="+mj-lt"/>
              </a:rPr>
              <a:t> driver 10.2 (</a:t>
            </a:r>
            <a:r>
              <a:rPr lang="ko-KR" altLang="en-US" sz="1200" smtClean="0">
                <a:latin typeface="+mj-lt"/>
              </a:rPr>
              <a:t>혹은 </a:t>
            </a:r>
            <a:r>
              <a:rPr lang="en-US" altLang="ko-KR" sz="1200" dirty="0" smtClean="0">
                <a:latin typeface="+mj-lt"/>
              </a:rPr>
              <a:t>11.0 </a:t>
            </a:r>
            <a:r>
              <a:rPr lang="ko-KR" altLang="en-US" sz="1200" smtClean="0">
                <a:latin typeface="+mj-lt"/>
              </a:rPr>
              <a:t>이상</a:t>
            </a:r>
            <a:r>
              <a:rPr lang="en-US" altLang="ko-KR" sz="1200" dirty="0" smtClean="0">
                <a:latin typeface="+mj-lt"/>
              </a:rPr>
              <a:t>)</a:t>
            </a:r>
            <a:r>
              <a:rPr lang="ko-KR" altLang="en-US" sz="1200" smtClean="0">
                <a:latin typeface="+mj-lt"/>
              </a:rPr>
              <a:t>설치 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- </a:t>
            </a:r>
            <a:r>
              <a:rPr lang="en-US" altLang="ko-KR" sz="1200" dirty="0"/>
              <a:t>pip install torch </a:t>
            </a:r>
            <a:r>
              <a:rPr lang="en-US" altLang="ko-KR" sz="1200" dirty="0" err="1" smtClean="0"/>
              <a:t>torchvision</a:t>
            </a:r>
            <a:r>
              <a:rPr lang="en-US" altLang="ko-KR" sz="1200" dirty="0"/>
              <a:t> </a:t>
            </a:r>
            <a:r>
              <a:rPr lang="ko-KR" altLang="en-US" sz="1200" smtClean="0">
                <a:latin typeface="+mj-lt"/>
              </a:rPr>
              <a:t> </a:t>
            </a:r>
            <a:r>
              <a:rPr lang="en-US" altLang="ko-KR" sz="1200" dirty="0">
                <a:latin typeface="+mj-lt"/>
              </a:rPr>
              <a:t>(</a:t>
            </a:r>
            <a:r>
              <a:rPr lang="en-US" altLang="ko-KR" sz="1200" dirty="0">
                <a:latin typeface="+mj-lt"/>
                <a:hlinkClick r:id="rId2"/>
              </a:rPr>
              <a:t>https://pytorch.org</a:t>
            </a:r>
            <a:r>
              <a:rPr lang="en-US" altLang="ko-KR" sz="1200" dirty="0" smtClean="0">
                <a:latin typeface="+mj-lt"/>
                <a:hlinkClick r:id="rId2"/>
              </a:rPr>
              <a:t>/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smtClean="0">
                <a:latin typeface="+mj-lt"/>
              </a:rPr>
              <a:t>참조 </a:t>
            </a:r>
            <a:r>
              <a:rPr lang="en-US" altLang="ko-KR" sz="1200" dirty="0" smtClean="0">
                <a:latin typeface="+mj-lt"/>
              </a:rPr>
              <a:t>)</a:t>
            </a:r>
          </a:p>
          <a:p>
            <a:r>
              <a:rPr lang="en-US" altLang="ko-KR" sz="1200" dirty="0" smtClean="0">
                <a:latin typeface="+mj-lt"/>
              </a:rPr>
              <a:t> - pip install </a:t>
            </a:r>
            <a:r>
              <a:rPr lang="en-US" altLang="ko-KR" sz="1200" dirty="0" err="1" smtClean="0">
                <a:latin typeface="+mj-lt"/>
              </a:rPr>
              <a:t>numpy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- pip install </a:t>
            </a:r>
            <a:r>
              <a:rPr lang="en-US" altLang="ko-KR" sz="1200" dirty="0" err="1" smtClean="0">
                <a:latin typeface="+mj-lt"/>
              </a:rPr>
              <a:t>opencv</a:t>
            </a:r>
            <a:r>
              <a:rPr lang="en-US" altLang="ko-KR" sz="1200" dirty="0" smtClean="0">
                <a:latin typeface="+mj-lt"/>
              </a:rPr>
              <a:t>-python</a:t>
            </a: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- pip install </a:t>
            </a:r>
            <a:r>
              <a:rPr lang="en-US" altLang="ko-KR" sz="1200" dirty="0" err="1" smtClean="0">
                <a:latin typeface="+mj-lt"/>
              </a:rPr>
              <a:t>imgaug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- pip install PIL </a:t>
            </a: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- pip install </a:t>
            </a:r>
            <a:r>
              <a:rPr lang="en-US" altLang="ko-KR" sz="1200" dirty="0" err="1" smtClean="0">
                <a:latin typeface="+mj-lt"/>
              </a:rPr>
              <a:t>tqdm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- pip install codecs</a:t>
            </a: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- pip install </a:t>
            </a:r>
            <a:r>
              <a:rPr lang="en-US" altLang="ko-KR" sz="1200" dirty="0" err="1" smtClean="0">
                <a:latin typeface="+mj-lt"/>
              </a:rPr>
              <a:t>json</a:t>
            </a:r>
            <a:r>
              <a:rPr lang="en-US" altLang="ko-KR" sz="1200" dirty="0" smtClean="0">
                <a:latin typeface="+mj-lt"/>
              </a:rPr>
              <a:t> </a:t>
            </a: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- pip install </a:t>
            </a:r>
            <a:r>
              <a:rPr lang="en-US" altLang="ko-KR" sz="1200" dirty="0" err="1" smtClean="0">
                <a:latin typeface="+mj-lt"/>
              </a:rPr>
              <a:t>matplotlib</a:t>
            </a:r>
            <a:endParaRPr lang="en-US" altLang="ko-KR" sz="1200" dirty="0" smtClean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31131" y="688307"/>
            <a:ext cx="5512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b="1" dirty="0" smtClean="0"/>
              <a:t>폴더로 구분되어진 알약 이미지들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endParaRPr lang="en-US" altLang="ko-KR" sz="1200" dirty="0">
              <a:latin typeface="+mj-lt"/>
            </a:endParaRPr>
          </a:p>
          <a:p>
            <a:r>
              <a:rPr lang="ko-KR" altLang="en-US" sz="1200" dirty="0" smtClean="0">
                <a:latin typeface="+mj-lt"/>
              </a:rPr>
              <a:t>알약을 구분할 수 있는 </a:t>
            </a:r>
            <a:r>
              <a:rPr lang="en-US" altLang="ko-KR" sz="1200" dirty="0" smtClean="0">
                <a:latin typeface="+mj-lt"/>
              </a:rPr>
              <a:t>ID</a:t>
            </a:r>
            <a:r>
              <a:rPr lang="ko-KR" altLang="en-US" sz="1200" smtClean="0">
                <a:latin typeface="+mj-lt"/>
              </a:rPr>
              <a:t>이름으로 폴더를 구성하고 그 안에 해당 알약 이미지들이 존재하도록 구성한다</a:t>
            </a:r>
            <a:r>
              <a:rPr lang="en-US" altLang="ko-KR" sz="1200" dirty="0" smtClean="0">
                <a:latin typeface="+mj-lt"/>
              </a:rPr>
              <a:t>.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31131" y="5120641"/>
            <a:ext cx="5512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위 그림처럼  </a:t>
            </a:r>
            <a:r>
              <a:rPr lang="en-US" altLang="ko-KR" sz="1200" dirty="0" err="1" smtClean="0">
                <a:latin typeface="+mj-lt"/>
              </a:rPr>
              <a:t>proj_pill</a:t>
            </a:r>
            <a:r>
              <a:rPr lang="en-US" altLang="ko-KR" sz="1200" dirty="0" smtClean="0">
                <a:latin typeface="+mj-lt"/>
              </a:rPr>
              <a:t>/</a:t>
            </a:r>
            <a:r>
              <a:rPr lang="en-US" altLang="ko-KR" sz="1200" dirty="0" err="1" smtClean="0">
                <a:latin typeface="+mj-lt"/>
              </a:rPr>
              <a:t>pill_data</a:t>
            </a:r>
            <a:r>
              <a:rPr lang="en-US" altLang="ko-KR" sz="1200" dirty="0" smtClean="0">
                <a:latin typeface="+mj-lt"/>
              </a:rPr>
              <a:t>/</a:t>
            </a:r>
            <a:r>
              <a:rPr lang="en-US" altLang="ko-KR" sz="1200" dirty="0" err="1" smtClean="0">
                <a:latin typeface="+mj-lt"/>
              </a:rPr>
              <a:t>pill_data_croped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smtClean="0">
                <a:latin typeface="+mj-lt"/>
              </a:rPr>
              <a:t>안에 </a:t>
            </a:r>
            <a:r>
              <a:rPr lang="ko-KR" altLang="en-US" sz="1200" smtClean="0">
                <a:latin typeface="+mj-lt"/>
              </a:rPr>
              <a:t>알약 </a:t>
            </a:r>
            <a:r>
              <a:rPr lang="en-US" altLang="ko-KR" sz="1200" dirty="0" smtClean="0">
                <a:latin typeface="+mj-lt"/>
              </a:rPr>
              <a:t>folder</a:t>
            </a:r>
            <a:r>
              <a:rPr lang="ko-KR" altLang="en-US" sz="1200" smtClean="0">
                <a:latin typeface="+mj-lt"/>
              </a:rPr>
              <a:t>을 구성한다</a:t>
            </a:r>
            <a:r>
              <a:rPr lang="en-US" altLang="ko-KR" sz="1200" dirty="0" smtClean="0">
                <a:latin typeface="+mj-lt"/>
              </a:rPr>
              <a:t>.</a:t>
            </a:r>
          </a:p>
          <a:p>
            <a:endParaRPr lang="en-US" altLang="ko-KR" sz="1200" dirty="0">
              <a:latin typeface="+mj-lt"/>
            </a:endParaRPr>
          </a:p>
          <a:p>
            <a:r>
              <a:rPr lang="ko-KR" altLang="en-US" sz="1200" dirty="0" smtClean="0">
                <a:latin typeface="+mj-lt"/>
              </a:rPr>
              <a:t>추가적으로 제공하는  </a:t>
            </a:r>
            <a:r>
              <a:rPr lang="en-US" altLang="ko-KR" sz="1200" dirty="0" err="1" smtClean="0">
                <a:latin typeface="+mj-lt"/>
              </a:rPr>
              <a:t>pill_label_path_sharp_score.json</a:t>
            </a:r>
            <a:r>
              <a:rPr lang="ko-KR" altLang="en-US" sz="1200" smtClean="0">
                <a:latin typeface="+mj-lt"/>
              </a:rPr>
              <a:t>과  </a:t>
            </a:r>
            <a:r>
              <a:rPr lang="en-US" altLang="ko-KR" sz="1200" dirty="0" err="1" smtClean="0">
                <a:latin typeface="+mj-lt"/>
              </a:rPr>
              <a:t>pill_class_list.json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smtClean="0">
                <a:latin typeface="+mj-lt"/>
              </a:rPr>
              <a:t>이  그림과 같이 위치해 있어야 한다</a:t>
            </a:r>
            <a:r>
              <a:rPr lang="en-US" altLang="ko-KR" sz="1200" dirty="0" smtClean="0">
                <a:latin typeface="+mj-lt"/>
              </a:rPr>
              <a:t>. </a:t>
            </a:r>
            <a:endParaRPr lang="en-US" altLang="ko-KR" sz="1200" dirty="0">
              <a:latin typeface="+mj-lt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457" y="1560833"/>
            <a:ext cx="2609850" cy="20764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664" y="1519304"/>
            <a:ext cx="3580993" cy="3250643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7678239" y="2104229"/>
            <a:ext cx="847452" cy="4948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482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086" y="60963"/>
            <a:ext cx="596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smtClean="0"/>
              <a:t>실행파일 설명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7086" y="609600"/>
            <a:ext cx="240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Pill_classifier.py</a:t>
            </a:r>
            <a:endParaRPr lang="en-US" altLang="ko-KR" sz="1200" dirty="0">
              <a:latin typeface="+mj-lt"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5073" y="133717"/>
            <a:ext cx="6047384" cy="66171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def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JetBrains Mono"/>
              </a:rPr>
              <a:t>train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(args, dataloader, sampler, model, criterion, optimizer, epoch, log_writer=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None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, verbose=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):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model.train()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sampler !=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None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sampler.set_epoch(epoch)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metric_train_loss = AverageMeter()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ametric_data_time = AverageMeter()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top1 = AverageMeter()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top5 = AverageMeter()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end = time.time()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lr = optimizer.param_groups[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'lr'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with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tqdm(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total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50" charset="-127"/>
                <a:ea typeface="JetBrains Mono"/>
              </a:rPr>
              <a:t>len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(dataloader),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desc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=args.tqdm_desc_head +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'Train Epoch  #{}'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.format(epoch),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disable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not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verbose)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as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t: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for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batch_idx, (img, target)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50" charset="-127"/>
                <a:ea typeface="JetBrains Mono"/>
              </a:rPr>
              <a:t>enumerate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(dataloader):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args.cuda: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img = img.cuda()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target = target.cuda()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optimizer.zero_grad()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output = model(img)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loss = criterion(output, target)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loss.backward()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optimizer.step()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prec1, prec5 = accuracy(output, target, 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))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count_try = img.cpu().shape[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top1.update(prec1[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].detach().cpu().item(), count_try)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top5.update(prec5[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].detach().cpu().item(), count_try)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metric_train_loss.update(loss.detach().cpu().item(), count_try)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t.set_postfix({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'loss'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: metric_train_loss.avg,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'lr'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:lr, 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'top1'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:top1.avg,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'top5'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:top5.avg })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t.update(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ametric_data_time.update(time.time() - end)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log_writer: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log_writer.add_scalar(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'train/loss'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, metric_train_loss.avg, epoch)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try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print_string =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'Epoch: [{0}][{1}/{2}]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50" charset="-127"/>
                <a:ea typeface="JetBrains Mono"/>
              </a:rPr>
              <a:t>\t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.format(epoch, batch_idx,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50" charset="-127"/>
                <a:ea typeface="JetBrains Mono"/>
              </a:rPr>
              <a:t>len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(dataloader))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print_string +=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'Data time {data_time.val:.3f} ({data_time.avg:.3f} Now:{Now})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50" charset="-127"/>
                <a:ea typeface="JetBrains Mono"/>
              </a:rPr>
              <a:t>\t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.format(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data_time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=ametric_data_time,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Now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=datetime.datetime.now())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print_string +=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'Loss {loss.val:.4f} ({loss.avg:.4f})'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.format(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loss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=metric_train_loss)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print_string +=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'Accuracy top1:{top1.avg:.4f}, top5:{top5.avg:.4f}'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.format(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top1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=top1,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top5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=top5)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(print_string)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except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pass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return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metric_train_loss.avg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850384" y="60963"/>
            <a:ext cx="6341616" cy="66171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def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JetBrains Mono"/>
              </a:rPr>
              <a:t>valid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(args, dataloader, sampler,  model, criterion, epoch, log_writer=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None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, verbose=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):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metric_train_loss = AverageMeter()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ametric_data_time = AverageMeter()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top1 = AverageMeter()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top5 = AverageMeter()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sampler !=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None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sampler.set_epoch(epoch)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model.eval()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end = time.time()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args.list_preds = []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args.list_target = []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args.count_correct 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with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torch.no_grad():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with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tqdm(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total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50" charset="-127"/>
                <a:ea typeface="JetBrains Mono"/>
              </a:rPr>
              <a:t>len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(dataloader),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desc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=args.tqdm_desc_head +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'{} Epoch  #{}'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.format( args.run_phase, epoch),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disable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not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verbose)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as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t: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for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i, (img, target, path_img, aug_name )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50" charset="-127"/>
                <a:ea typeface="JetBrains Mono"/>
              </a:rPr>
              <a:t>enumerate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(dataloader):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args.cuda: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img = img.cuda()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target = target.cuda()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output = model(img)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loss = criterion(output, target)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prec1, prec5 = accuracy(output, target, 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))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( prec1[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].detach().cpu().item() !=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  <a:t>100.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):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args.run_phase ==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'valid'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: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f'&lt;------- class valid fail file: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path_img[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, aug_name: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aug_name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preds = output.data.max(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dim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keepdim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)[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count_correct = preds.eq(target.data.view_as(preds)).cpu().sum()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list_preds = preds.view(-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).tolist()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args.list_preds = list_preds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args.list_target = target.detach().cpu().tolist()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args.count_correct = count_correct.item()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args.path_img = path_img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count_try = img.cpu().shape[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top1.update(prec1[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].detach().cpu().item(), count_try)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top5.update(prec5[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].detach().cpu().item(), count_try)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metric_train_loss.update(loss.detach().cpu().item(), count_try)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t.set_postfix({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'loss'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: metric_train_loss.avg,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'top1'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: top1.avg,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'top5'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: top5.avg})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t.update(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ametric_data_time.update(time.time() - end)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log_writer: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log_writer.add_scalar(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'validation/loss'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, metric_train_loss.avg, epoch)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try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print_string =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'Epoch: [{0}][{1}/{2}]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50" charset="-127"/>
                <a:ea typeface="JetBrains Mono"/>
              </a:rPr>
              <a:t>\t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.format(epoch, i,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50" charset="-127"/>
                <a:ea typeface="JetBrains Mono"/>
              </a:rPr>
              <a:t>len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(dataloader))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print_string +=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'Data time {data_time.val:.3f} ({data_time.avg:.3f} Now:{Now})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50" charset="-127"/>
                <a:ea typeface="JetBrains Mono"/>
              </a:rPr>
              <a:t>\t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.format(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data_time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=ametric_data_time,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Now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=datetime.datetime.now())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print_string +=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'Loss {loss.val:.4f} ({loss.avg:.4f})'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.format(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loss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=metric_train_loss)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print_string +=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'Accuracy top1:{top1.avg:.4f}, top5:{top5.avg:.4f}'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.format(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top1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=top1,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top5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=top5)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(print_string)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except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pass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return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metric_train_loss.avg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873" y="0"/>
            <a:ext cx="2175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pill_classifier.py</a:t>
            </a:r>
            <a:endParaRPr lang="en-US" altLang="ko-KR" sz="1200" dirty="0">
              <a:latin typeface="+mj-lt"/>
            </a:endParaRPr>
          </a:p>
        </p:txBody>
      </p:sp>
      <p:sp>
        <p:nvSpPr>
          <p:cNvPr id="25" name="사각형 설명선 24"/>
          <p:cNvSpPr/>
          <p:nvPr/>
        </p:nvSpPr>
        <p:spPr>
          <a:xfrm>
            <a:off x="2192784" y="595280"/>
            <a:ext cx="1221178" cy="305638"/>
          </a:xfrm>
          <a:prstGeom prst="wedgeRectCallout">
            <a:avLst>
              <a:gd name="adj1" fmla="val -129145"/>
              <a:gd name="adj2" fmla="val -775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err="1" smtClean="0">
                <a:solidFill>
                  <a:schemeClr val="tx1"/>
                </a:solidFill>
              </a:rPr>
              <a:t>학습시</a:t>
            </a:r>
            <a:r>
              <a:rPr lang="ko-KR" altLang="en-US" sz="1200" dirty="0" smtClean="0">
                <a:solidFill>
                  <a:schemeClr val="tx1"/>
                </a:solidFill>
              </a:rPr>
              <a:t> 수행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사각형 설명선 25"/>
          <p:cNvSpPr/>
          <p:nvPr/>
        </p:nvSpPr>
        <p:spPr>
          <a:xfrm>
            <a:off x="9191912" y="456781"/>
            <a:ext cx="1221178" cy="305638"/>
          </a:xfrm>
          <a:prstGeom prst="wedgeRectCallout">
            <a:avLst>
              <a:gd name="adj1" fmla="val -145547"/>
              <a:gd name="adj2" fmla="val -1117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검증시</a:t>
            </a:r>
            <a:r>
              <a:rPr lang="ko-KR" altLang="en-US" sz="1200" dirty="0" smtClean="0">
                <a:solidFill>
                  <a:schemeClr val="tx1"/>
                </a:solidFill>
              </a:rPr>
              <a:t> 수행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20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086" y="60963"/>
            <a:ext cx="596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smtClean="0"/>
              <a:t>실행파일 설명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5463" y="696686"/>
            <a:ext cx="2175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pill_classifier.py</a:t>
            </a:r>
            <a:endParaRPr lang="en-US" altLang="ko-KR" sz="1200" dirty="0">
              <a:latin typeface="+mj-l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3543" y="1218405"/>
            <a:ext cx="5712823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def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JetBrains Mono"/>
              </a:rPr>
              <a:t>run_model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(args, model, dataloader_train, dataloader_valid, sampler_train, sampler_valid, criterion,optimizer, epoch_begin, log_writer, verbose=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True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args.run_phase ==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'valid'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or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args.run_phase ==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'test'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(time.asctime())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valid(args, dataloader_valid, sampler_valid,  model, criterion,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, log_writer, verbose)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(time.asctime())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lr_scheduler = ReduceLROnPlateau(optimizer,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mode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'min'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factor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  <a:t>0.8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patience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verbose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threshold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  <a:t>0.0001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threshold_mode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'rel'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cooldown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min_lr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eps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  <a:t>1e-08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best_perf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  <a:t>1000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for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epoch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50" charset="-127"/>
                <a:ea typeface="JetBrains Mono"/>
              </a:rPr>
              <a:t>range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(epoch_begin, args.epochs):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50" charset="-127"/>
                <a:ea typeface="JetBrains Mono"/>
              </a:rPr>
              <a:t># ( 0:100)</a:t>
            </a:r>
            <a:b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# adjust_learning_rate(args, optimizer, epoch)</a:t>
            </a:r>
            <a:b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# train for one epoch</a:t>
            </a:r>
            <a:b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perf_indicator = train(args, dataloader_train, sampler_train, model, criterion, optimizer, epoch, log_writer, verbose)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epoch &gt;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  <a:t>10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perf_indicator = valid(args, dataloader_valid,sampler_valid, model, criterion, epoch, log_writer,verbose)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(args.gpu ==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f'perf_indicator: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perf_indicator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,  best_perf: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best_perf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perf_indicator &lt; best_perf: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model_save(args.model_path, epoch, model, optimizer, args.rank)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best_perf = perf_indicator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model_save(args.model_path, epoch, model, optimizer, args.rank)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best_perf = perf_indicator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lr_scheduler.step(perf_indicator)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model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None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criterion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None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optimizer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None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epoch_begin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log_writer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None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74377" y="627437"/>
            <a:ext cx="6017623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def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JetBrains Mono"/>
              </a:rPr>
              <a:t>pill_classifier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(args):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global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model, criterion, optimizer, epoch_begin, log_writer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args.dataset_valid !=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None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dataloader_valid = DataLoader(args.dataset_valid,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batch_size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=args.batch_size,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shuffle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num_workers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=args.num_workers)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dataloader_valid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None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if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args.run_phase ==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'train'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and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args.dataset_train !=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None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dataloader_train = DataLoader(args.dataset_train,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batch_size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=args.batch_size,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shuffle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num_workers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=args.num_workers)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dataloader_train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None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if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model ==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None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log_writer = SummaryWriter(args.dir_log)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args.cuda ==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 or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torch.cuda.device_count() ==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  <a:t>0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args.gpu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None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else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args.gpu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args.rank = args.gpu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cudnn.benchmark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torch.backends.cudnn.deterministic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torch.backends.cudnn.enabled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model = get_pill_model(args)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50" charset="-127"/>
                <a:ea typeface="JetBrains Mono"/>
              </a:rPr>
              <a:t># define loss function (criterion) and optimizer</a:t>
            </a:r>
            <a:b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criterion = torch.nn.CrossEntropyLoss()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args.cuda: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criterion = criterion.cuda()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optimizer = get_optimizer(args,model)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epoch_begin, dict_checkpoint, success = model_load(args, model, optimizer)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run_model(args, model, dataloader_train, dataloader_valid,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None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None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,  criterion,optimizer, epoch_begin, log_writer 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809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086" y="60963"/>
            <a:ext cx="596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smtClean="0"/>
              <a:t>실행파일 설명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5463" y="696686"/>
            <a:ext cx="2175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main_cls01_dir.py</a:t>
            </a:r>
            <a:endParaRPr lang="en-US" altLang="ko-KR" sz="1200" dirty="0">
              <a:latin typeface="+mj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5463" y="1240076"/>
            <a:ext cx="5564777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from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pill_classifier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*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from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get_cli_args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get_cli_args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from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pathlib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Path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from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PIL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Image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os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JetBrains Mono"/>
              </a:rPr>
              <a:t>Dataset_Dir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(Dataset):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def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Arial Unicode MS" panose="020B0604020202020204" pitchFamily="50" charset="-127"/>
                <a:ea typeface="JetBrains Mono"/>
              </a:rPr>
              <a:t>__init__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, args, dir_dataset, transform=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None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, target_transform=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None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, run_phase=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'train'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.args = args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.dir_dataset = dir_dataset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.transform = transform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.target_transform = target_transform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.list_images = [ png.name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for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png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in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Path(dir_dataset).iterdir()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png.suffix ==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'.png'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.run_phase = run_phase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def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Arial Unicode MS" panose="020B0604020202020204" pitchFamily="50" charset="-127"/>
                <a:ea typeface="JetBrains Mono"/>
              </a:rPr>
              <a:t>__len__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50" charset="-127"/>
                <a:ea typeface="JetBrains Mono"/>
              </a:rPr>
              <a:t>len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.list_images)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def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Arial Unicode MS" panose="020B0604020202020204" pitchFamily="50" charset="-127"/>
                <a:ea typeface="JetBrains Mono"/>
              </a:rPr>
              <a:t>__getitem__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, idx):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image = Image.open(os.path.join(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.dir_dataset,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.list_images[idx]))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label 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path_img 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.list_images[idx]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aug_name =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""</a:t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.transform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is not None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image 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.transform(image)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.target_transform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is not None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label 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.target_transform(label)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.run_phase ==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'valid'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or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.run_phase ==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'test'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image, label, path_img, aug_name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image, label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365968" y="1247110"/>
            <a:ext cx="5077095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__name__ ==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'__main__'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50" charset="-127"/>
                <a:ea typeface="JetBrains Mono"/>
              </a:rPr>
              <a:t># job = 'hrnet_w64'</a:t>
            </a:r>
            <a:b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job =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'resnet152'</a:t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args = get_cli_args(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job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=job,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run_phase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'test'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aug_level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dataclass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'01'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f'model_path_in is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args.model_path_in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dir_testimage =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r'.\dir_testimage'</a:t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args.dataset_valid = Dataset_Dir(args, dir_testimage,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transform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=transform_normalize, 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Arial Unicode MS" panose="020B0604020202020204" pitchFamily="50" charset="-127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</a:t>
            </a:r>
            <a:r>
              <a:rPr lang="en-US" altLang="ko-KR" sz="900" dirty="0" smtClean="0">
                <a:solidFill>
                  <a:srgbClr val="080808"/>
                </a:solidFill>
                <a:latin typeface="Arial Unicode MS" panose="020B0604020202020204" pitchFamily="50" charset="-127"/>
                <a:ea typeface="JetBrains Mono"/>
              </a:rPr>
              <a:t>                         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run_phase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'test'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args.run_phase ==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'test'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else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'valid'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args.batch_size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50" charset="-127"/>
                <a:ea typeface="JetBrains Mono"/>
              </a:rPr>
              <a:t>len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(args.dataset_valid)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args.verbose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f'valid dataset was loaded'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pill_classifier(args)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(args.path_img)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(args.list_preds)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'job done'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02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844732"/>
            <a:ext cx="5512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pill_label_path_sharp_score.json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의 목적은  알약에 대한 </a:t>
            </a:r>
            <a:r>
              <a:rPr lang="en-US" altLang="ko-KR" sz="1200" dirty="0" smtClean="0"/>
              <a:t>ID</a:t>
            </a:r>
            <a:r>
              <a:rPr lang="ko-KR" altLang="en-US" sz="1200" smtClean="0"/>
              <a:t>와 </a:t>
            </a:r>
            <a:r>
              <a:rPr lang="en-US" altLang="ko-KR" sz="1200" dirty="0" smtClean="0"/>
              <a:t>Label</a:t>
            </a:r>
            <a:r>
              <a:rPr lang="ko-KR" altLang="en-US" sz="1200" smtClean="0"/>
              <a:t>을</a:t>
            </a:r>
            <a:r>
              <a:rPr lang="en-US" altLang="ko-KR" sz="1200" dirty="0"/>
              <a:t> </a:t>
            </a:r>
            <a:r>
              <a:rPr lang="ko-KR" altLang="en-US" sz="1200" smtClean="0"/>
              <a:t>정의하고 실행시 참조하게 되어 있다</a:t>
            </a:r>
            <a:r>
              <a:rPr lang="en-US" altLang="ko-KR" sz="1200" dirty="0" smtClean="0"/>
              <a:t>. </a:t>
            </a:r>
          </a:p>
          <a:p>
            <a:endParaRPr lang="en-US" altLang="ko-KR" sz="1200" dirty="0">
              <a:latin typeface="+mj-lt"/>
            </a:endParaRPr>
          </a:p>
          <a:p>
            <a:r>
              <a:rPr lang="ko-KR" altLang="en-US" sz="1200" dirty="0" smtClean="0">
                <a:latin typeface="+mj-lt"/>
              </a:rPr>
              <a:t>아래는 그 내용이다</a:t>
            </a:r>
            <a:r>
              <a:rPr lang="en-US" altLang="ko-KR" sz="1200" dirty="0" smtClean="0">
                <a:latin typeface="+mj-lt"/>
              </a:rPr>
              <a:t>. </a:t>
            </a:r>
          </a:p>
          <a:p>
            <a:endParaRPr lang="en-US" altLang="ko-KR" sz="12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086" y="60963"/>
            <a:ext cx="596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smtClean="0"/>
              <a:t>알약 분류 유효성 검증 준비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32" y="1794642"/>
            <a:ext cx="3005654" cy="4514717"/>
          </a:xfrm>
          <a:prstGeom prst="rect">
            <a:avLst/>
          </a:prstGeom>
        </p:spPr>
      </p:pic>
      <p:sp>
        <p:nvSpPr>
          <p:cNvPr id="13" name="사각형 설명선 12"/>
          <p:cNvSpPr/>
          <p:nvPr/>
        </p:nvSpPr>
        <p:spPr>
          <a:xfrm>
            <a:off x="2493714" y="1591266"/>
            <a:ext cx="1152113" cy="318951"/>
          </a:xfrm>
          <a:prstGeom prst="wedgeRectCallout">
            <a:avLst>
              <a:gd name="adj1" fmla="val -113325"/>
              <a:gd name="adj2" fmla="val 190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알약 </a:t>
            </a:r>
            <a:r>
              <a:rPr lang="en-US" altLang="ko-KR" sz="1000" dirty="0" smtClean="0">
                <a:solidFill>
                  <a:schemeClr val="tx1"/>
                </a:solidFill>
              </a:rPr>
              <a:t>Label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" name="사각형 설명선 13"/>
          <p:cNvSpPr/>
          <p:nvPr/>
        </p:nvSpPr>
        <p:spPr>
          <a:xfrm>
            <a:off x="2998570" y="1955881"/>
            <a:ext cx="1152113" cy="318951"/>
          </a:xfrm>
          <a:prstGeom prst="wedgeRectCallout">
            <a:avLst>
              <a:gd name="adj1" fmla="val -111813"/>
              <a:gd name="adj2" fmla="val 1035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알약 </a:t>
            </a:r>
            <a:r>
              <a:rPr lang="en-US" altLang="ko-KR" sz="10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알약 폴더이름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" name="오른쪽 중괄호 2"/>
          <p:cNvSpPr/>
          <p:nvPr/>
        </p:nvSpPr>
        <p:spPr>
          <a:xfrm>
            <a:off x="2769326" y="2551611"/>
            <a:ext cx="78377" cy="33092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 설명선 14"/>
          <p:cNvSpPr/>
          <p:nvPr/>
        </p:nvSpPr>
        <p:spPr>
          <a:xfrm>
            <a:off x="3574626" y="2408726"/>
            <a:ext cx="1232505" cy="318951"/>
          </a:xfrm>
          <a:prstGeom prst="wedgeRectCallout">
            <a:avLst>
              <a:gd name="adj1" fmla="val -105766"/>
              <a:gd name="adj2" fmla="val 434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알약 선명도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실행시 사용안함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96297" y="844731"/>
            <a:ext cx="5512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pill_class_list.json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의 목적은  알약의 </a:t>
            </a:r>
            <a:r>
              <a:rPr lang="en-US" altLang="ko-KR" sz="1200" dirty="0" smtClean="0"/>
              <a:t>class</a:t>
            </a:r>
            <a:r>
              <a:rPr lang="ko-KR" altLang="en-US" sz="1200" smtClean="0"/>
              <a:t>와 용도을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정의하고 실행시 참조하게 되어 있다</a:t>
            </a:r>
            <a:r>
              <a:rPr lang="en-US" altLang="ko-KR" sz="1200" dirty="0" smtClean="0"/>
              <a:t>. </a:t>
            </a:r>
          </a:p>
          <a:p>
            <a:endParaRPr lang="en-US" altLang="ko-KR" sz="1200" dirty="0">
              <a:latin typeface="+mj-lt"/>
            </a:endParaRPr>
          </a:p>
          <a:p>
            <a:r>
              <a:rPr lang="en-US" altLang="ko-KR" sz="1200" dirty="0" smtClean="0">
                <a:latin typeface="+mj-lt"/>
              </a:rPr>
              <a:t>Class0 : </a:t>
            </a:r>
            <a:r>
              <a:rPr lang="ko-KR" altLang="en-US" sz="1200" smtClean="0">
                <a:latin typeface="+mj-lt"/>
              </a:rPr>
              <a:t>카메라 각도가 </a:t>
            </a:r>
            <a:r>
              <a:rPr lang="en-US" altLang="ko-KR" sz="1200" dirty="0" smtClean="0">
                <a:latin typeface="+mj-lt"/>
              </a:rPr>
              <a:t>90</a:t>
            </a:r>
            <a:r>
              <a:rPr lang="ko-KR" altLang="en-US" sz="1200" smtClean="0">
                <a:latin typeface="+mj-lt"/>
              </a:rPr>
              <a:t>도</a:t>
            </a:r>
            <a:r>
              <a:rPr lang="en-US" altLang="ko-KR" sz="1200" dirty="0" smtClean="0">
                <a:latin typeface="+mj-lt"/>
              </a:rPr>
              <a:t>, 75</a:t>
            </a:r>
            <a:r>
              <a:rPr lang="ko-KR" altLang="en-US" sz="1200" smtClean="0">
                <a:latin typeface="+mj-lt"/>
              </a:rPr>
              <a:t>도로 캡쳐된 알약이미지의 </a:t>
            </a:r>
            <a:r>
              <a:rPr lang="en-US" altLang="ko-KR" sz="1200" dirty="0" smtClean="0">
                <a:latin typeface="+mj-lt"/>
              </a:rPr>
              <a:t>list</a:t>
            </a:r>
          </a:p>
          <a:p>
            <a:r>
              <a:rPr lang="en-US" altLang="ko-KR" sz="1200" dirty="0" smtClean="0">
                <a:latin typeface="+mj-lt"/>
              </a:rPr>
              <a:t>Class1 : </a:t>
            </a:r>
            <a:r>
              <a:rPr lang="ko-KR" altLang="en-US" sz="1200" smtClean="0">
                <a:latin typeface="+mj-lt"/>
              </a:rPr>
              <a:t>카메라 각도가 </a:t>
            </a:r>
            <a:r>
              <a:rPr lang="en-US" altLang="ko-KR" sz="1200" dirty="0" smtClean="0">
                <a:latin typeface="+mj-lt"/>
              </a:rPr>
              <a:t>70</a:t>
            </a:r>
            <a:r>
              <a:rPr lang="ko-KR" altLang="en-US" sz="1200" smtClean="0">
                <a:latin typeface="+mj-lt"/>
              </a:rPr>
              <a:t>도</a:t>
            </a:r>
            <a:r>
              <a:rPr lang="en-US" altLang="ko-KR" sz="1200" dirty="0" smtClean="0">
                <a:latin typeface="+mj-lt"/>
              </a:rPr>
              <a:t>, 60</a:t>
            </a:r>
            <a:r>
              <a:rPr lang="ko-KR" altLang="en-US" sz="1200" smtClean="0">
                <a:latin typeface="+mj-lt"/>
              </a:rPr>
              <a:t>도로 캡쳐된 알약이미지의 </a:t>
            </a:r>
            <a:r>
              <a:rPr lang="en-US" altLang="ko-KR" sz="1200" dirty="0" smtClean="0">
                <a:latin typeface="+mj-lt"/>
              </a:rPr>
              <a:t>list</a:t>
            </a:r>
          </a:p>
          <a:p>
            <a:endParaRPr lang="en-US" altLang="ko-KR" sz="12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09657" y="2036063"/>
            <a:ext cx="508580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{    </a:t>
            </a:r>
            <a:endParaRPr lang="en-US" altLang="ko-KR" sz="800" dirty="0" smtClean="0"/>
          </a:p>
          <a:p>
            <a:r>
              <a:rPr lang="en-US" altLang="ko-KR" sz="800" dirty="0" smtClean="0"/>
              <a:t>"</a:t>
            </a:r>
            <a:r>
              <a:rPr lang="en-US" altLang="ko-KR" sz="800" dirty="0"/>
              <a:t>pngfile_class0_train": [        </a:t>
            </a:r>
            <a:endParaRPr lang="en-US" altLang="ko-KR" sz="800" dirty="0" smtClean="0"/>
          </a:p>
          <a:p>
            <a:r>
              <a:rPr lang="en-US" altLang="ko-KR" sz="800" dirty="0"/>
              <a:t>"/home/</a:t>
            </a:r>
            <a:r>
              <a:rPr lang="en-US" altLang="ko-KR" sz="800" dirty="0" err="1"/>
              <a:t>ubuntu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proj_pill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pill_data_croped</a:t>
            </a:r>
            <a:r>
              <a:rPr lang="en-US" altLang="ko-KR" sz="800" dirty="0"/>
              <a:t>/K-026788/K-026788_0_0_0_2_90_240_200.png",        "/home/</a:t>
            </a:r>
            <a:r>
              <a:rPr lang="en-US" altLang="ko-KR" sz="800" dirty="0" err="1"/>
              <a:t>ubuntu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proj_pill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pill_data_croped</a:t>
            </a:r>
            <a:r>
              <a:rPr lang="en-US" altLang="ko-KR" sz="800" dirty="0"/>
              <a:t>/K-046428/K-046428_0_2_0_2_75_340_200.png",        "/home/</a:t>
            </a:r>
            <a:r>
              <a:rPr lang="en-US" altLang="ko-KR" sz="800" dirty="0" err="1"/>
              <a:t>ubuntu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proj_pill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pill_data_croped</a:t>
            </a:r>
            <a:r>
              <a:rPr lang="en-US" altLang="ko-KR" sz="800" dirty="0"/>
              <a:t>/K-001438/K-001438_0_0_1_0_75_140_200.png</a:t>
            </a:r>
            <a:r>
              <a:rPr lang="en-US" altLang="ko-KR" sz="800" dirty="0" smtClean="0"/>
              <a:t>",</a:t>
            </a:r>
          </a:p>
          <a:p>
            <a:r>
              <a:rPr lang="en-US" altLang="ko-KR" sz="800" dirty="0" smtClean="0"/>
              <a:t>…</a:t>
            </a:r>
          </a:p>
          <a:p>
            <a:r>
              <a:rPr lang="en-US" altLang="ko-KR" sz="800" dirty="0" smtClean="0"/>
              <a:t>"</a:t>
            </a:r>
            <a:r>
              <a:rPr lang="en-US" altLang="ko-KR" sz="800" dirty="0"/>
              <a:t>pngfile_class0_valid": [        </a:t>
            </a:r>
            <a:endParaRPr lang="en-US" altLang="ko-KR" sz="800" dirty="0" smtClean="0"/>
          </a:p>
          <a:p>
            <a:r>
              <a:rPr lang="en-US" altLang="ko-KR" sz="800" dirty="0"/>
              <a:t>"/home/</a:t>
            </a:r>
            <a:r>
              <a:rPr lang="en-US" altLang="ko-KR" sz="800" dirty="0" err="1"/>
              <a:t>ubuntu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proj_pill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pill_data_croped</a:t>
            </a:r>
            <a:r>
              <a:rPr lang="en-US" altLang="ko-KR" sz="800" dirty="0"/>
              <a:t>/K-046428/K-046428_0_2_0_1_90_140_200.png",        "/home/</a:t>
            </a:r>
            <a:r>
              <a:rPr lang="en-US" altLang="ko-KR" sz="800" dirty="0" err="1"/>
              <a:t>ubuntu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proj_pill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pill_data_croped</a:t>
            </a:r>
            <a:r>
              <a:rPr lang="en-US" altLang="ko-KR" sz="800" dirty="0"/>
              <a:t>/K-046428/K-046428_0_1_0_0_90_220_200.png",        "/home/</a:t>
            </a:r>
            <a:r>
              <a:rPr lang="en-US" altLang="ko-KR" sz="800" dirty="0" err="1"/>
              <a:t>ubuntu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proj_pill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pill_data_croped</a:t>
            </a:r>
            <a:r>
              <a:rPr lang="en-US" altLang="ko-KR" sz="800" dirty="0"/>
              <a:t>/K-001728/K-001728_0_2_1_0_90_020_200.png",</a:t>
            </a:r>
            <a:endParaRPr lang="en-US" altLang="ko-KR" sz="800" dirty="0" smtClean="0"/>
          </a:p>
          <a:p>
            <a:r>
              <a:rPr lang="en-US" altLang="ko-KR" sz="800" dirty="0" smtClean="0"/>
              <a:t>…</a:t>
            </a:r>
          </a:p>
          <a:p>
            <a:r>
              <a:rPr lang="en-US" altLang="ko-KR" sz="800" dirty="0"/>
              <a:t>"pngfile_class0_test": [        </a:t>
            </a:r>
            <a:endParaRPr lang="en-US" altLang="ko-KR" sz="800" dirty="0" smtClean="0"/>
          </a:p>
          <a:p>
            <a:r>
              <a:rPr lang="en-US" altLang="ko-KR" sz="800" dirty="0"/>
              <a:t>"/home/</a:t>
            </a:r>
            <a:r>
              <a:rPr lang="en-US" altLang="ko-KR" sz="800" dirty="0" err="1"/>
              <a:t>ubuntu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proj_pill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pill_data_croped</a:t>
            </a:r>
            <a:r>
              <a:rPr lang="en-US" altLang="ko-KR" sz="800" dirty="0"/>
              <a:t>/K-052619/K-052619_0_2_0_2_75_140_200.png",        "/home/</a:t>
            </a:r>
            <a:r>
              <a:rPr lang="en-US" altLang="ko-KR" sz="800" dirty="0" err="1"/>
              <a:t>ubuntu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proj_pill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pill_data_croped</a:t>
            </a:r>
            <a:r>
              <a:rPr lang="en-US" altLang="ko-KR" sz="800" dirty="0"/>
              <a:t>/K-006250/K-006250_0_1_0_1_75_000_200.png",        "/home/</a:t>
            </a:r>
            <a:r>
              <a:rPr lang="en-US" altLang="ko-KR" sz="800" dirty="0" err="1"/>
              <a:t>ubuntu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proj_pill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pill_data_croped</a:t>
            </a:r>
            <a:r>
              <a:rPr lang="en-US" altLang="ko-KR" sz="800" dirty="0"/>
              <a:t>/K-038576/K-038576_0_0_0_2_75_120_200.png</a:t>
            </a:r>
            <a:r>
              <a:rPr lang="en-US" altLang="ko-KR" sz="800" dirty="0" smtClean="0"/>
              <a:t>",</a:t>
            </a:r>
          </a:p>
          <a:p>
            <a:r>
              <a:rPr lang="en-US" altLang="ko-KR" sz="800" dirty="0" smtClean="0"/>
              <a:t>…</a:t>
            </a:r>
          </a:p>
          <a:p>
            <a:r>
              <a:rPr lang="en-US" altLang="ko-KR" sz="800" dirty="0"/>
              <a:t>"pngfile_class1_train": [        </a:t>
            </a:r>
            <a:endParaRPr lang="en-US" altLang="ko-KR" sz="800" dirty="0" smtClean="0"/>
          </a:p>
          <a:p>
            <a:r>
              <a:rPr lang="en-US" altLang="ko-KR" sz="800" dirty="0"/>
              <a:t>"/home/</a:t>
            </a:r>
            <a:r>
              <a:rPr lang="en-US" altLang="ko-KR" sz="800" dirty="0" err="1"/>
              <a:t>ubuntu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proj_pill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pill_data_croped</a:t>
            </a:r>
            <a:r>
              <a:rPr lang="en-US" altLang="ko-KR" sz="800" dirty="0"/>
              <a:t>/K-044085/K-044085_0_0_1_1_70_340_200.png",        "/home/</a:t>
            </a:r>
            <a:r>
              <a:rPr lang="en-US" altLang="ko-KR" sz="800" dirty="0" err="1"/>
              <a:t>ubuntu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proj_pill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pill_data_croped</a:t>
            </a:r>
            <a:r>
              <a:rPr lang="en-US" altLang="ko-KR" sz="800" dirty="0"/>
              <a:t>/K-009458/K-009458_0_2_0_0_60_240_200.png",        "/home/</a:t>
            </a:r>
            <a:r>
              <a:rPr lang="en-US" altLang="ko-KR" sz="800" dirty="0" err="1"/>
              <a:t>ubuntu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proj_pill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pill_data_croped</a:t>
            </a:r>
            <a:r>
              <a:rPr lang="en-US" altLang="ko-KR" sz="800" dirty="0"/>
              <a:t>/K-023720/K-023720_0_1_1_2_60_060_200.png</a:t>
            </a:r>
            <a:r>
              <a:rPr lang="en-US" altLang="ko-KR" sz="800" dirty="0" smtClean="0"/>
              <a:t>",</a:t>
            </a:r>
          </a:p>
          <a:p>
            <a:r>
              <a:rPr lang="en-US" altLang="ko-KR" sz="800" dirty="0" smtClean="0"/>
              <a:t>…</a:t>
            </a:r>
          </a:p>
          <a:p>
            <a:r>
              <a:rPr lang="en-US" altLang="ko-KR" sz="800" dirty="0"/>
              <a:t>"pngfile_class1_valid": [        </a:t>
            </a:r>
            <a:endParaRPr lang="en-US" altLang="ko-KR" sz="800" dirty="0" smtClean="0"/>
          </a:p>
          <a:p>
            <a:r>
              <a:rPr lang="en-US" altLang="ko-KR" sz="800" dirty="0"/>
              <a:t>"/home/</a:t>
            </a:r>
            <a:r>
              <a:rPr lang="en-US" altLang="ko-KR" sz="800" dirty="0" err="1"/>
              <a:t>ubuntu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proj_pill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pill_data_croped</a:t>
            </a:r>
            <a:r>
              <a:rPr lang="en-US" altLang="ko-KR" sz="800" dirty="0"/>
              <a:t>/K-024752/K-024752_0_2_1_2_60_320_200.png",        "/home/</a:t>
            </a:r>
            <a:r>
              <a:rPr lang="en-US" altLang="ko-KR" sz="800" dirty="0" err="1"/>
              <a:t>ubuntu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proj_pill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pill_data_croped</a:t>
            </a:r>
            <a:r>
              <a:rPr lang="en-US" altLang="ko-KR" sz="800" dirty="0"/>
              <a:t>/K-037589/K-037589_0_2_0_2_70_140_200.png",        "/home/</a:t>
            </a:r>
            <a:r>
              <a:rPr lang="en-US" altLang="ko-KR" sz="800" dirty="0" err="1"/>
              <a:t>ubuntu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proj_pill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pill_data_croped</a:t>
            </a:r>
            <a:r>
              <a:rPr lang="en-US" altLang="ko-KR" sz="800" dirty="0"/>
              <a:t>/K-037589/K-037589_0_2_1_2_60_180_200.png</a:t>
            </a:r>
            <a:r>
              <a:rPr lang="en-US" altLang="ko-KR" sz="800" dirty="0" smtClean="0"/>
              <a:t>",</a:t>
            </a:r>
          </a:p>
          <a:p>
            <a:r>
              <a:rPr lang="en-US" altLang="ko-KR" sz="800" dirty="0" smtClean="0"/>
              <a:t>…</a:t>
            </a:r>
          </a:p>
          <a:p>
            <a:r>
              <a:rPr lang="en-US" altLang="ko-KR" sz="800" dirty="0"/>
              <a:t>"pngfile_class1_train": [        </a:t>
            </a:r>
            <a:endParaRPr lang="en-US" altLang="ko-KR" sz="800" dirty="0" smtClean="0"/>
          </a:p>
          <a:p>
            <a:r>
              <a:rPr lang="en-US" altLang="ko-KR" sz="800" dirty="0"/>
              <a:t>"/home/</a:t>
            </a:r>
            <a:r>
              <a:rPr lang="en-US" altLang="ko-KR" sz="800" dirty="0" err="1"/>
              <a:t>ubuntu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proj_pill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pill_data_croped</a:t>
            </a:r>
            <a:r>
              <a:rPr lang="en-US" altLang="ko-KR" sz="800" dirty="0"/>
              <a:t>/K-037043/K-037043_0_2_0_1_60_080_200.png",        "/home/</a:t>
            </a:r>
            <a:r>
              <a:rPr lang="en-US" altLang="ko-KR" sz="800" dirty="0" err="1"/>
              <a:t>ubuntu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proj_pill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pill_data_croped</a:t>
            </a:r>
            <a:r>
              <a:rPr lang="en-US" altLang="ko-KR" sz="800" dirty="0"/>
              <a:t>/K-018254/K-018254_0_2_1_0_70_200_200.png",        "/home/</a:t>
            </a:r>
            <a:r>
              <a:rPr lang="en-US" altLang="ko-KR" sz="800" dirty="0" err="1"/>
              <a:t>ubuntu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proj_pill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pill_data_croped</a:t>
            </a:r>
            <a:r>
              <a:rPr lang="en-US" altLang="ko-KR" sz="800" dirty="0"/>
              <a:t>/K-005949/K-005949_0_0_1_0_60_260_200.png</a:t>
            </a:r>
            <a:r>
              <a:rPr lang="en-US" altLang="ko-KR" sz="800" dirty="0" smtClean="0"/>
              <a:t>",</a:t>
            </a:r>
          </a:p>
          <a:p>
            <a:r>
              <a:rPr lang="en-US" altLang="ko-KR" sz="800" dirty="0" smtClean="0"/>
              <a:t>…</a:t>
            </a:r>
          </a:p>
          <a:p>
            <a:r>
              <a:rPr lang="en-US" altLang="ko-KR" sz="800" dirty="0"/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44342" y="6164457"/>
            <a:ext cx="551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위의 내용에서 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 smtClean="0">
                <a:latin typeface="+mj-lt"/>
              </a:rPr>
              <a:t>‘</a:t>
            </a:r>
            <a:r>
              <a:rPr lang="en-US" altLang="ko-KR" sz="1200" dirty="0" smtClean="0"/>
              <a:t>pngfile_class0_train’ </a:t>
            </a:r>
            <a:r>
              <a:rPr lang="ko-KR" altLang="en-US" sz="1200" smtClean="0"/>
              <a:t>은  </a:t>
            </a:r>
            <a:r>
              <a:rPr lang="en-US" altLang="ko-KR" sz="1200" dirty="0" smtClean="0"/>
              <a:t>class0</a:t>
            </a:r>
            <a:r>
              <a:rPr lang="ko-KR" altLang="en-US" sz="1200" smtClean="0"/>
              <a:t>에 해당하고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모델 학습용임을 의미함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‘</a:t>
            </a:r>
            <a:r>
              <a:rPr lang="en-US" altLang="ko-KR" sz="1200" dirty="0" smtClean="0"/>
              <a:t>pngfile_class0_valid’ </a:t>
            </a:r>
            <a:r>
              <a:rPr lang="ko-KR" altLang="en-US" sz="1200"/>
              <a:t>은  </a:t>
            </a:r>
            <a:r>
              <a:rPr lang="en-US" altLang="ko-KR" sz="1200" dirty="0"/>
              <a:t>class0</a:t>
            </a:r>
            <a:r>
              <a:rPr lang="ko-KR" altLang="en-US" sz="1200"/>
              <a:t>에 해당하고</a:t>
            </a:r>
            <a:r>
              <a:rPr lang="en-US" altLang="ko-KR" sz="1200" dirty="0"/>
              <a:t>, </a:t>
            </a:r>
            <a:r>
              <a:rPr lang="ko-KR" altLang="en-US" sz="1200"/>
              <a:t>모델 </a:t>
            </a:r>
            <a:r>
              <a:rPr lang="ko-KR" altLang="en-US" sz="1200" smtClean="0"/>
              <a:t>검증용임을 </a:t>
            </a:r>
            <a:r>
              <a:rPr lang="ko-KR" altLang="en-US" sz="1200"/>
              <a:t>의미함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5794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086" y="60963"/>
            <a:ext cx="596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smtClean="0"/>
              <a:t>알약 분류 유효성 검증 준비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7086" y="798564"/>
            <a:ext cx="55125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또한 위의 내용에서 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 smtClean="0">
                <a:latin typeface="+mj-lt"/>
              </a:rPr>
              <a:t>‘</a:t>
            </a:r>
            <a:r>
              <a:rPr lang="en-US" altLang="ko-KR" sz="1200" dirty="0" smtClean="0"/>
              <a:t>pngfile_class0_test’ </a:t>
            </a:r>
            <a:r>
              <a:rPr lang="ko-KR" altLang="en-US" sz="1200" smtClean="0"/>
              <a:t>은  </a:t>
            </a:r>
            <a:r>
              <a:rPr lang="en-US" altLang="ko-KR" sz="1200" dirty="0" smtClean="0"/>
              <a:t>class0</a:t>
            </a:r>
            <a:r>
              <a:rPr lang="ko-KR" altLang="en-US" sz="1200" smtClean="0"/>
              <a:t>에 해당하고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모델 시험용임을 의미함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‘</a:t>
            </a:r>
            <a:r>
              <a:rPr lang="en-US" altLang="ko-KR" sz="1200" dirty="0" smtClean="0"/>
              <a:t>pngfile_class1_train’ </a:t>
            </a:r>
            <a:r>
              <a:rPr lang="ko-KR" altLang="en-US" sz="1200"/>
              <a:t>은  </a:t>
            </a:r>
            <a:r>
              <a:rPr lang="en-US" altLang="ko-KR" sz="1200" dirty="0" smtClean="0"/>
              <a:t>class1</a:t>
            </a:r>
            <a:r>
              <a:rPr lang="ko-KR" altLang="en-US" sz="1200" smtClean="0"/>
              <a:t>에 </a:t>
            </a:r>
            <a:r>
              <a:rPr lang="ko-KR" altLang="en-US" sz="1200"/>
              <a:t>해당하고</a:t>
            </a:r>
            <a:r>
              <a:rPr lang="en-US" altLang="ko-KR" sz="1200" dirty="0"/>
              <a:t>, </a:t>
            </a:r>
            <a:r>
              <a:rPr lang="ko-KR" altLang="en-US" sz="1200"/>
              <a:t>모델 </a:t>
            </a:r>
            <a:r>
              <a:rPr lang="ko-KR" altLang="en-US" sz="1200" smtClean="0"/>
              <a:t>학습용임을 </a:t>
            </a:r>
            <a:r>
              <a:rPr lang="ko-KR" altLang="en-US" sz="1200"/>
              <a:t>의미함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‘</a:t>
            </a:r>
            <a:r>
              <a:rPr lang="en-US" altLang="ko-KR" sz="1200" dirty="0" smtClean="0"/>
              <a:t>pngfile_class1_valid’ </a:t>
            </a:r>
            <a:r>
              <a:rPr lang="ko-KR" altLang="en-US" sz="1200"/>
              <a:t>은  </a:t>
            </a:r>
            <a:r>
              <a:rPr lang="en-US" altLang="ko-KR" sz="1200" dirty="0"/>
              <a:t>class1</a:t>
            </a:r>
            <a:r>
              <a:rPr lang="ko-KR" altLang="en-US" sz="1200"/>
              <a:t>에 해당하고</a:t>
            </a:r>
            <a:r>
              <a:rPr lang="en-US" altLang="ko-KR" sz="1200" dirty="0"/>
              <a:t>, </a:t>
            </a:r>
            <a:r>
              <a:rPr lang="ko-KR" altLang="en-US" sz="1200"/>
              <a:t>모델 </a:t>
            </a:r>
            <a:r>
              <a:rPr lang="ko-KR" altLang="en-US" sz="1200" smtClean="0"/>
              <a:t>검증용임을 </a:t>
            </a:r>
            <a:r>
              <a:rPr lang="ko-KR" altLang="en-US" sz="1200"/>
              <a:t>의미함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‘</a:t>
            </a:r>
            <a:r>
              <a:rPr lang="en-US" altLang="ko-KR" sz="1200" dirty="0" smtClean="0"/>
              <a:t>pngfile_class1_test’ </a:t>
            </a:r>
            <a:r>
              <a:rPr lang="ko-KR" altLang="en-US" sz="1200"/>
              <a:t>은 </a:t>
            </a:r>
            <a:r>
              <a:rPr lang="ko-KR" altLang="en-US" sz="1200" smtClean="0"/>
              <a:t>  </a:t>
            </a:r>
            <a:r>
              <a:rPr lang="en-US" altLang="ko-KR" sz="1200" dirty="0"/>
              <a:t>class1</a:t>
            </a:r>
            <a:r>
              <a:rPr lang="ko-KR" altLang="en-US" sz="1200"/>
              <a:t>에 해당하고</a:t>
            </a:r>
            <a:r>
              <a:rPr lang="en-US" altLang="ko-KR" sz="1200" dirty="0"/>
              <a:t>, </a:t>
            </a:r>
            <a:r>
              <a:rPr lang="ko-KR" altLang="en-US" sz="1200"/>
              <a:t>모델 </a:t>
            </a:r>
            <a:r>
              <a:rPr lang="ko-KR" altLang="en-US" sz="1200" smtClean="0"/>
              <a:t>시험용임을 </a:t>
            </a:r>
            <a:r>
              <a:rPr lang="ko-KR" altLang="en-US" sz="1200"/>
              <a:t>의미함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그리고 이미지 파일이 절대경로이므로</a:t>
            </a:r>
            <a:r>
              <a:rPr lang="en-US" altLang="ko-KR" sz="1200" dirty="0" smtClean="0"/>
              <a:t>,  </a:t>
            </a:r>
            <a:r>
              <a:rPr lang="ko-KR" altLang="en-US" sz="1200" smtClean="0"/>
              <a:t>이 경로를 맞추어야 함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"/home/</a:t>
            </a:r>
            <a:r>
              <a:rPr lang="en-US" altLang="ko-KR" sz="1200" dirty="0" err="1"/>
              <a:t>ubuntu</a:t>
            </a:r>
            <a:r>
              <a:rPr lang="en-US" altLang="ko-KR" sz="1200" dirty="0"/>
              <a:t>/</a:t>
            </a:r>
            <a:r>
              <a:rPr lang="en-US" altLang="ko-KR" sz="1200" dirty="0" err="1"/>
              <a:t>proj</a:t>
            </a:r>
            <a:r>
              <a:rPr lang="en-US" altLang="ko-KR" sz="1200" dirty="0"/>
              <a:t>/</a:t>
            </a:r>
            <a:r>
              <a:rPr lang="en-US" altLang="ko-KR" sz="1200" dirty="0" err="1"/>
              <a:t>proj_pill</a:t>
            </a:r>
            <a:r>
              <a:rPr lang="en-US" altLang="ko-KR" sz="1200" dirty="0"/>
              <a:t>/</a:t>
            </a:r>
            <a:r>
              <a:rPr lang="en-US" altLang="ko-KR" sz="1200" dirty="0" err="1"/>
              <a:t>pill_data</a:t>
            </a:r>
            <a:r>
              <a:rPr lang="en-US" altLang="ko-KR" sz="1200" dirty="0"/>
              <a:t>/</a:t>
            </a:r>
            <a:r>
              <a:rPr lang="en-US" altLang="ko-KR" sz="1200" dirty="0" err="1"/>
              <a:t>pill_data_croped</a:t>
            </a:r>
            <a:r>
              <a:rPr lang="en-US" altLang="ko-KR" sz="1200" dirty="0"/>
              <a:t>/K-026788/K-026788_0_0_0_2_90_240_200.png</a:t>
            </a:r>
            <a:r>
              <a:rPr lang="en-US" altLang="ko-KR" sz="1200" dirty="0" smtClean="0"/>
              <a:t>",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** </a:t>
            </a:r>
            <a:r>
              <a:rPr lang="ko-KR" altLang="en-US" sz="1200" smtClean="0"/>
              <a:t>절대경로를 </a:t>
            </a:r>
            <a:r>
              <a:rPr lang="en-US" altLang="ko-KR" sz="1200" dirty="0" smtClean="0"/>
              <a:t>python file</a:t>
            </a:r>
            <a:r>
              <a:rPr lang="ko-KR" altLang="en-US" sz="1200" smtClean="0"/>
              <a:t>에서 바꿀 수 있지만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편의상 고정경로만  설명함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** </a:t>
            </a:r>
            <a:r>
              <a:rPr lang="ko-KR" altLang="en-US" sz="1200" smtClean="0"/>
              <a:t>학습용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검증용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시험용 폴더는 존재하지 않음</a:t>
            </a:r>
            <a:r>
              <a:rPr lang="en-US" altLang="ko-KR" sz="1200" dirty="0" smtClean="0"/>
              <a:t>. ‘</a:t>
            </a:r>
            <a:r>
              <a:rPr lang="en-US" altLang="ko-KR" sz="1200" b="1" dirty="0" err="1" smtClean="0"/>
              <a:t>pill_class_list.json</a:t>
            </a:r>
            <a:r>
              <a:rPr lang="en-US" altLang="ko-KR" sz="1200" b="1" dirty="0" smtClean="0"/>
              <a:t>’ </a:t>
            </a:r>
            <a:r>
              <a:rPr lang="en-US" altLang="ko-KR" sz="1200" dirty="0" smtClean="0"/>
              <a:t>file</a:t>
            </a:r>
            <a:r>
              <a:rPr lang="ko-KR" altLang="en-US" sz="1200" smtClean="0"/>
              <a:t>이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smtClean="0"/>
              <a:t>기능을 대신함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</a:t>
            </a:r>
            <a:endParaRPr lang="en-US" altLang="ko-KR" sz="1200" dirty="0" smtClean="0"/>
          </a:p>
          <a:p>
            <a:endParaRPr lang="en-US" altLang="ko-KR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87086" y="3660886"/>
            <a:ext cx="559961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b="1" dirty="0" smtClean="0"/>
              <a:t>실행에 필요한 </a:t>
            </a:r>
            <a:r>
              <a:rPr lang="en-US" altLang="ko-KR" sz="1200" b="1" dirty="0" smtClean="0"/>
              <a:t>file </a:t>
            </a:r>
            <a:r>
              <a:rPr lang="ko-KR" altLang="en-US" sz="1200" b="1"/>
              <a:t>들 </a:t>
            </a:r>
          </a:p>
          <a:p>
            <a:endParaRPr lang="en-US" altLang="ko-KR" sz="1200" dirty="0">
              <a:latin typeface="+mj-lt"/>
            </a:endParaRPr>
          </a:p>
          <a:p>
            <a:r>
              <a:rPr lang="en-US" altLang="ko-KR" sz="1200" dirty="0" smtClean="0">
                <a:latin typeface="+mj-lt"/>
              </a:rPr>
              <a:t>- </a:t>
            </a:r>
            <a:r>
              <a:rPr lang="ko-KR" altLang="en-US" sz="1200" smtClean="0">
                <a:latin typeface="+mj-lt"/>
              </a:rPr>
              <a:t>실행할 </a:t>
            </a:r>
            <a:r>
              <a:rPr lang="en-US" altLang="ko-KR" sz="1200" dirty="0" smtClean="0">
                <a:latin typeface="+mj-lt"/>
              </a:rPr>
              <a:t>python file</a:t>
            </a:r>
            <a:r>
              <a:rPr lang="ko-KR" altLang="en-US" sz="1200" smtClean="0">
                <a:latin typeface="+mj-lt"/>
              </a:rPr>
              <a:t>들은  이미 학습한 모델 파일이 필요한다</a:t>
            </a:r>
            <a:r>
              <a:rPr lang="en-US" altLang="ko-KR" sz="1200" dirty="0" smtClean="0">
                <a:latin typeface="+mj-lt"/>
              </a:rPr>
              <a:t>.  </a:t>
            </a:r>
            <a:r>
              <a:rPr lang="ko-KR" altLang="en-US" sz="1200" smtClean="0">
                <a:latin typeface="+mj-lt"/>
              </a:rPr>
              <a:t>아래와 같다</a:t>
            </a:r>
            <a:r>
              <a:rPr lang="en-US" altLang="ko-KR" sz="1200" dirty="0" smtClean="0">
                <a:latin typeface="+mj-lt"/>
              </a:rPr>
              <a:t>.</a:t>
            </a:r>
          </a:p>
          <a:p>
            <a:endParaRPr lang="en-US" altLang="ko-KR" sz="1200" dirty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pill_resnet152_dataclass0_aug0.pt : </a:t>
            </a:r>
            <a:r>
              <a:rPr lang="ko-KR" altLang="en-US" sz="1200" smtClean="0">
                <a:latin typeface="+mj-lt"/>
              </a:rPr>
              <a:t>알약 </a:t>
            </a:r>
            <a:r>
              <a:rPr lang="en-US" altLang="ko-KR" sz="1200" dirty="0" smtClean="0">
                <a:latin typeface="+mj-lt"/>
              </a:rPr>
              <a:t>class0</a:t>
            </a:r>
            <a:r>
              <a:rPr lang="ko-KR" altLang="en-US" sz="1200" smtClean="0">
                <a:latin typeface="+mj-lt"/>
              </a:rPr>
              <a:t>으로 학습한 모델 파일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pill_resnet152_dataclass1_aug0.pt </a:t>
            </a:r>
            <a:r>
              <a:rPr lang="en-US" altLang="ko-KR" sz="1200" dirty="0"/>
              <a:t>: </a:t>
            </a:r>
            <a:r>
              <a:rPr lang="ko-KR" altLang="en-US" sz="1200"/>
              <a:t>알약 </a:t>
            </a:r>
            <a:r>
              <a:rPr lang="en-US" altLang="ko-KR" sz="1200" dirty="0" smtClean="0"/>
              <a:t>class1</a:t>
            </a:r>
            <a:r>
              <a:rPr lang="ko-KR" altLang="en-US" sz="1200" smtClean="0"/>
              <a:t>으로 </a:t>
            </a:r>
            <a:r>
              <a:rPr lang="ko-KR" altLang="en-US" sz="1200"/>
              <a:t>학습한 </a:t>
            </a:r>
            <a:r>
              <a:rPr lang="ko-KR" altLang="en-US" sz="1200"/>
              <a:t>모델 </a:t>
            </a:r>
            <a:r>
              <a:rPr lang="ko-KR" altLang="en-US" sz="1200" smtClean="0"/>
              <a:t>파일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pill_resnet152_dataclass01_aug0.pt </a:t>
            </a:r>
            <a:r>
              <a:rPr lang="en-US" altLang="ko-KR" sz="1200" dirty="0"/>
              <a:t>: </a:t>
            </a:r>
            <a:r>
              <a:rPr lang="ko-KR" altLang="en-US" sz="1200"/>
              <a:t>알약 </a:t>
            </a:r>
            <a:r>
              <a:rPr lang="en-US" altLang="ko-KR" sz="1200" dirty="0" smtClean="0"/>
              <a:t>class0, class1</a:t>
            </a:r>
            <a:r>
              <a:rPr lang="ko-KR" altLang="en-US" sz="1200" smtClean="0"/>
              <a:t>으로 </a:t>
            </a:r>
            <a:r>
              <a:rPr lang="ko-KR" altLang="en-US" sz="1200"/>
              <a:t>학습한 </a:t>
            </a:r>
            <a:r>
              <a:rPr lang="ko-KR" altLang="en-US" sz="1200"/>
              <a:t>모델 </a:t>
            </a:r>
            <a:r>
              <a:rPr lang="ko-KR" altLang="en-US" sz="1200" smtClean="0"/>
              <a:t>파일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- </a:t>
            </a:r>
            <a:r>
              <a:rPr lang="ko-KR" altLang="en-US" sz="1200" smtClean="0"/>
              <a:t>실행할 </a:t>
            </a:r>
            <a:r>
              <a:rPr lang="en-US" altLang="ko-KR" sz="1200" dirty="0" smtClean="0"/>
              <a:t>python file</a:t>
            </a:r>
            <a:r>
              <a:rPr lang="ko-KR" altLang="en-US" sz="1200" smtClean="0"/>
              <a:t>은 아래와 같다</a:t>
            </a:r>
            <a:r>
              <a:rPr lang="en-US" altLang="ko-KR" sz="1200" dirty="0" smtClean="0"/>
              <a:t>. 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main_cls0.py : </a:t>
            </a:r>
            <a:r>
              <a:rPr lang="ko-KR" altLang="en-US" sz="1200"/>
              <a:t>알약 </a:t>
            </a:r>
            <a:r>
              <a:rPr lang="en-US" altLang="ko-KR" sz="1200" dirty="0" smtClean="0"/>
              <a:t>class0</a:t>
            </a:r>
            <a:r>
              <a:rPr lang="ko-KR" altLang="en-US" sz="1200" smtClean="0"/>
              <a:t>을 시험할 실행 파일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main_cls1.py </a:t>
            </a:r>
            <a:r>
              <a:rPr lang="en-US" altLang="ko-KR" sz="1200" dirty="0"/>
              <a:t>: </a:t>
            </a:r>
            <a:r>
              <a:rPr lang="ko-KR" altLang="en-US" sz="1200"/>
              <a:t>알약 </a:t>
            </a:r>
            <a:r>
              <a:rPr lang="en-US" altLang="ko-KR" sz="1200" dirty="0" smtClean="0"/>
              <a:t>class1</a:t>
            </a:r>
            <a:r>
              <a:rPr lang="ko-KR" altLang="en-US" sz="1200" smtClean="0"/>
              <a:t>을 </a:t>
            </a:r>
            <a:r>
              <a:rPr lang="ko-KR" altLang="en-US" sz="1200"/>
              <a:t>시험할 실행 파일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 smtClean="0"/>
              <a:t>main_cls01.py </a:t>
            </a:r>
            <a:r>
              <a:rPr lang="en-US" altLang="ko-KR" sz="1200" dirty="0"/>
              <a:t>: </a:t>
            </a:r>
            <a:r>
              <a:rPr lang="ko-KR" altLang="en-US" sz="1200"/>
              <a:t>알약 </a:t>
            </a:r>
            <a:r>
              <a:rPr lang="en-US" altLang="ko-KR" sz="1200" dirty="0" smtClean="0"/>
              <a:t>class0, class1</a:t>
            </a:r>
            <a:r>
              <a:rPr lang="ko-KR" altLang="en-US" sz="1200" smtClean="0"/>
              <a:t>을 </a:t>
            </a:r>
            <a:r>
              <a:rPr lang="ko-KR" altLang="en-US" sz="1200"/>
              <a:t>시험할 실행 </a:t>
            </a:r>
            <a:r>
              <a:rPr lang="ko-KR" altLang="en-US" sz="1200"/>
              <a:t>파일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244045" y="583804"/>
            <a:ext cx="55996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- </a:t>
            </a:r>
            <a:r>
              <a:rPr lang="ko-KR" altLang="en-US" sz="1200" smtClean="0">
                <a:latin typeface="+mj-lt"/>
              </a:rPr>
              <a:t>그 외 필요한 파일들</a:t>
            </a:r>
            <a:r>
              <a:rPr lang="en-US" altLang="ko-KR" sz="1200" dirty="0" smtClean="0">
                <a:latin typeface="+mj-lt"/>
              </a:rPr>
              <a:t>.</a:t>
            </a:r>
            <a:endParaRPr lang="en-US" altLang="ko-KR" sz="1200" dirty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get_cli_args.py : </a:t>
            </a:r>
            <a:r>
              <a:rPr lang="ko-KR" altLang="en-US" sz="1200" smtClean="0">
                <a:latin typeface="+mj-lt"/>
              </a:rPr>
              <a:t>환경변수을 만들거나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smtClean="0">
                <a:latin typeface="+mj-lt"/>
              </a:rPr>
              <a:t>수정할 수 있다</a:t>
            </a:r>
            <a:r>
              <a:rPr lang="en-US" altLang="ko-KR" sz="1200" dirty="0" smtClean="0">
                <a:latin typeface="+mj-lt"/>
              </a:rPr>
              <a:t>. </a:t>
            </a: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gen_pill.py      : </a:t>
            </a:r>
            <a:r>
              <a:rPr lang="ko-KR" altLang="en-US" sz="1200" smtClean="0">
                <a:latin typeface="+mj-lt"/>
              </a:rPr>
              <a:t>이미지들을 읽고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smtClean="0">
                <a:latin typeface="+mj-lt"/>
              </a:rPr>
              <a:t>학습할 수 있게 </a:t>
            </a:r>
            <a:r>
              <a:rPr lang="en-US" altLang="ko-KR" sz="1200" dirty="0" smtClean="0">
                <a:latin typeface="+mj-lt"/>
              </a:rPr>
              <a:t>dataset</a:t>
            </a:r>
            <a:r>
              <a:rPr lang="ko-KR" altLang="en-US" sz="1200" smtClean="0">
                <a:latin typeface="+mj-lt"/>
              </a:rPr>
              <a:t>을  만든다</a:t>
            </a:r>
            <a:r>
              <a:rPr lang="en-US" altLang="ko-KR" sz="1200" dirty="0" smtClean="0">
                <a:latin typeface="+mj-lt"/>
              </a:rPr>
              <a:t>.</a:t>
            </a:r>
          </a:p>
          <a:p>
            <a:r>
              <a:rPr lang="en-US" altLang="ko-KR" sz="1200" dirty="0" smtClean="0">
                <a:latin typeface="+mj-lt"/>
              </a:rPr>
              <a:t> pill_classifier.py : </a:t>
            </a:r>
            <a:r>
              <a:rPr lang="ko-KR" altLang="en-US" sz="1200" smtClean="0">
                <a:latin typeface="+mj-lt"/>
              </a:rPr>
              <a:t>학습과 검증을 시행하는 </a:t>
            </a:r>
            <a:r>
              <a:rPr lang="en-US" altLang="ko-KR" sz="1200" dirty="0" smtClean="0">
                <a:latin typeface="+mj-lt"/>
              </a:rPr>
              <a:t>code.</a:t>
            </a: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make_label_sharpness.py : data</a:t>
            </a:r>
            <a:r>
              <a:rPr lang="ko-KR" altLang="en-US" sz="1200" smtClean="0">
                <a:latin typeface="+mj-lt"/>
              </a:rPr>
              <a:t> 준비용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 smtClean="0"/>
              <a:t> make_pill_class_list.py   :   data </a:t>
            </a:r>
            <a:r>
              <a:rPr lang="ko-KR" altLang="en-US" sz="1200" smtClean="0"/>
              <a:t>준비용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endParaRPr lang="en-US" altLang="ko-KR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564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086" y="60963"/>
            <a:ext cx="596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smtClean="0"/>
              <a:t>알약 분류 유효성 검증 시행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7085" y="722303"/>
            <a:ext cx="5965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2.1 </a:t>
            </a:r>
            <a:r>
              <a:rPr lang="ko-KR" altLang="en-US" sz="1200" smtClean="0">
                <a:latin typeface="+mj-lt"/>
              </a:rPr>
              <a:t>알약 </a:t>
            </a:r>
            <a:r>
              <a:rPr lang="ko-KR" altLang="en-US" sz="1200" dirty="0" smtClean="0">
                <a:latin typeface="+mj-lt"/>
              </a:rPr>
              <a:t>분류 검증 전 아래와 같이 환경 폴더가  지정되어 있다고 가정한다</a:t>
            </a:r>
            <a:r>
              <a:rPr lang="en-US" altLang="ko-KR" sz="1200" dirty="0" smtClean="0">
                <a:latin typeface="+mj-lt"/>
              </a:rPr>
              <a:t>.</a:t>
            </a:r>
          </a:p>
          <a:p>
            <a:endParaRPr lang="en-US" altLang="ko-KR" sz="1200" dirty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~/</a:t>
            </a:r>
            <a:r>
              <a:rPr lang="en-US" altLang="ko-KR" sz="1200" dirty="0" err="1" smtClean="0">
                <a:latin typeface="+mj-lt"/>
              </a:rPr>
              <a:t>proj</a:t>
            </a:r>
            <a:r>
              <a:rPr lang="en-US" altLang="ko-KR" sz="1200" dirty="0" smtClean="0">
                <a:latin typeface="+mj-lt"/>
              </a:rPr>
              <a:t>/</a:t>
            </a:r>
            <a:r>
              <a:rPr lang="en-US" altLang="ko-KR" sz="1200" dirty="0" err="1" smtClean="0">
                <a:latin typeface="+mj-lt"/>
              </a:rPr>
              <a:t>proj_pill</a:t>
            </a:r>
            <a:r>
              <a:rPr lang="en-US" altLang="ko-KR" sz="1200" dirty="0" smtClean="0">
                <a:latin typeface="+mj-lt"/>
              </a:rPr>
              <a:t>/</a:t>
            </a:r>
            <a:r>
              <a:rPr lang="en-US" altLang="ko-KR" sz="1200" dirty="0" err="1" smtClean="0">
                <a:latin typeface="+mj-lt"/>
              </a:rPr>
              <a:t>proj_pill</a:t>
            </a:r>
            <a:r>
              <a:rPr lang="en-US" altLang="ko-KR" sz="1200" dirty="0" smtClean="0">
                <a:latin typeface="+mj-lt"/>
              </a:rPr>
              <a:t> : python </a:t>
            </a:r>
            <a:r>
              <a:rPr lang="ko-KR" altLang="en-US" sz="1200" smtClean="0">
                <a:latin typeface="+mj-lt"/>
              </a:rPr>
              <a:t>파일과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smtClean="0">
                <a:latin typeface="+mj-lt"/>
              </a:rPr>
              <a:t>모델 파일이 위치한 경로</a:t>
            </a:r>
            <a:r>
              <a:rPr lang="en-US" altLang="ko-KR" sz="1200" dirty="0" smtClean="0">
                <a:latin typeface="+mj-lt"/>
              </a:rPr>
              <a:t>.</a:t>
            </a:r>
          </a:p>
          <a:p>
            <a:endParaRPr lang="en-US" altLang="ko-KR" sz="1200" b="1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~/</a:t>
            </a:r>
            <a:r>
              <a:rPr lang="en-US" altLang="ko-KR" sz="1200" dirty="0" err="1" smtClean="0">
                <a:latin typeface="+mj-lt"/>
              </a:rPr>
              <a:t>proj</a:t>
            </a:r>
            <a:r>
              <a:rPr lang="en-US" altLang="ko-KR" sz="1200" dirty="0" smtClean="0">
                <a:latin typeface="+mj-lt"/>
              </a:rPr>
              <a:t>/</a:t>
            </a:r>
            <a:r>
              <a:rPr lang="en-US" altLang="ko-KR" sz="1200" dirty="0" err="1" smtClean="0">
                <a:latin typeface="+mj-lt"/>
              </a:rPr>
              <a:t>proj_pill</a:t>
            </a:r>
            <a:r>
              <a:rPr lang="en-US" altLang="ko-KR" sz="1200" dirty="0" smtClean="0">
                <a:latin typeface="+mj-lt"/>
              </a:rPr>
              <a:t>/</a:t>
            </a:r>
            <a:r>
              <a:rPr lang="en-US" altLang="ko-KR" sz="1200" dirty="0" err="1" smtClean="0">
                <a:latin typeface="+mj-lt"/>
              </a:rPr>
              <a:t>pill_data</a:t>
            </a:r>
            <a:r>
              <a:rPr lang="en-US" altLang="ko-KR" sz="1200" dirty="0" smtClean="0">
                <a:latin typeface="+mj-lt"/>
              </a:rPr>
              <a:t>/</a:t>
            </a:r>
            <a:r>
              <a:rPr lang="en-US" altLang="ko-KR" sz="1200" dirty="0" err="1" smtClean="0">
                <a:latin typeface="+mj-lt"/>
              </a:rPr>
              <a:t>pill_data_cropped</a:t>
            </a:r>
            <a:r>
              <a:rPr lang="en-US" altLang="ko-KR" sz="1200" dirty="0" smtClean="0">
                <a:latin typeface="+mj-lt"/>
              </a:rPr>
              <a:t> : </a:t>
            </a: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         </a:t>
            </a:r>
            <a:r>
              <a:rPr lang="en-US" altLang="ko-KR" sz="1200" dirty="0" smtClean="0">
                <a:latin typeface="+mj-lt"/>
                <a:sym typeface="Wingdings" panose="05000000000000000000" pitchFamily="2" charset="2"/>
              </a:rPr>
              <a:t> </a:t>
            </a:r>
            <a:r>
              <a:rPr lang="ko-KR" altLang="en-US" sz="1200" smtClean="0">
                <a:latin typeface="+mj-lt"/>
              </a:rPr>
              <a:t>이미지가 폴더로 구분되어 위치한 경로 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         </a:t>
            </a:r>
            <a:r>
              <a:rPr lang="en-US" altLang="ko-KR" sz="1200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altLang="ko-KR" sz="1200" dirty="0" err="1" smtClean="0">
                <a:latin typeface="+mj-lt"/>
                <a:sym typeface="Wingdings" panose="05000000000000000000" pitchFamily="2" charset="2"/>
              </a:rPr>
              <a:t>pill_class_list.json</a:t>
            </a:r>
            <a:r>
              <a:rPr lang="en-US" altLang="ko-KR" sz="1200" dirty="0">
                <a:latin typeface="+mj-lt"/>
                <a:sym typeface="Wingdings" panose="05000000000000000000" pitchFamily="2" charset="2"/>
              </a:rPr>
              <a:t>, </a:t>
            </a:r>
            <a:r>
              <a:rPr lang="en-US" altLang="ko-KR" sz="1200" dirty="0" err="1" smtClean="0">
                <a:latin typeface="+mj-lt"/>
                <a:sym typeface="Wingdings" panose="05000000000000000000" pitchFamily="2" charset="2"/>
              </a:rPr>
              <a:t>pill_label_path_sharp_score.json</a:t>
            </a:r>
            <a:r>
              <a:rPr lang="en-US" altLang="ko-KR" sz="120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ko-KR" altLang="en-US" sz="1200" smtClean="0">
                <a:latin typeface="+mj-lt"/>
                <a:sym typeface="Wingdings" panose="05000000000000000000" pitchFamily="2" charset="2"/>
              </a:rPr>
              <a:t>가 존재함</a:t>
            </a:r>
            <a:r>
              <a:rPr lang="en-US" altLang="ko-KR" sz="1200" dirty="0" smtClean="0">
                <a:latin typeface="+mj-lt"/>
                <a:sym typeface="Wingdings" panose="05000000000000000000" pitchFamily="2" charset="2"/>
              </a:rPr>
              <a:t>.</a:t>
            </a:r>
            <a:endParaRPr lang="en-US" altLang="ko-KR" sz="1200" dirty="0">
              <a:latin typeface="+mj-lt"/>
            </a:endParaRPr>
          </a:p>
          <a:p>
            <a:r>
              <a:rPr lang="en-US" altLang="ko-KR" sz="1200" b="1" dirty="0" smtClean="0"/>
              <a:t>    </a:t>
            </a:r>
            <a:endParaRPr lang="en-US" altLang="ko-KR" sz="1200" dirty="0" smtClean="0"/>
          </a:p>
          <a:p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7085" y="2464009"/>
            <a:ext cx="5965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2.2 </a:t>
            </a:r>
            <a:r>
              <a:rPr lang="ko-KR" altLang="en-US" sz="1200" smtClean="0">
                <a:latin typeface="+mj-lt"/>
              </a:rPr>
              <a:t>알약 </a:t>
            </a:r>
            <a:r>
              <a:rPr lang="en-US" altLang="ko-KR" sz="1200" dirty="0" smtClean="0">
                <a:latin typeface="+mj-lt"/>
              </a:rPr>
              <a:t>class0</a:t>
            </a:r>
            <a:r>
              <a:rPr lang="ko-KR" altLang="en-US" sz="1200" smtClean="0">
                <a:latin typeface="+mj-lt"/>
              </a:rPr>
              <a:t>에 대해 아래와 같이 실행한다</a:t>
            </a:r>
            <a:r>
              <a:rPr lang="en-US" altLang="ko-KR" sz="1200" dirty="0" smtClean="0">
                <a:latin typeface="+mj-lt"/>
              </a:rPr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9361"/>
            <a:ext cx="12192000" cy="29459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629" y="6042771"/>
            <a:ext cx="11922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 smtClean="0">
                <a:latin typeface="+mj-lt"/>
                <a:sym typeface="Wingdings" panose="05000000000000000000" pitchFamily="2" charset="2"/>
              </a:rPr>
              <a:t>위의 실행은  모델명</a:t>
            </a:r>
            <a:r>
              <a:rPr lang="en-US" altLang="ko-KR" sz="1200" dirty="0" smtClean="0">
                <a:latin typeface="+mj-lt"/>
                <a:sym typeface="Wingdings" panose="05000000000000000000" pitchFamily="2" charset="2"/>
              </a:rPr>
              <a:t>:reset152, Batch size:8,  </a:t>
            </a:r>
            <a:r>
              <a:rPr lang="ko-KR" altLang="en-US" sz="1200" smtClean="0">
                <a:latin typeface="+mj-lt"/>
                <a:sym typeface="Wingdings" panose="05000000000000000000" pitchFamily="2" charset="2"/>
              </a:rPr>
              <a:t>모델파일</a:t>
            </a:r>
            <a:r>
              <a:rPr lang="en-US" altLang="ko-KR" sz="1200" dirty="0" smtClean="0">
                <a:latin typeface="+mj-lt"/>
                <a:sym typeface="Wingdings" panose="05000000000000000000" pitchFamily="2" charset="2"/>
              </a:rPr>
              <a:t>:pill_resnet152_dataclass0_aug0.pt,  dataset</a:t>
            </a:r>
            <a:r>
              <a:rPr lang="ko-KR" altLang="en-US" sz="1200" smtClean="0">
                <a:latin typeface="+mj-lt"/>
                <a:sym typeface="Wingdings" panose="05000000000000000000" pitchFamily="2" charset="2"/>
              </a:rPr>
              <a:t>길이</a:t>
            </a:r>
            <a:r>
              <a:rPr lang="en-US" altLang="ko-KR" sz="1200" dirty="0" smtClean="0">
                <a:latin typeface="+mj-lt"/>
                <a:sym typeface="Wingdings" panose="05000000000000000000" pitchFamily="2" charset="2"/>
              </a:rPr>
              <a:t>:64740, </a:t>
            </a:r>
            <a:r>
              <a:rPr lang="en-US" altLang="ko-KR" sz="1200" dirty="0" err="1" smtClean="0">
                <a:latin typeface="+mj-lt"/>
                <a:sym typeface="Wingdings" panose="05000000000000000000" pitchFamily="2" charset="2"/>
              </a:rPr>
              <a:t>optimizer:sgd</a:t>
            </a:r>
            <a:r>
              <a:rPr lang="en-US" altLang="ko-KR" sz="1200" dirty="0">
                <a:latin typeface="+mj-lt"/>
                <a:sym typeface="Wingdings" panose="05000000000000000000" pitchFamily="2" charset="2"/>
              </a:rPr>
              <a:t> </a:t>
            </a:r>
            <a:endParaRPr lang="en-US" altLang="ko-KR" sz="1200" dirty="0" smtClean="0">
              <a:latin typeface="+mj-lt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12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latin typeface="+mj-lt"/>
                <a:sym typeface="Wingdings" panose="05000000000000000000" pitchFamily="2" charset="2"/>
              </a:rPr>
              <a:t>top1:99.7, top5:100 </a:t>
            </a:r>
            <a:endParaRPr lang="en-US" altLang="ko-KR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625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086" y="60963"/>
            <a:ext cx="596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smtClean="0"/>
              <a:t>알약 분류 유효성 검증 시행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7085" y="722303"/>
            <a:ext cx="63572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2.3  </a:t>
            </a:r>
            <a:r>
              <a:rPr lang="ko-KR" altLang="en-US" sz="1200" smtClean="0">
                <a:latin typeface="+mj-lt"/>
              </a:rPr>
              <a:t>특정한 알약 이미지를  모델이 예측한 </a:t>
            </a:r>
            <a:r>
              <a:rPr lang="en-US" altLang="ko-KR" sz="1200" dirty="0" smtClean="0">
                <a:latin typeface="+mj-lt"/>
              </a:rPr>
              <a:t>label</a:t>
            </a:r>
            <a:r>
              <a:rPr lang="ko-KR" altLang="en-US" sz="1200" smtClean="0">
                <a:latin typeface="+mj-lt"/>
              </a:rPr>
              <a:t>을 확인하려면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smtClean="0">
                <a:latin typeface="+mj-lt"/>
              </a:rPr>
              <a:t>실행폴더에서 </a:t>
            </a:r>
            <a:r>
              <a:rPr lang="en-US" altLang="ko-KR" sz="1200" dirty="0">
                <a:latin typeface="+mj-lt"/>
              </a:rPr>
              <a:t>‘</a:t>
            </a:r>
            <a:r>
              <a:rPr lang="en-US" altLang="ko-KR" sz="1200" dirty="0" err="1" smtClean="0">
                <a:latin typeface="+mj-lt"/>
              </a:rPr>
              <a:t>dir_testimage</a:t>
            </a:r>
            <a:r>
              <a:rPr lang="en-US" altLang="ko-KR" sz="1200" dirty="0" smtClean="0">
                <a:latin typeface="+mj-lt"/>
              </a:rPr>
              <a:t>’ sub </a:t>
            </a:r>
            <a:r>
              <a:rPr lang="ko-KR" altLang="en-US" sz="1200" smtClean="0">
                <a:latin typeface="+mj-lt"/>
              </a:rPr>
              <a:t>폴더를 만들고</a:t>
            </a:r>
            <a:r>
              <a:rPr lang="en-US" altLang="ko-KR" sz="1200" dirty="0" smtClean="0">
                <a:latin typeface="+mj-lt"/>
              </a:rPr>
              <a:t>,  </a:t>
            </a:r>
            <a:r>
              <a:rPr lang="ko-KR" altLang="en-US" sz="1200" smtClean="0">
                <a:latin typeface="+mj-lt"/>
              </a:rPr>
              <a:t>확인하려는 알약이미지를 넣어둔다</a:t>
            </a:r>
            <a:r>
              <a:rPr lang="en-US" altLang="ko-KR" sz="1200" dirty="0" smtClean="0">
                <a:latin typeface="+mj-lt"/>
              </a:rPr>
              <a:t>.</a:t>
            </a:r>
          </a:p>
          <a:p>
            <a:endParaRPr lang="en-US" altLang="ko-KR" sz="1200" dirty="0">
              <a:latin typeface="+mj-lt"/>
            </a:endParaRPr>
          </a:p>
          <a:p>
            <a:r>
              <a:rPr lang="ko-KR" altLang="en-US" sz="1200" dirty="0" smtClean="0">
                <a:latin typeface="+mj-lt"/>
              </a:rPr>
              <a:t>그리고 아래 </a:t>
            </a:r>
            <a:r>
              <a:rPr lang="ko-KR" altLang="en-US" sz="1200" dirty="0" err="1" smtClean="0">
                <a:latin typeface="+mj-lt"/>
              </a:rPr>
              <a:t>처럼</a:t>
            </a:r>
            <a:r>
              <a:rPr lang="ko-KR" altLang="en-US" sz="1200" dirty="0" smtClean="0">
                <a:latin typeface="+mj-lt"/>
              </a:rPr>
              <a:t> 실행한다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en-US" altLang="ko-KR" sz="1200" dirty="0" smtClean="0"/>
          </a:p>
          <a:p>
            <a:endParaRPr lang="en-US" altLang="ko-KR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7966"/>
            <a:ext cx="12192000" cy="25111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085" y="4692942"/>
            <a:ext cx="1192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 smtClean="0">
                <a:latin typeface="+mj-lt"/>
                <a:sym typeface="Wingdings" panose="05000000000000000000" pitchFamily="2" charset="2"/>
              </a:rPr>
              <a:t>위의 실행은  </a:t>
            </a:r>
            <a:r>
              <a:rPr lang="en-US" altLang="ko-KR" sz="1200" dirty="0">
                <a:latin typeface="+mj-lt"/>
                <a:sym typeface="Wingdings" panose="05000000000000000000" pitchFamily="2" charset="2"/>
              </a:rPr>
              <a:t>'K-045583_0_0_0_0_60_340_200.png', </a:t>
            </a:r>
            <a:r>
              <a:rPr lang="en-US" altLang="ko-KR" sz="1200" dirty="0" smtClean="0">
                <a:latin typeface="+mj-lt"/>
                <a:sym typeface="Wingdings" panose="05000000000000000000" pitchFamily="2" charset="2"/>
              </a:rPr>
              <a:t>'K-051669_0_0_0_0_60_100_200.png‘  </a:t>
            </a:r>
            <a:r>
              <a:rPr lang="ko-KR" altLang="en-US" sz="1200" smtClean="0">
                <a:latin typeface="+mj-lt"/>
                <a:sym typeface="Wingdings" panose="05000000000000000000" pitchFamily="2" charset="2"/>
              </a:rPr>
              <a:t>이미지가 각각 </a:t>
            </a:r>
            <a:r>
              <a:rPr lang="en-US" altLang="ko-KR" sz="1200" dirty="0">
                <a:latin typeface="+mj-lt"/>
                <a:sym typeface="Wingdings" panose="05000000000000000000" pitchFamily="2" charset="2"/>
              </a:rPr>
              <a:t>[743, 494</a:t>
            </a:r>
            <a:r>
              <a:rPr lang="en-US" altLang="ko-KR" sz="1200" dirty="0" smtClean="0">
                <a:latin typeface="+mj-lt"/>
                <a:sym typeface="Wingdings" panose="05000000000000000000" pitchFamily="2" charset="2"/>
              </a:rPr>
              <a:t>] </a:t>
            </a:r>
            <a:r>
              <a:rPr lang="ko-KR" altLang="en-US" sz="1200" smtClean="0">
                <a:latin typeface="+mj-lt"/>
                <a:sym typeface="Wingdings" panose="05000000000000000000" pitchFamily="2" charset="2"/>
              </a:rPr>
              <a:t>으로 예측되었음을 표시한다</a:t>
            </a:r>
            <a:r>
              <a:rPr lang="en-US" altLang="ko-KR" sz="1200" dirty="0" smtClean="0">
                <a:latin typeface="+mj-lt"/>
                <a:sym typeface="Wingdings" panose="05000000000000000000" pitchFamily="2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10172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297" y="775071"/>
            <a:ext cx="53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Docker </a:t>
            </a:r>
            <a:r>
              <a:rPr lang="ko-KR" altLang="en-US" smtClean="0"/>
              <a:t>설치하기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0297" y="1306294"/>
            <a:ext cx="551252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Consolas" panose="020B0609020204030204" pitchFamily="49" charset="0"/>
              </a:rPr>
              <a:t>~$&gt;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sudo</a:t>
            </a:r>
            <a:r>
              <a:rPr lang="en-US" altLang="ko-KR" sz="1000" dirty="0" smtClean="0">
                <a:latin typeface="Consolas" panose="020B0609020204030204" pitchFamily="49" charset="0"/>
              </a:rPr>
              <a:t> apt-get update</a:t>
            </a:r>
          </a:p>
          <a:p>
            <a:endParaRPr lang="en-US" altLang="ko-KR" sz="1000" dirty="0" smtClean="0">
              <a:latin typeface="Consolas" panose="020B0609020204030204" pitchFamily="49" charset="0"/>
            </a:endParaRP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~$&gt;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sudo</a:t>
            </a:r>
            <a:r>
              <a:rPr lang="en-US" altLang="ko-KR" sz="1000" dirty="0" smtClean="0">
                <a:latin typeface="Consolas" panose="020B0609020204030204" pitchFamily="49" charset="0"/>
              </a:rPr>
              <a:t> apt-get install  apt-transport-https ca-certificates curl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gnupg</a:t>
            </a:r>
            <a:r>
              <a:rPr lang="en-US" altLang="ko-KR" sz="1000" dirty="0" smtClean="0">
                <a:latin typeface="Consolas" panose="020B0609020204030204" pitchFamily="49" charset="0"/>
              </a:rPr>
              <a:t>-agent  software-properties-common</a:t>
            </a:r>
          </a:p>
          <a:p>
            <a:endParaRPr lang="en-US" altLang="ko-KR" sz="1000" dirty="0" smtClean="0">
              <a:latin typeface="Consolas" panose="020B0609020204030204" pitchFamily="49" charset="0"/>
            </a:endParaRP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~$&gt; curl -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fsSL</a:t>
            </a:r>
            <a:r>
              <a:rPr lang="en-US" altLang="ko-KR" sz="1000" dirty="0" smtClean="0">
                <a:latin typeface="Consolas" panose="020B0609020204030204" pitchFamily="49" charset="0"/>
              </a:rPr>
              <a:t> https://download.docker.com/linux/ubuntu/gpg |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sudo</a:t>
            </a:r>
            <a:r>
              <a:rPr lang="en-US" altLang="ko-KR" sz="1000" dirty="0" smtClean="0">
                <a:latin typeface="Consolas" panose="020B0609020204030204" pitchFamily="49" charset="0"/>
              </a:rPr>
              <a:t> apt-key add -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~$&gt;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sudo</a:t>
            </a:r>
            <a:r>
              <a:rPr lang="en-US" altLang="ko-KR" sz="1000" dirty="0" smtClean="0">
                <a:latin typeface="Consolas" panose="020B0609020204030204" pitchFamily="49" charset="0"/>
              </a:rPr>
              <a:t> add-apt-repository  "deb [arch=amd64] https://download.docker.com/linux/ubuntu $(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lsb_release</a:t>
            </a:r>
            <a:r>
              <a:rPr lang="en-US" altLang="ko-KR" sz="1000" dirty="0" smtClean="0">
                <a:latin typeface="Consolas" panose="020B0609020204030204" pitchFamily="49" charset="0"/>
              </a:rPr>
              <a:t> -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cs</a:t>
            </a:r>
            <a:r>
              <a:rPr lang="en-US" altLang="ko-KR" sz="1000" dirty="0" smtClean="0">
                <a:latin typeface="Consolas" panose="020B0609020204030204" pitchFamily="49" charset="0"/>
              </a:rPr>
              <a:t>)   stable"</a:t>
            </a:r>
          </a:p>
          <a:p>
            <a:endParaRPr lang="en-US" altLang="ko-KR" sz="1000" dirty="0" smtClean="0">
              <a:latin typeface="Consolas" panose="020B0609020204030204" pitchFamily="49" charset="0"/>
            </a:endParaRP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~$&gt;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sudo</a:t>
            </a:r>
            <a:r>
              <a:rPr lang="en-US" altLang="ko-KR" sz="1000" dirty="0" smtClean="0">
                <a:latin typeface="Consolas" panose="020B0609020204030204" pitchFamily="49" charset="0"/>
              </a:rPr>
              <a:t> apt-get update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~$&gt;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sudo</a:t>
            </a:r>
            <a:r>
              <a:rPr lang="en-US" altLang="ko-KR" sz="1000" dirty="0" smtClean="0">
                <a:latin typeface="Consolas" panose="020B0609020204030204" pitchFamily="49" charset="0"/>
              </a:rPr>
              <a:t> apt-get install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docker-ce</a:t>
            </a:r>
            <a:r>
              <a:rPr lang="en-US" altLang="ko-KR" sz="1000" dirty="0" smtClean="0">
                <a:latin typeface="Consolas" panose="020B0609020204030204" pitchFamily="49" charset="0"/>
              </a:rPr>
              <a:t>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docker</a:t>
            </a:r>
            <a:r>
              <a:rPr lang="en-US" altLang="ko-KR" sz="1000" dirty="0" smtClean="0">
                <a:latin typeface="Consolas" panose="020B0609020204030204" pitchFamily="49" charset="0"/>
              </a:rPr>
              <a:t>-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ce</a:t>
            </a:r>
            <a:r>
              <a:rPr lang="en-US" altLang="ko-KR" sz="1000" dirty="0" smtClean="0">
                <a:latin typeface="Consolas" panose="020B0609020204030204" pitchFamily="49" charset="0"/>
              </a:rPr>
              <a:t>-cli </a:t>
            </a:r>
          </a:p>
          <a:p>
            <a:endParaRPr lang="en-US" altLang="ko-KR" sz="1000" dirty="0" smtClean="0">
              <a:latin typeface="Consolas" panose="020B0609020204030204" pitchFamily="49" charset="0"/>
            </a:endParaRPr>
          </a:p>
          <a:p>
            <a:r>
              <a:rPr lang="ko-KR" altLang="en-US" sz="1000" dirty="0" smtClean="0">
                <a:latin typeface="Consolas" panose="020B0609020204030204" pitchFamily="49" charset="0"/>
              </a:rPr>
              <a:t>설치 확인</a:t>
            </a:r>
            <a:r>
              <a:rPr lang="en-US" altLang="ko-KR" sz="1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~$&gt;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sudo</a:t>
            </a:r>
            <a:r>
              <a:rPr lang="en-US" altLang="ko-KR" sz="1000" dirty="0" smtClean="0">
                <a:latin typeface="Consolas" panose="020B0609020204030204" pitchFamily="49" charset="0"/>
              </a:rPr>
              <a:t>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docker</a:t>
            </a:r>
            <a:r>
              <a:rPr lang="en-US" altLang="ko-KR" sz="1000" dirty="0" smtClean="0">
                <a:latin typeface="Consolas" panose="020B0609020204030204" pitchFamily="49" charset="0"/>
              </a:rPr>
              <a:t> version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52754" y="539932"/>
            <a:ext cx="53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smtClean="0"/>
              <a:t>알약용 </a:t>
            </a:r>
            <a:r>
              <a:rPr lang="en-US" altLang="ko-KR" dirty="0" smtClean="0"/>
              <a:t>image</a:t>
            </a:r>
            <a:r>
              <a:rPr lang="ko-KR" altLang="en-US" smtClean="0"/>
              <a:t>을 </a:t>
            </a:r>
            <a:r>
              <a:rPr lang="en-US" altLang="ko-KR" dirty="0" smtClean="0"/>
              <a:t>Docker</a:t>
            </a:r>
            <a:r>
              <a:rPr lang="ko-KR" altLang="en-US" smtClean="0"/>
              <a:t>에</a:t>
            </a:r>
            <a:r>
              <a:rPr lang="en-US" altLang="ko-KR" dirty="0" smtClean="0"/>
              <a:t> load </a:t>
            </a:r>
            <a:r>
              <a:rPr lang="ko-KR" altLang="en-US" smtClean="0"/>
              <a:t>하기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52754" y="1071155"/>
            <a:ext cx="551252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Consolas" panose="020B0609020204030204" pitchFamily="49" charset="0"/>
              </a:rPr>
              <a:t>ubuntu@gpu-1:~$ cd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proj_pill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proj_docker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</a:p>
          <a:p>
            <a:endParaRPr lang="en-US" altLang="ko-KR" sz="1000" dirty="0" smtClean="0">
              <a:latin typeface="Consolas" panose="020B0609020204030204" pitchFamily="49" charset="0"/>
            </a:endParaRP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ubuntu@gpu-1:~/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proj_pill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proj_docker</a:t>
            </a:r>
            <a:r>
              <a:rPr lang="en-US" altLang="ko-KR" sz="1000" dirty="0" smtClean="0">
                <a:latin typeface="Consolas" panose="020B0609020204030204" pitchFamily="49" charset="0"/>
              </a:rPr>
              <a:t>$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dir</a:t>
            </a:r>
            <a:endParaRPr lang="en-US" altLang="ko-KR" sz="1000" dirty="0" smtClean="0">
              <a:latin typeface="Consolas" panose="020B0609020204030204" pitchFamily="49" charset="0"/>
            </a:endParaRP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total 4964700</a:t>
            </a:r>
          </a:p>
          <a:p>
            <a:r>
              <a:rPr lang="en-US" altLang="ko-KR" sz="1000" dirty="0" err="1" smtClean="0">
                <a:latin typeface="Consolas" panose="020B0609020204030204" pitchFamily="49" charset="0"/>
              </a:rPr>
              <a:t>drwxrwxr</a:t>
            </a:r>
            <a:r>
              <a:rPr lang="en-US" altLang="ko-KR" sz="1000" dirty="0" smtClean="0">
                <a:latin typeface="Consolas" panose="020B0609020204030204" pitchFamily="49" charset="0"/>
              </a:rPr>
              <a:t>-x 2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ubuntu</a:t>
            </a:r>
            <a:r>
              <a:rPr lang="en-US" altLang="ko-KR" sz="1000" dirty="0" smtClean="0">
                <a:latin typeface="Consolas" panose="020B0609020204030204" pitchFamily="49" charset="0"/>
              </a:rPr>
              <a:t>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ubuntu</a:t>
            </a:r>
            <a:r>
              <a:rPr lang="en-US" altLang="ko-KR" sz="1000" dirty="0" smtClean="0">
                <a:latin typeface="Consolas" panose="020B0609020204030204" pitchFamily="49" charset="0"/>
              </a:rPr>
              <a:t>       4096 Nov 15 15:27 .</a:t>
            </a:r>
          </a:p>
          <a:p>
            <a:r>
              <a:rPr lang="en-US" altLang="ko-KR" sz="1000" dirty="0" err="1" smtClean="0">
                <a:latin typeface="Consolas" panose="020B0609020204030204" pitchFamily="49" charset="0"/>
              </a:rPr>
              <a:t>drwxrwxr</a:t>
            </a:r>
            <a:r>
              <a:rPr lang="en-US" altLang="ko-KR" sz="1000" dirty="0" smtClean="0">
                <a:latin typeface="Consolas" panose="020B0609020204030204" pitchFamily="49" charset="0"/>
              </a:rPr>
              <a:t>-x 5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ubuntu</a:t>
            </a:r>
            <a:r>
              <a:rPr lang="en-US" altLang="ko-KR" sz="1000" dirty="0" smtClean="0">
                <a:latin typeface="Consolas" panose="020B0609020204030204" pitchFamily="49" charset="0"/>
              </a:rPr>
              <a:t>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ubuntu</a:t>
            </a:r>
            <a:r>
              <a:rPr lang="en-US" altLang="ko-KR" sz="1000" dirty="0" smtClean="0">
                <a:latin typeface="Consolas" panose="020B0609020204030204" pitchFamily="49" charset="0"/>
              </a:rPr>
              <a:t>       4096 Nov 15 15:20 ..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-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rw</a:t>
            </a:r>
            <a:r>
              <a:rPr lang="en-US" altLang="ko-KR" sz="1000" dirty="0" smtClean="0">
                <a:latin typeface="Consolas" panose="020B0609020204030204" pitchFamily="49" charset="0"/>
              </a:rPr>
              <a:t>-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rw</a:t>
            </a:r>
            <a:r>
              <a:rPr lang="en-US" altLang="ko-KR" sz="1000" dirty="0" smtClean="0">
                <a:latin typeface="Consolas" panose="020B0609020204030204" pitchFamily="49" charset="0"/>
              </a:rPr>
              <a:t>-r-- 1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ubuntu</a:t>
            </a:r>
            <a:r>
              <a:rPr lang="en-US" altLang="ko-KR" sz="1000" dirty="0" smtClean="0">
                <a:latin typeface="Consolas" panose="020B0609020204030204" pitchFamily="49" charset="0"/>
              </a:rPr>
              <a:t>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ubuntu</a:t>
            </a:r>
            <a:r>
              <a:rPr lang="en-US" altLang="ko-KR" sz="1000" dirty="0" smtClean="0">
                <a:latin typeface="Consolas" panose="020B0609020204030204" pitchFamily="49" charset="0"/>
              </a:rPr>
              <a:t> 5083836928 Nov 15 15:07 pill_class.tar</a:t>
            </a:r>
          </a:p>
          <a:p>
            <a:endParaRPr lang="en-US" altLang="ko-KR" sz="1000" dirty="0" smtClean="0">
              <a:latin typeface="Consolas" panose="020B0609020204030204" pitchFamily="49" charset="0"/>
            </a:endParaRPr>
          </a:p>
          <a:p>
            <a:endParaRPr lang="en-US" altLang="ko-KR" sz="1000" dirty="0">
              <a:latin typeface="Consolas" panose="020B0609020204030204" pitchFamily="49" charset="0"/>
            </a:endParaRP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ubuntu@gpu-1:~/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proj_pill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proj_docker</a:t>
            </a:r>
            <a:r>
              <a:rPr lang="en-US" altLang="ko-KR" sz="1000" dirty="0" smtClean="0">
                <a:latin typeface="Consolas" panose="020B0609020204030204" pitchFamily="49" charset="0"/>
              </a:rPr>
              <a:t>$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sudo</a:t>
            </a:r>
            <a:r>
              <a:rPr lang="en-US" altLang="ko-KR" sz="1000" dirty="0" smtClean="0">
                <a:latin typeface="Consolas" panose="020B0609020204030204" pitchFamily="49" charset="0"/>
              </a:rPr>
              <a:t>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docker</a:t>
            </a:r>
            <a:r>
              <a:rPr lang="en-US" altLang="ko-KR" sz="1000" dirty="0" smtClean="0">
                <a:latin typeface="Consolas" panose="020B0609020204030204" pitchFamily="49" charset="0"/>
              </a:rPr>
              <a:t> load -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1000" dirty="0" smtClean="0">
                <a:latin typeface="Consolas" panose="020B0609020204030204" pitchFamily="49" charset="0"/>
              </a:rPr>
              <a:t> pill_class.tar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824bf068fd3d: Loading layer [==================================================&gt;]  65.51MB/65.51MB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0677e35507df: Loading layer [==================================================&gt;]  3.576GB/3.576GB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dce55ae465d9: Loading layer [==================================================&gt;]  1.326GB/1.326GB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cc1427064650: Loading layer [==================================================&gt;]  116.3MB/116.3MB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Loaded image: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ubuntu:pill</a:t>
            </a:r>
            <a:endParaRPr lang="en-US" altLang="ko-KR" sz="1000" dirty="0" smtClean="0">
              <a:latin typeface="Consolas" panose="020B0609020204030204" pitchFamily="49" charset="0"/>
            </a:endParaRPr>
          </a:p>
          <a:p>
            <a:endParaRPr lang="en-US" altLang="ko-KR" sz="1000" dirty="0" smtClean="0">
              <a:latin typeface="Consolas" panose="020B0609020204030204" pitchFamily="49" charset="0"/>
            </a:endParaRP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ubuntu@gpu-1:~/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proj_pill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proj_docker</a:t>
            </a:r>
            <a:r>
              <a:rPr lang="en-US" altLang="ko-KR" sz="1000" dirty="0" smtClean="0">
                <a:latin typeface="Consolas" panose="020B0609020204030204" pitchFamily="49" charset="0"/>
              </a:rPr>
              <a:t>$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sudo</a:t>
            </a:r>
            <a:r>
              <a:rPr lang="en-US" altLang="ko-KR" sz="1000" dirty="0" smtClean="0">
                <a:latin typeface="Consolas" panose="020B0609020204030204" pitchFamily="49" charset="0"/>
              </a:rPr>
              <a:t>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docker</a:t>
            </a:r>
            <a:r>
              <a:rPr lang="en-US" altLang="ko-KR" sz="1000" dirty="0" smtClean="0">
                <a:latin typeface="Consolas" panose="020B0609020204030204" pitchFamily="49" charset="0"/>
              </a:rPr>
              <a:t> images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REPOSITORY   TAG       IMAGE ID       CREATED          SIZE</a:t>
            </a:r>
          </a:p>
          <a:p>
            <a:r>
              <a:rPr lang="en-US" altLang="ko-KR" sz="1000" dirty="0" err="1" smtClean="0">
                <a:latin typeface="Consolas" panose="020B0609020204030204" pitchFamily="49" charset="0"/>
              </a:rPr>
              <a:t>ubuntu</a:t>
            </a:r>
            <a:r>
              <a:rPr lang="en-US" altLang="ko-KR" sz="1000" dirty="0" smtClean="0">
                <a:latin typeface="Consolas" panose="020B0609020204030204" pitchFamily="49" charset="0"/>
              </a:rPr>
              <a:t>       pill      8d50ddab7868   45 minutes ago   4.96GB</a:t>
            </a:r>
          </a:p>
          <a:p>
            <a:endParaRPr lang="en-US" altLang="ko-KR" sz="1000" dirty="0" smtClean="0">
              <a:latin typeface="Consolas" panose="020B0609020204030204" pitchFamily="49" charset="0"/>
            </a:endParaRP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ubuntu@gpu-1:~/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proj_pill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proj_docker</a:t>
            </a:r>
            <a:r>
              <a:rPr lang="en-US" altLang="ko-KR" sz="1000" dirty="0" smtClean="0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086" y="60963"/>
            <a:ext cx="596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smtClean="0"/>
              <a:t>알약 분류 유효성 검증 시행</a:t>
            </a:r>
            <a:r>
              <a:rPr lang="en-US" altLang="ko-KR" dirty="0" smtClean="0"/>
              <a:t>(Docker</a:t>
            </a:r>
            <a:r>
              <a:rPr lang="ko-KR" altLang="en-US" smtClean="0"/>
              <a:t>이용시</a:t>
            </a:r>
            <a:r>
              <a:rPr lang="en-US" altLang="ko-KR" dirty="0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42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297" y="539932"/>
            <a:ext cx="53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smtClean="0"/>
              <a:t>알약용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image</a:t>
            </a:r>
            <a:r>
              <a:rPr lang="ko-KR" altLang="en-US" smtClean="0"/>
              <a:t>을 실행하기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0297" y="1071155"/>
            <a:ext cx="102935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Consolas" panose="020B0609020204030204" pitchFamily="49" charset="0"/>
              </a:rPr>
              <a:t>~$&gt; ubuntu@gpu-1:~/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proj_pill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proj_docker</a:t>
            </a:r>
            <a:r>
              <a:rPr lang="en-US" altLang="ko-KR" sz="1000" dirty="0" smtClean="0">
                <a:latin typeface="Consolas" panose="020B0609020204030204" pitchFamily="49" charset="0"/>
              </a:rPr>
              <a:t>$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sudo</a:t>
            </a:r>
            <a:r>
              <a:rPr lang="en-US" altLang="ko-KR" sz="1000" dirty="0" smtClean="0">
                <a:latin typeface="Consolas" panose="020B0609020204030204" pitchFamily="49" charset="0"/>
              </a:rPr>
              <a:t>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docker</a:t>
            </a:r>
            <a:r>
              <a:rPr lang="en-US" altLang="ko-KR" sz="1000" dirty="0" smtClean="0">
                <a:latin typeface="Consolas" panose="020B0609020204030204" pitchFamily="49" charset="0"/>
              </a:rPr>
              <a:t> run -it -v /home/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ubuntu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proj_pill</a:t>
            </a:r>
            <a:r>
              <a:rPr lang="en-US" altLang="ko-KR" sz="1000" dirty="0" smtClean="0">
                <a:latin typeface="Consolas" panose="020B0609020204030204" pitchFamily="49" charset="0"/>
              </a:rPr>
              <a:t>:/home/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ubuntu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proj_pill</a:t>
            </a:r>
            <a:r>
              <a:rPr lang="en-US" altLang="ko-KR" sz="1000" dirty="0" smtClean="0">
                <a:latin typeface="Consolas" panose="020B0609020204030204" pitchFamily="49" charset="0"/>
              </a:rPr>
              <a:t>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ubuntu:pill</a:t>
            </a:r>
            <a:endParaRPr lang="en-US" altLang="ko-KR" sz="1000" dirty="0" smtClean="0">
              <a:latin typeface="Consolas" panose="020B0609020204030204" pitchFamily="49" charset="0"/>
            </a:endParaRPr>
          </a:p>
          <a:p>
            <a:endParaRPr lang="en-US" altLang="ko-KR" sz="1000" dirty="0">
              <a:latin typeface="Consolas" panose="020B0609020204030204" pitchFamily="49" charset="0"/>
            </a:endParaRPr>
          </a:p>
          <a:p>
            <a:endParaRPr lang="en-US" altLang="ko-KR" sz="1000" dirty="0" smtClean="0">
              <a:latin typeface="Consolas" panose="020B0609020204030204" pitchFamily="49" charset="0"/>
            </a:endParaRP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(base) root@7cce986fb0b5:/#</a:t>
            </a:r>
          </a:p>
          <a:p>
            <a:endParaRPr lang="en-US" altLang="ko-KR" sz="1000" dirty="0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297" y="2495006"/>
            <a:ext cx="53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smtClean="0"/>
              <a:t>알약 </a:t>
            </a:r>
            <a:r>
              <a:rPr lang="en-US" altLang="ko-KR" dirty="0" smtClean="0"/>
              <a:t>class 0 </a:t>
            </a:r>
            <a:r>
              <a:rPr lang="ko-KR" altLang="en-US" smtClean="0"/>
              <a:t>에 대해  </a:t>
            </a:r>
            <a:r>
              <a:rPr lang="ko-KR" altLang="en-US" smtClean="0"/>
              <a:t>시험해보기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0297" y="3026229"/>
            <a:ext cx="1137339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Consolas" panose="020B0609020204030204" pitchFamily="49" charset="0"/>
              </a:rPr>
              <a:t>(base) root@7cce986fb0b5:/# cd /home/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ubuntu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proj_pill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proj_pill</a:t>
            </a:r>
            <a:endParaRPr lang="en-US" altLang="ko-KR" sz="1000" dirty="0" smtClean="0">
              <a:latin typeface="Consolas" panose="020B0609020204030204" pitchFamily="49" charset="0"/>
            </a:endParaRPr>
          </a:p>
          <a:p>
            <a:endParaRPr lang="en-US" altLang="ko-KR" sz="1000" dirty="0">
              <a:latin typeface="Consolas" panose="020B0609020204030204" pitchFamily="49" charset="0"/>
            </a:endParaRP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(base) root@7cce986fb0b5:/home/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ubuntu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proj_pill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proj_pill</a:t>
            </a:r>
            <a:r>
              <a:rPr lang="en-US" altLang="ko-KR" sz="1000" dirty="0" smtClean="0">
                <a:latin typeface="Consolas" panose="020B0609020204030204" pitchFamily="49" charset="0"/>
              </a:rPr>
              <a:t># python main_cls0.py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job=resnet152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run_phase:test</a:t>
            </a:r>
            <a:r>
              <a:rPr lang="en-US" altLang="ko-KR" sz="1000" dirty="0" smtClean="0">
                <a:latin typeface="Consolas" panose="020B0609020204030204" pitchFamily="49" charset="0"/>
              </a:rPr>
              <a:t> aug_level:0, dataclass:0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BATCH_SIZE:8, num_workers:4, num_threads:2</a:t>
            </a:r>
          </a:p>
          <a:p>
            <a:r>
              <a:rPr lang="en-US" altLang="ko-KR" sz="1000" dirty="0" err="1" smtClean="0">
                <a:latin typeface="Consolas" panose="020B0609020204030204" pitchFamily="49" charset="0"/>
              </a:rPr>
              <a:t>model_path_in</a:t>
            </a:r>
            <a:r>
              <a:rPr lang="en-US" altLang="ko-KR" sz="1000" dirty="0" smtClean="0">
                <a:latin typeface="Consolas" panose="020B0609020204030204" pitchFamily="49" charset="0"/>
              </a:rPr>
              <a:t> is /home/ubuntu/proj/proj_pill/proj_pill/pill_resnet152_dataclass0_aug0.pt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dataset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dir</a:t>
            </a:r>
            <a:r>
              <a:rPr lang="en-US" altLang="ko-KR" sz="1000" dirty="0" smtClean="0">
                <a:latin typeface="Consolas" panose="020B0609020204030204" pitchFamily="49" charset="0"/>
              </a:rPr>
              <a:t> is /home/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ubuntu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proj_pill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pill_data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pill_data_croped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pill_class_list.json</a:t>
            </a:r>
            <a:endParaRPr lang="en-US" altLang="ko-KR" sz="1000" dirty="0" smtClean="0">
              <a:latin typeface="Consolas" panose="020B0609020204030204" pitchFamily="49" charset="0"/>
            </a:endParaRPr>
          </a:p>
          <a:p>
            <a:r>
              <a:rPr lang="en-US" altLang="ko-KR" sz="1000" dirty="0" err="1" smtClean="0">
                <a:latin typeface="Consolas" panose="020B0609020204030204" pitchFamily="49" charset="0"/>
              </a:rPr>
              <a:t>run_phase</a:t>
            </a:r>
            <a:r>
              <a:rPr lang="en-US" altLang="ko-KR" sz="1000" dirty="0" smtClean="0">
                <a:latin typeface="Consolas" panose="020B0609020204030204" pitchFamily="49" charset="0"/>
              </a:rPr>
              <a:t> is test,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aug_level</a:t>
            </a:r>
            <a:r>
              <a:rPr lang="en-US" altLang="ko-KR" sz="1000" dirty="0" smtClean="0">
                <a:latin typeface="Consolas" panose="020B0609020204030204" pitchFamily="49" charset="0"/>
              </a:rPr>
              <a:t> is 0</a:t>
            </a:r>
          </a:p>
          <a:p>
            <a:r>
              <a:rPr lang="en-US" altLang="ko-KR" sz="1000" dirty="0" err="1" smtClean="0">
                <a:latin typeface="Consolas" panose="020B0609020204030204" pitchFamily="49" charset="0"/>
              </a:rPr>
              <a:t>gen_type</a:t>
            </a:r>
            <a:r>
              <a:rPr lang="en-US" altLang="ko-KR" sz="1000" dirty="0" smtClean="0">
                <a:latin typeface="Consolas" panose="020B0609020204030204" pitchFamily="49" charset="0"/>
              </a:rPr>
              <a:t> is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read_only_image</a:t>
            </a:r>
            <a:r>
              <a:rPr lang="en-US" altLang="ko-KR" sz="1000" dirty="0" smtClean="0">
                <a:latin typeface="Consolas" panose="020B0609020204030204" pitchFamily="49" charset="0"/>
              </a:rPr>
              <a:t>, loading data ...</a:t>
            </a:r>
          </a:p>
          <a:p>
            <a:r>
              <a:rPr lang="en-US" altLang="ko-KR" sz="1000" dirty="0" err="1" smtClean="0">
                <a:latin typeface="Consolas" panose="020B0609020204030204" pitchFamily="49" charset="0"/>
              </a:rPr>
              <a:t>label_path</a:t>
            </a:r>
            <a:r>
              <a:rPr lang="en-US" altLang="ko-KR" sz="1000" dirty="0" smtClean="0">
                <a:latin typeface="Consolas" panose="020B0609020204030204" pitchFamily="49" charset="0"/>
              </a:rPr>
              <a:t> was loaded from   &lt;&lt;&lt; pngfile_class0_test &gt;&gt;&gt;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data loading done. 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dataset'length</a:t>
            </a:r>
            <a:r>
              <a:rPr lang="en-US" altLang="ko-KR" sz="1000" dirty="0" smtClean="0">
                <a:latin typeface="Consolas" panose="020B0609020204030204" pitchFamily="49" charset="0"/>
              </a:rPr>
              <a:t> is 64740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valid dataset was loaded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dataset loading time is 1.5846672058105469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optimizer was selected as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type:sgd</a:t>
            </a:r>
            <a:endParaRPr lang="en-US" altLang="ko-KR" sz="1000" dirty="0" smtClean="0">
              <a:latin typeface="Consolas" panose="020B0609020204030204" pitchFamily="49" charset="0"/>
            </a:endParaRPr>
          </a:p>
          <a:p>
            <a:r>
              <a:rPr lang="en-US" altLang="ko-KR" sz="1000" dirty="0" err="1" smtClean="0">
                <a:latin typeface="Consolas" panose="020B0609020204030204" pitchFamily="49" charset="0"/>
              </a:rPr>
              <a:t>model_path</a:t>
            </a:r>
            <a:r>
              <a:rPr lang="en-US" altLang="ko-KR" sz="1000" dirty="0" smtClean="0">
                <a:latin typeface="Consolas" panose="020B0609020204030204" pitchFamily="49" charset="0"/>
              </a:rPr>
              <a:t> will be loaded from:/home/ubuntu/proj/proj_pill/proj_pill/pill_resnet152_dataclass0_aug0.pt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model was loaded from state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resnet152 aug_level:0 :test Epoch  #0:   0%|                              | 14/8093 [00:48&lt;7:43:26,  3.44s/it, loss=0.00693, top1=100, top5=100]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4914" y="6004276"/>
            <a:ext cx="10646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주의</a:t>
            </a:r>
            <a:r>
              <a:rPr lang="en-US" altLang="ko-KR" sz="1400" dirty="0" smtClean="0"/>
              <a:t>: 1. </a:t>
            </a:r>
            <a:r>
              <a:rPr lang="ko-KR" altLang="en-US" sz="1400" smtClean="0"/>
              <a:t>사용되는 </a:t>
            </a:r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image</a:t>
            </a:r>
            <a:r>
              <a:rPr lang="ko-KR" altLang="en-US" sz="1400" smtClean="0"/>
              <a:t>은 </a:t>
            </a:r>
            <a:r>
              <a:rPr lang="en-US" altLang="ko-KR" sz="1400" dirty="0" smtClean="0"/>
              <a:t>GPU</a:t>
            </a:r>
            <a:r>
              <a:rPr lang="ko-KR" altLang="en-US" sz="1400" smtClean="0"/>
              <a:t>을  지원하지 않음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2. </a:t>
            </a:r>
            <a:r>
              <a:rPr lang="en-US" altLang="ko-KR" sz="1400" dirty="0" err="1" smtClean="0"/>
              <a:t>docker</a:t>
            </a:r>
            <a:r>
              <a:rPr lang="ko-KR" altLang="en-US" sz="1400" smtClean="0"/>
              <a:t>은 시험환경만 제공하고</a:t>
            </a:r>
            <a:r>
              <a:rPr lang="en-US" altLang="ko-KR" sz="1400" dirty="0" smtClean="0"/>
              <a:t>, </a:t>
            </a:r>
            <a:r>
              <a:rPr lang="ko-KR" altLang="en-US" sz="1400" smtClean="0"/>
              <a:t>내부에  </a:t>
            </a:r>
            <a:r>
              <a:rPr lang="en-US" altLang="ko-KR" sz="1400" dirty="0" smtClean="0"/>
              <a:t>source code</a:t>
            </a:r>
            <a:r>
              <a:rPr lang="ko-KR" altLang="en-US" sz="1400" smtClean="0"/>
              <a:t>와 </a:t>
            </a:r>
            <a:r>
              <a:rPr lang="en-US" altLang="ko-KR" sz="1400" dirty="0"/>
              <a:t> </a:t>
            </a:r>
            <a:r>
              <a:rPr lang="ko-KR" altLang="en-US" sz="1400" smtClean="0"/>
              <a:t>이미지를 포함하지 않는다</a:t>
            </a:r>
            <a:r>
              <a:rPr lang="en-US" altLang="ko-KR" sz="1400" dirty="0" smtClean="0"/>
              <a:t>(</a:t>
            </a:r>
            <a:r>
              <a:rPr lang="ko-KR" altLang="en-US" sz="1400" smtClean="0"/>
              <a:t>외부 연결 사용</a:t>
            </a:r>
            <a:r>
              <a:rPr lang="en-US" altLang="ko-KR" sz="1400" dirty="0" smtClean="0"/>
              <a:t>). </a:t>
            </a:r>
            <a:endParaRPr lang="ko-KR" altLang="en-US" sz="1400"/>
          </a:p>
        </p:txBody>
      </p:sp>
      <p:sp>
        <p:nvSpPr>
          <p:cNvPr id="3" name="사각형 설명선 2"/>
          <p:cNvSpPr/>
          <p:nvPr/>
        </p:nvSpPr>
        <p:spPr>
          <a:xfrm>
            <a:off x="7467601" y="3742544"/>
            <a:ext cx="4188822" cy="637902"/>
          </a:xfrm>
          <a:prstGeom prst="wedgeRectCallout">
            <a:avLst>
              <a:gd name="adj1" fmla="val -81540"/>
              <a:gd name="adj2" fmla="val -889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알약 </a:t>
            </a:r>
            <a:r>
              <a:rPr lang="en-US" altLang="ko-KR" sz="1200" dirty="0">
                <a:solidFill>
                  <a:schemeClr val="tx1"/>
                </a:solidFill>
              </a:rPr>
              <a:t>class 1 </a:t>
            </a:r>
            <a:r>
              <a:rPr lang="ko-KR" altLang="en-US" sz="1200">
                <a:solidFill>
                  <a:schemeClr val="tx1"/>
                </a:solidFill>
              </a:rPr>
              <a:t>에 대해  </a:t>
            </a:r>
            <a:r>
              <a:rPr lang="en-US" altLang="ko-KR" sz="1200" dirty="0">
                <a:solidFill>
                  <a:schemeClr val="tx1"/>
                </a:solidFill>
              </a:rPr>
              <a:t>estimate </a:t>
            </a:r>
            <a:r>
              <a:rPr lang="ko-KR" altLang="en-US" sz="1200">
                <a:solidFill>
                  <a:schemeClr val="tx1"/>
                </a:solidFill>
              </a:rPr>
              <a:t>하려면</a:t>
            </a:r>
            <a:r>
              <a:rPr lang="en-US" altLang="ko-KR" sz="1200" dirty="0">
                <a:solidFill>
                  <a:schemeClr val="tx1"/>
                </a:solidFill>
              </a:rPr>
              <a:t>, 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‘</a:t>
            </a:r>
            <a:r>
              <a:rPr lang="en-US" altLang="ko-KR" sz="1200" dirty="0">
                <a:solidFill>
                  <a:schemeClr val="tx1"/>
                </a:solidFill>
              </a:rPr>
              <a:t>python main_cls1.py</a:t>
            </a:r>
            <a:r>
              <a:rPr lang="en-US" altLang="ko-KR" sz="1200" dirty="0" smtClean="0">
                <a:solidFill>
                  <a:schemeClr val="tx1"/>
                </a:solidFill>
              </a:rPr>
              <a:t>’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4275909" y="1775869"/>
            <a:ext cx="2016034" cy="318951"/>
          </a:xfrm>
          <a:prstGeom prst="wedgeRectCallout">
            <a:avLst>
              <a:gd name="adj1" fmla="val 45072"/>
              <a:gd name="adj2" fmla="val -19955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Docker </a:t>
            </a:r>
            <a:r>
              <a:rPr lang="ko-KR" altLang="en-US" sz="1200" smtClean="0">
                <a:solidFill>
                  <a:schemeClr val="tx1"/>
                </a:solidFill>
              </a:rPr>
              <a:t>내부의 작업위치 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사각형 설명선 10"/>
          <p:cNvSpPr/>
          <p:nvPr/>
        </p:nvSpPr>
        <p:spPr>
          <a:xfrm>
            <a:off x="7132322" y="1584960"/>
            <a:ext cx="4188822" cy="406003"/>
          </a:xfrm>
          <a:prstGeom prst="wedgeRectCallout">
            <a:avLst>
              <a:gd name="adj1" fmla="val -37048"/>
              <a:gd name="adj2" fmla="val -11882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Docker</a:t>
            </a:r>
            <a:r>
              <a:rPr lang="ko-KR" altLang="en-US" sz="1200" smtClean="0">
                <a:solidFill>
                  <a:schemeClr val="tx1"/>
                </a:solidFill>
              </a:rPr>
              <a:t>와 연결된  외부 </a:t>
            </a:r>
            <a:r>
              <a:rPr lang="en-US" altLang="ko-KR" sz="1200" dirty="0" smtClean="0">
                <a:solidFill>
                  <a:schemeClr val="tx1"/>
                </a:solidFill>
              </a:rPr>
              <a:t>directory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외부 </a:t>
            </a:r>
            <a:r>
              <a:rPr lang="en-US" altLang="ko-KR" sz="1200" dirty="0" smtClean="0">
                <a:solidFill>
                  <a:schemeClr val="tx1"/>
                </a:solidFill>
              </a:rPr>
              <a:t>director</a:t>
            </a:r>
            <a:r>
              <a:rPr lang="ko-KR" altLang="en-US" sz="1200" smtClean="0">
                <a:solidFill>
                  <a:schemeClr val="tx1"/>
                </a:solidFill>
              </a:rPr>
              <a:t>에  </a:t>
            </a:r>
            <a:r>
              <a:rPr lang="en-US" altLang="ko-KR" sz="1200" dirty="0" smtClean="0">
                <a:solidFill>
                  <a:schemeClr val="tx1"/>
                </a:solidFill>
              </a:rPr>
              <a:t>python </a:t>
            </a:r>
            <a:r>
              <a:rPr lang="en-US" altLang="ko-KR" sz="1200" dirty="0" smtClean="0">
                <a:solidFill>
                  <a:schemeClr val="tx1"/>
                </a:solidFill>
              </a:rPr>
              <a:t>file</a:t>
            </a:r>
            <a:r>
              <a:rPr lang="ko-KR" altLang="en-US" sz="1200" smtClean="0">
                <a:solidFill>
                  <a:schemeClr val="tx1"/>
                </a:solidFill>
              </a:rPr>
              <a:t>과 시험할 이미지가 있음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086" y="60963"/>
            <a:ext cx="596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smtClean="0"/>
              <a:t>알약 분류 유효성 검증 시행</a:t>
            </a:r>
            <a:r>
              <a:rPr lang="en-US" altLang="ko-KR" dirty="0" smtClean="0"/>
              <a:t>(Docker</a:t>
            </a:r>
            <a:r>
              <a:rPr lang="ko-KR" altLang="en-US" smtClean="0"/>
              <a:t>이용시</a:t>
            </a:r>
            <a:r>
              <a:rPr lang="en-US" altLang="ko-KR" dirty="0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46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086" y="60963"/>
            <a:ext cx="596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smtClean="0"/>
              <a:t>실행파일 설명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7086" y="609600"/>
            <a:ext cx="1271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main_cls0.py</a:t>
            </a:r>
            <a:endParaRPr lang="en-US" altLang="ko-KR" sz="12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3516" y="3680617"/>
            <a:ext cx="10929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87086" y="1065904"/>
            <a:ext cx="8229600" cy="35548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from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pill_classifier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*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from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get_cli_args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get_cli_args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job =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'resnet152'</a:t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__name__ ==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'__main__'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50" charset="-127"/>
                <a:ea typeface="JetBrains Mono"/>
              </a:rPr>
              <a:t># job = 'hrnet_w64'</a:t>
            </a:r>
            <a:b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job =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'resnet152'</a:t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args = get_cli_args(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job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=job,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run_phase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'test'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aug_level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dataclass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'0'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f'model_path_in is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args.model_path_in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end = time.time()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args.run_phase ==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'train'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args.dataset_train = Dataset_Pill(args, args.json_pill_class_list,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transform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=transform_normalize,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run_phase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'train'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f'train dataset was loaded'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args.dataset_valid = Dataset_Pill(args, args.json_pill_class_list,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transform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=transform_normalize,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run_phase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'test'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args.run_phase ==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'test'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else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'valid'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f'valid dataset was loaded'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f'dataset loading time is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time.time() - end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pill_classifier(args)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'job done'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3193869" y="748099"/>
            <a:ext cx="1160417" cy="1002324"/>
          </a:xfrm>
          <a:prstGeom prst="wedgeRectCallout">
            <a:avLst>
              <a:gd name="adj1" fmla="val -110919"/>
              <a:gd name="adj2" fmla="val 960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train: </a:t>
            </a:r>
            <a:r>
              <a:rPr lang="ko-KR" altLang="en-US" sz="1200" smtClean="0">
                <a:solidFill>
                  <a:schemeClr val="tx1"/>
                </a:solidFill>
              </a:rPr>
              <a:t>학습시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valid: </a:t>
            </a:r>
            <a:r>
              <a:rPr lang="ko-KR" altLang="en-US" sz="1200" smtClean="0">
                <a:solidFill>
                  <a:schemeClr val="tx1"/>
                </a:solidFill>
              </a:rPr>
              <a:t>검증시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test : </a:t>
            </a:r>
            <a:r>
              <a:rPr lang="ko-KR" altLang="en-US" sz="1200" smtClean="0">
                <a:solidFill>
                  <a:schemeClr val="tx1"/>
                </a:solidFill>
              </a:rPr>
              <a:t>시험시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사각형 설명선 13"/>
          <p:cNvSpPr/>
          <p:nvPr/>
        </p:nvSpPr>
        <p:spPr>
          <a:xfrm>
            <a:off x="3324497" y="3980729"/>
            <a:ext cx="1160417" cy="639993"/>
          </a:xfrm>
          <a:prstGeom prst="wedgeRectCallout">
            <a:avLst>
              <a:gd name="adj1" fmla="val -159699"/>
              <a:gd name="adj2" fmla="val -1090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수행에 필요한 알약정보를 가져옴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사각형 설명선 14"/>
          <p:cNvSpPr/>
          <p:nvPr/>
        </p:nvSpPr>
        <p:spPr>
          <a:xfrm>
            <a:off x="2489562" y="4800028"/>
            <a:ext cx="1864724" cy="639993"/>
          </a:xfrm>
          <a:prstGeom prst="wedgeRectCallout">
            <a:avLst>
              <a:gd name="adj1" fmla="val -112997"/>
              <a:gd name="adj2" fmla="val -1076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수행할 함수를 </a:t>
            </a:r>
            <a:r>
              <a:rPr lang="en-US" altLang="ko-KR" sz="1200" dirty="0" smtClean="0">
                <a:solidFill>
                  <a:schemeClr val="tx1"/>
                </a:solidFill>
              </a:rPr>
              <a:t>call</a:t>
            </a:r>
            <a:r>
              <a:rPr lang="ko-KR" altLang="en-US" sz="1200" smtClean="0">
                <a:solidFill>
                  <a:schemeClr val="tx1"/>
                </a:solidFill>
              </a:rPr>
              <a:t>함</a:t>
            </a:r>
            <a:r>
              <a:rPr lang="en-US" altLang="ko-KR" sz="1200" dirty="0" smtClean="0">
                <a:solidFill>
                  <a:schemeClr val="tx1"/>
                </a:solidFill>
              </a:rPr>
              <a:t>. Pill_classifier.py</a:t>
            </a:r>
            <a:r>
              <a:rPr lang="ko-KR" altLang="en-US" sz="1200" smtClean="0">
                <a:solidFill>
                  <a:schemeClr val="tx1"/>
                </a:solidFill>
              </a:rPr>
              <a:t>에 있음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7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086" y="60963"/>
            <a:ext cx="596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smtClean="0"/>
              <a:t>실행파일 설명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3516" y="3680617"/>
            <a:ext cx="10929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165463" y="696686"/>
            <a:ext cx="2175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pill_classifier.py</a:t>
            </a:r>
            <a:endParaRPr lang="en-US" altLang="ko-KR" sz="1200" dirty="0">
              <a:latin typeface="+mj-l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5463" y="1233793"/>
            <a:ext cx="5608320" cy="24468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from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get_cli_args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get_cli_args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torch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torch.nn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as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nn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from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torch.utils.data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Dataset, DataLoader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from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torchvision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transforms, models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torch.optim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as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optim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torch.backends.cudnn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as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cudnn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from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torch.optim.lr_scheduler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ReduceLROnPlateau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from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gen_pill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Gen_Digit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from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hrnet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get_hrnet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from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utils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model_load, model_save, accuracy, get_optimizer, transform_normalize, AverageMeter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time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from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tqdm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tqdm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from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torch.utils.tensorboard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SummaryWriter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os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datetime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38928" y="656712"/>
            <a:ext cx="5356388" cy="60478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JetBrains Mono"/>
              </a:rPr>
              <a:t>Dataset_Pill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(Dataset):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def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Arial Unicode MS" panose="020B0604020202020204" pitchFamily="50" charset="-127"/>
                <a:ea typeface="JetBrains Mono"/>
              </a:rPr>
              <a:t>__init__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, args, dir_dataset, transform=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None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, target_transform=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None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, run_phase=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'train'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.args = args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.gen_digit = Gen_Digit(args, dir_dataset, run_phase)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.transform = transform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.target_transform = target_transform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.run_phase = run_phase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def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Arial Unicode MS" panose="020B0604020202020204" pitchFamily="50" charset="-127"/>
                <a:ea typeface="JetBrains Mono"/>
              </a:rPr>
              <a:t>__len__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.gen_digit.len_total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def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Arial Unicode MS" panose="020B0604020202020204" pitchFamily="50" charset="-127"/>
                <a:ea typeface="JetBrains Mono"/>
              </a:rPr>
              <a:t>__getitem__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, idx):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image, label, path_img, aug_name 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.gen_digit.generate_digits_by_index(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.args, idx)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.transform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is not None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image 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.transform(image)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.target_transform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is not None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label 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.target_transform(label)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.run_phase ==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'valid'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or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50" charset="-127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.run_phase ==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'test'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image, label, path_img, aug_name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image, label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def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JetBrains Mono"/>
              </a:rPr>
              <a:t>get_pill_model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(args):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args.cnn_name ==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'resnet152'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model = models.resnet152(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num_classes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=args.num_classes)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elif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args.cnn_name ==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'hrnet_w64'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model = get_hrnet()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model.classifier = nn.Linear(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in_features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50" charset="-127"/>
                <a:ea typeface="JetBrains Mono"/>
              </a:rPr>
              <a:t>2048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out_features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=args.num_classes,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50" charset="-127"/>
                <a:ea typeface="JetBrains Mono"/>
              </a:rPr>
              <a:t>bias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raise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50" charset="-127"/>
                <a:ea typeface="JetBrains Mono"/>
              </a:rPr>
              <a:t>Exception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50" charset="-127"/>
                <a:ea typeface="JetBrains Mono"/>
              </a:rPr>
              <a:t>'No Found CNN Name'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args.cuda ==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if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args.gpu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is not None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model.cuda(args.gpu)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model.cuda()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model.cpu()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50" charset="-127"/>
                <a:ea typeface="JetBrains Mono"/>
              </a:rPr>
              <a:t>model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656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1267</Words>
  <Application>Microsoft Office PowerPoint</Application>
  <PresentationFormat>와이드스크린</PresentationFormat>
  <Paragraphs>213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Arial Unicode MS</vt:lpstr>
      <vt:lpstr>JetBrains Mono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34</cp:revision>
  <dcterms:created xsi:type="dcterms:W3CDTF">2021-11-15T06:47:05Z</dcterms:created>
  <dcterms:modified xsi:type="dcterms:W3CDTF">2021-12-09T06:25:28Z</dcterms:modified>
</cp:coreProperties>
</file>