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71" r:id="rId4"/>
    <p:sldId id="270" r:id="rId5"/>
    <p:sldId id="275" r:id="rId6"/>
    <p:sldId id="269" r:id="rId7"/>
    <p:sldId id="276" r:id="rId8"/>
    <p:sldId id="272" r:id="rId9"/>
    <p:sldId id="281" r:id="rId10"/>
    <p:sldId id="260" r:id="rId11"/>
    <p:sldId id="279" r:id="rId12"/>
    <p:sldId id="280" r:id="rId13"/>
    <p:sldId id="264" r:id="rId14"/>
    <p:sldId id="277" r:id="rId15"/>
    <p:sldId id="278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4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379737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379940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99142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91039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548003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541404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99421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550297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408180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12/4/13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Presentation- 12/05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Mercury</a:t>
            </a:r>
            <a:br>
              <a:rPr lang="en-US" dirty="0" smtClean="0"/>
            </a:br>
            <a:r>
              <a:rPr lang="en-US" sz="2000" dirty="0" err="1" smtClean="0"/>
              <a:t>Abhi</a:t>
            </a:r>
            <a:r>
              <a:rPr lang="en-US" sz="2000" dirty="0" smtClean="0"/>
              <a:t> </a:t>
            </a:r>
            <a:r>
              <a:rPr lang="en-US" sz="2000" dirty="0" err="1" smtClean="0"/>
              <a:t>Trivedi</a:t>
            </a:r>
            <a:r>
              <a:rPr lang="en-US" sz="2000" dirty="0" smtClean="0"/>
              <a:t>, Danny Brown, Geoff Schaeffer, and Rob Black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30" y="0"/>
            <a:ext cx="4612105" cy="39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9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499" y="1719070"/>
            <a:ext cx="4386941" cy="5023373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b="1" dirty="0" smtClean="0"/>
              <a:t>UI Wizard</a:t>
            </a:r>
          </a:p>
          <a:p>
            <a:r>
              <a:rPr lang="en-US" dirty="0" smtClean="0"/>
              <a:t>Presentation layer pattern</a:t>
            </a:r>
            <a:endParaRPr lang="en-US" dirty="0"/>
          </a:p>
          <a:p>
            <a:pPr fontAlgn="base"/>
            <a:r>
              <a:rPr lang="en-US" dirty="0" smtClean="0"/>
              <a:t>Pros</a:t>
            </a:r>
            <a:endParaRPr lang="en-US" dirty="0"/>
          </a:p>
          <a:p>
            <a:pPr lvl="1" fontAlgn="base"/>
            <a:r>
              <a:rPr lang="en-US" dirty="0"/>
              <a:t>Minimizes errors and misunderstandings</a:t>
            </a:r>
          </a:p>
          <a:p>
            <a:pPr lvl="1" fontAlgn="base"/>
            <a:r>
              <a:rPr lang="en-US" dirty="0"/>
              <a:t>Provides Clear Flow and prompt feedback throughout the process</a:t>
            </a:r>
          </a:p>
          <a:p>
            <a:pPr fontAlgn="base"/>
            <a:r>
              <a:rPr lang="en-US" dirty="0"/>
              <a:t>Cons</a:t>
            </a:r>
          </a:p>
          <a:p>
            <a:pPr lvl="1" fontAlgn="base"/>
            <a:r>
              <a:rPr lang="en-US" dirty="0"/>
              <a:t>Forces the user to follow steps as we define them</a:t>
            </a:r>
          </a:p>
          <a:p>
            <a:pPr fontAlgn="base"/>
            <a:r>
              <a:rPr lang="en-US" dirty="0"/>
              <a:t>Analysis</a:t>
            </a:r>
          </a:p>
          <a:p>
            <a:pPr lvl="1" fontAlgn="base"/>
            <a:r>
              <a:rPr lang="en-US" dirty="0"/>
              <a:t>Clarity and ease-of-use outweighs the restriction on users’ process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Users\geoff\Pictures\mockup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40" y="2100894"/>
            <a:ext cx="4188954" cy="35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51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1419" y="1719070"/>
            <a:ext cx="4386941" cy="5023373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b="1" dirty="0" smtClean="0"/>
              <a:t>Facade</a:t>
            </a:r>
          </a:p>
          <a:p>
            <a:r>
              <a:rPr lang="en-US" dirty="0"/>
              <a:t>Our Query code is a facade for the underlying </a:t>
            </a:r>
            <a:r>
              <a:rPr lang="en-US" dirty="0" smtClean="0"/>
              <a:t>API</a:t>
            </a:r>
            <a:endParaRPr lang="en-US" dirty="0"/>
          </a:p>
          <a:p>
            <a:pPr fontAlgn="base"/>
            <a:r>
              <a:rPr lang="en-US" dirty="0"/>
              <a:t>The web app is </a:t>
            </a:r>
            <a:r>
              <a:rPr lang="en-US" dirty="0" smtClean="0"/>
              <a:t>a facade for users for </a:t>
            </a:r>
            <a:r>
              <a:rPr lang="en-US" dirty="0"/>
              <a:t>the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Pros</a:t>
            </a:r>
            <a:endParaRPr lang="en-US" dirty="0"/>
          </a:p>
          <a:p>
            <a:pPr lvl="1" fontAlgn="base"/>
            <a:r>
              <a:rPr lang="en-US" dirty="0"/>
              <a:t>Clarity of </a:t>
            </a:r>
            <a:r>
              <a:rPr lang="en-US" dirty="0" smtClean="0"/>
              <a:t>implementation</a:t>
            </a:r>
          </a:p>
          <a:p>
            <a:pPr lvl="1" fontAlgn="base"/>
            <a:r>
              <a:rPr lang="en-US" dirty="0"/>
              <a:t>Proper separation of </a:t>
            </a:r>
            <a:r>
              <a:rPr lang="en-US" dirty="0" smtClean="0"/>
              <a:t>concerns</a:t>
            </a:r>
          </a:p>
          <a:p>
            <a:pPr lvl="1" fontAlgn="base"/>
            <a:r>
              <a:rPr lang="en-US" dirty="0" smtClean="0"/>
              <a:t>Hiding of implementation details</a:t>
            </a:r>
          </a:p>
          <a:p>
            <a:pPr fontAlgn="base"/>
            <a:r>
              <a:rPr lang="en-US" dirty="0" smtClean="0"/>
              <a:t>Cons</a:t>
            </a:r>
            <a:endParaRPr lang="en-US" dirty="0"/>
          </a:p>
          <a:p>
            <a:pPr lvl="1" fontAlgn="base"/>
            <a:r>
              <a:rPr lang="en-US" dirty="0" smtClean="0"/>
              <a:t>Additional time spent in up-front design</a:t>
            </a:r>
            <a:endParaRPr lang="en-US" dirty="0"/>
          </a:p>
          <a:p>
            <a:pPr fontAlgn="base"/>
            <a:r>
              <a:rPr lang="en-US" dirty="0"/>
              <a:t>Analysis</a:t>
            </a:r>
          </a:p>
          <a:p>
            <a:pPr lvl="1" fontAlgn="base"/>
            <a:r>
              <a:rPr lang="en-US" dirty="0" smtClean="0"/>
              <a:t>Makes code clean and effective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" y="1719070"/>
            <a:ext cx="4202002" cy="4631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573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499" y="1648733"/>
            <a:ext cx="4386941" cy="518917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dirty="0" smtClean="0"/>
              <a:t>Data Access Object</a:t>
            </a:r>
          </a:p>
          <a:p>
            <a:r>
              <a:rPr lang="en-US" sz="2000" dirty="0" smtClean="0"/>
              <a:t>Separate </a:t>
            </a:r>
            <a:r>
              <a:rPr lang="en-US" sz="2000" dirty="0"/>
              <a:t>the connection with an underlying data source from the rest of the business logic </a:t>
            </a:r>
            <a:r>
              <a:rPr lang="en-US" sz="2000" dirty="0" smtClean="0"/>
              <a:t>code</a:t>
            </a:r>
          </a:p>
          <a:p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 err="1"/>
              <a:t>SenWeb</a:t>
            </a:r>
            <a:r>
              <a:rPr lang="en-US" sz="2000" dirty="0"/>
              <a:t>, the HANA API specific DAO is what is hiding behind our Query </a:t>
            </a:r>
            <a:r>
              <a:rPr lang="en-US" sz="2000" dirty="0" smtClean="0"/>
              <a:t>Facades.</a:t>
            </a:r>
          </a:p>
          <a:p>
            <a:r>
              <a:rPr lang="en-US" sz="2000" dirty="0" smtClean="0"/>
              <a:t>Pros</a:t>
            </a:r>
            <a:endParaRPr lang="en-US" sz="2000" dirty="0"/>
          </a:p>
          <a:p>
            <a:pPr lvl="1" fontAlgn="base"/>
            <a:r>
              <a:rPr lang="en-US" sz="1600" dirty="0"/>
              <a:t>Modularizes </a:t>
            </a:r>
            <a:r>
              <a:rPr lang="en-US" sz="1600" dirty="0" smtClean="0"/>
              <a:t>code</a:t>
            </a:r>
          </a:p>
          <a:p>
            <a:pPr lvl="1" fontAlgn="base"/>
            <a:r>
              <a:rPr lang="en-US" sz="1600" dirty="0"/>
              <a:t>Proper separation of </a:t>
            </a:r>
            <a:r>
              <a:rPr lang="en-US" sz="1600" dirty="0" smtClean="0"/>
              <a:t>concerns</a:t>
            </a:r>
          </a:p>
          <a:p>
            <a:pPr fontAlgn="base"/>
            <a:r>
              <a:rPr lang="en-US" sz="2000" dirty="0" smtClean="0"/>
              <a:t>Cons</a:t>
            </a:r>
            <a:endParaRPr lang="en-US" sz="2000" dirty="0"/>
          </a:p>
          <a:p>
            <a:pPr lvl="1" fontAlgn="base"/>
            <a:r>
              <a:rPr lang="en-US" sz="1600" dirty="0"/>
              <a:t>Requires more code to </a:t>
            </a:r>
            <a:r>
              <a:rPr lang="en-US" sz="1600" dirty="0" smtClean="0"/>
              <a:t>maintain</a:t>
            </a:r>
          </a:p>
          <a:p>
            <a:pPr fontAlgn="base"/>
            <a:r>
              <a:rPr lang="en-US" sz="2000" dirty="0" smtClean="0"/>
              <a:t>Analysis</a:t>
            </a:r>
            <a:endParaRPr lang="en-US" sz="2000" dirty="0"/>
          </a:p>
          <a:p>
            <a:pPr lvl="1" fontAlgn="base"/>
            <a:r>
              <a:rPr lang="en-US" sz="1600" dirty="0"/>
              <a:t>Allows us to insulate higher-level classes from </a:t>
            </a:r>
            <a:r>
              <a:rPr lang="en-US" sz="1600" dirty="0" smtClean="0"/>
              <a:t>lower-level </a:t>
            </a:r>
            <a:r>
              <a:rPr lang="en-US" sz="1600" dirty="0"/>
              <a:t>ones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952" y="1799491"/>
            <a:ext cx="4329318" cy="2752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35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Danny Stuff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33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 Stuff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ABHI Stuff - Conclusion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66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ABHI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033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8" y="1715836"/>
            <a:ext cx="8686800" cy="213317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903570"/>
            <a:ext cx="8229600" cy="2503321"/>
          </a:xfrm>
        </p:spPr>
        <p:txBody>
          <a:bodyPr/>
          <a:lstStyle/>
          <a:p>
            <a:r>
              <a:rPr lang="en-US" dirty="0" smtClean="0"/>
              <a:t>Design is highly modular</a:t>
            </a:r>
          </a:p>
          <a:p>
            <a:r>
              <a:rPr lang="en-US" dirty="0" smtClean="0"/>
              <a:t>Design decouples presentation, business logic, and data access</a:t>
            </a:r>
          </a:p>
          <a:p>
            <a:r>
              <a:rPr lang="en-US" dirty="0" smtClean="0"/>
              <a:t>Promotes extensibility and reuse of components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60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5084"/>
          </a:xfrm>
        </p:spPr>
        <p:txBody>
          <a:bodyPr/>
          <a:lstStyle/>
          <a:p>
            <a:r>
              <a:rPr lang="en-US" dirty="0" smtClean="0"/>
              <a:t>Given that the end product is a web application, the first major task is to select a framework.</a:t>
            </a:r>
          </a:p>
          <a:p>
            <a:r>
              <a:rPr lang="en-US" dirty="0" smtClean="0"/>
              <a:t>The major benefits of using a framework for development are:</a:t>
            </a:r>
          </a:p>
          <a:p>
            <a:pPr lvl="1"/>
            <a:r>
              <a:rPr lang="en-US" dirty="0" smtClean="0"/>
              <a:t>Ease of development</a:t>
            </a:r>
          </a:p>
          <a:p>
            <a:pPr lvl="1"/>
            <a:r>
              <a:rPr lang="en-US" dirty="0" smtClean="0"/>
              <a:t>Built-in support for the Model-View-Controller Pattern</a:t>
            </a:r>
          </a:p>
          <a:p>
            <a:r>
              <a:rPr lang="en-US" dirty="0" smtClean="0"/>
              <a:t>Frameworks under consideration were:</a:t>
            </a:r>
          </a:p>
          <a:p>
            <a:pPr lvl="1"/>
            <a:r>
              <a:rPr lang="en-US" dirty="0" smtClean="0"/>
              <a:t>Play</a:t>
            </a:r>
          </a:p>
          <a:p>
            <a:pPr lvl="1"/>
            <a:r>
              <a:rPr lang="en-US" dirty="0" err="1" smtClean="0"/>
              <a:t>JRuby</a:t>
            </a:r>
            <a:endParaRPr lang="en-US" dirty="0" smtClean="0"/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Grails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9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5084"/>
          </a:xfrm>
        </p:spPr>
        <p:txBody>
          <a:bodyPr>
            <a:normAutofit/>
          </a:bodyPr>
          <a:lstStyle/>
          <a:p>
            <a:r>
              <a:rPr lang="en-US" dirty="0" smtClean="0"/>
              <a:t>Criteria to evaluate frameworks</a:t>
            </a:r>
            <a:endParaRPr lang="en-US" dirty="0"/>
          </a:p>
          <a:p>
            <a:pPr lvl="1" fontAlgn="base"/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smtClean="0"/>
              <a:t>Compatibility</a:t>
            </a:r>
            <a:endParaRPr lang="en-US" dirty="0"/>
          </a:p>
          <a:p>
            <a:pPr lvl="2" fontAlgn="base"/>
            <a:r>
              <a:rPr lang="en-US" dirty="0"/>
              <a:t>For ease of deployment</a:t>
            </a:r>
          </a:p>
          <a:p>
            <a:pPr lvl="1" fontAlgn="base"/>
            <a:r>
              <a:rPr lang="en-US" dirty="0"/>
              <a:t>Language Extensibility</a:t>
            </a:r>
          </a:p>
          <a:p>
            <a:pPr lvl="2" fontAlgn="base"/>
            <a:r>
              <a:rPr lang="en-US" dirty="0"/>
              <a:t>For potential changes in the future</a:t>
            </a:r>
          </a:p>
          <a:p>
            <a:pPr lvl="1" fontAlgn="base"/>
            <a:r>
              <a:rPr lang="en-US" dirty="0"/>
              <a:t>Ease of Use</a:t>
            </a:r>
          </a:p>
          <a:p>
            <a:pPr lvl="2" fontAlgn="base"/>
            <a:r>
              <a:rPr lang="en-US" dirty="0"/>
              <a:t>For speed of development</a:t>
            </a:r>
          </a:p>
          <a:p>
            <a:pPr lvl="1" fontAlgn="base"/>
            <a:r>
              <a:rPr lang="en-US" dirty="0"/>
              <a:t>The ability to leverage existing work</a:t>
            </a:r>
          </a:p>
          <a:p>
            <a:pPr lvl="2" fontAlgn="base"/>
            <a:r>
              <a:rPr lang="en-US" dirty="0"/>
              <a:t>For speed of development</a:t>
            </a:r>
          </a:p>
          <a:p>
            <a:pPr lvl="1" fontAlgn="base"/>
            <a:r>
              <a:rPr lang="en-US" dirty="0"/>
              <a:t>Existing HANA API Framework</a:t>
            </a:r>
          </a:p>
          <a:p>
            <a:pPr lvl="2" fontAlgn="base"/>
            <a:r>
              <a:rPr lang="en-US" dirty="0"/>
              <a:t>For potential close integration in the future</a:t>
            </a:r>
          </a:p>
          <a:p>
            <a:pPr lvl="1" fontAlgn="base"/>
            <a:r>
              <a:rPr lang="en-US" dirty="0"/>
              <a:t>Satisfying the project requirements</a:t>
            </a:r>
          </a:p>
          <a:p>
            <a:pPr lvl="2" fontAlgn="base"/>
            <a:r>
              <a:rPr lang="en-US" dirty="0" smtClean="0"/>
              <a:t>For actually building </a:t>
            </a:r>
            <a:r>
              <a:rPr lang="en-US" dirty="0"/>
              <a:t>what the customer wants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692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5084"/>
          </a:xfrm>
        </p:spPr>
        <p:txBody>
          <a:bodyPr/>
          <a:lstStyle/>
          <a:p>
            <a:r>
              <a:rPr lang="en-US" b="1" dirty="0" smtClean="0"/>
              <a:t>Comparison of Frameworks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21376"/>
              </p:ext>
            </p:extLst>
          </p:nvPr>
        </p:nvGraphicFramePr>
        <p:xfrm>
          <a:off x="855585" y="2350686"/>
          <a:ext cx="7777745" cy="400416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55549"/>
                <a:gridCol w="1555549"/>
                <a:gridCol w="1555549"/>
                <a:gridCol w="1555549"/>
                <a:gridCol w="1555549"/>
              </a:tblGrid>
              <a:tr h="234603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JRuby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Spring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Grails</a:t>
                      </a:r>
                    </a:p>
                  </a:txBody>
                  <a:tcPr marL="38100" marR="38100" marT="0" marB="0" anchor="b"/>
                </a:tc>
              </a:tr>
              <a:tr h="23460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Heroku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Supported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Supported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Supported</a:t>
                      </a:r>
                    </a:p>
                  </a:txBody>
                  <a:tcPr marL="38100" marR="38100" marT="0" marB="0" anchor="b"/>
                </a:tc>
              </a:tr>
              <a:tr h="3465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HANA APIs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Written in Play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</a:tr>
              <a:tr h="4692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Language extensibility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Could shift to Scala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</a:tr>
              <a:tr h="7038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Ease of use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ease of use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 teammember familiarity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High ease of use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 teammember familiarity</a:t>
                      </a:r>
                    </a:p>
                  </a:txBody>
                  <a:tcPr marL="38100" marR="38100" marT="0" marB="0" anchor="b"/>
                </a:tc>
              </a:tr>
              <a:tr h="9384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Leverage existing work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Potential to leverage existing Ruby work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</a:tr>
              <a:tr h="9384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Satisfies Project Requirements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 - project requires shift away from Ruby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More research needed</a:t>
                      </a:r>
                    </a:p>
                  </a:txBody>
                  <a:tcPr marL="38100" marR="3810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8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5084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Play </a:t>
            </a:r>
            <a:r>
              <a:rPr lang="en-US" b="1" dirty="0"/>
              <a:t>Framework</a:t>
            </a:r>
            <a:r>
              <a:rPr lang="en-US" dirty="0"/>
              <a:t> was selected</a:t>
            </a:r>
          </a:p>
          <a:p>
            <a:pPr lvl="1" fontAlgn="base"/>
            <a:r>
              <a:rPr lang="en-US" dirty="0"/>
              <a:t>Had the edge in Ease of Use, Extensibility, and the fact that </a:t>
            </a:r>
            <a:r>
              <a:rPr lang="en-US" dirty="0" smtClean="0"/>
              <a:t>the </a:t>
            </a:r>
            <a:r>
              <a:rPr lang="en-US" dirty="0"/>
              <a:t>HANA APIs are currently using Play</a:t>
            </a:r>
          </a:p>
          <a:p>
            <a:pPr fontAlgn="base"/>
            <a:r>
              <a:rPr lang="en-US" dirty="0" err="1"/>
              <a:t>JRuby</a:t>
            </a:r>
            <a:endParaRPr lang="en-US" dirty="0"/>
          </a:p>
          <a:p>
            <a:pPr lvl="1" fontAlgn="base"/>
            <a:r>
              <a:rPr lang="en-US" dirty="0"/>
              <a:t>Would have allowed leveraging of previous work, but didn’t fit project guidelines</a:t>
            </a:r>
          </a:p>
          <a:p>
            <a:pPr fontAlgn="base"/>
            <a:r>
              <a:rPr lang="en-US" dirty="0"/>
              <a:t>Spring</a:t>
            </a:r>
          </a:p>
          <a:p>
            <a:pPr lvl="1" fontAlgn="base"/>
            <a:r>
              <a:rPr lang="en-US" dirty="0"/>
              <a:t>Easy to use, but didn’t have as many advantages as Play</a:t>
            </a:r>
          </a:p>
          <a:p>
            <a:pPr fontAlgn="base"/>
            <a:r>
              <a:rPr lang="en-US" dirty="0"/>
              <a:t>Grails</a:t>
            </a:r>
          </a:p>
          <a:p>
            <a:pPr lvl="1" fontAlgn="base"/>
            <a:r>
              <a:rPr lang="en-US" dirty="0"/>
              <a:t>No team member </a:t>
            </a:r>
            <a:r>
              <a:rPr lang="en-US" dirty="0" smtClean="0"/>
              <a:t>familiarity</a:t>
            </a:r>
          </a:p>
          <a:p>
            <a:pPr lvl="1" fontAlgn="base"/>
            <a:r>
              <a:rPr lang="en-US" dirty="0" smtClean="0"/>
              <a:t>Since speed was an important factor, this impacted Grails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046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 Guidelines</a:t>
            </a:r>
          </a:p>
          <a:p>
            <a:pPr lvl="1"/>
            <a:r>
              <a:rPr lang="en-US" dirty="0" err="1" smtClean="0"/>
              <a:t>SenWeb</a:t>
            </a:r>
            <a:r>
              <a:rPr lang="en-US" dirty="0" smtClean="0"/>
              <a:t> documents all </a:t>
            </a:r>
            <a:r>
              <a:rPr lang="en-US" dirty="0"/>
              <a:t>classes with class level and method level </a:t>
            </a:r>
            <a:r>
              <a:rPr lang="en-US" dirty="0" smtClean="0"/>
              <a:t>comments.</a:t>
            </a:r>
          </a:p>
          <a:p>
            <a:pPr lvl="1"/>
            <a:r>
              <a:rPr lang="en-US" dirty="0" err="1" smtClean="0"/>
              <a:t>SenWeb</a:t>
            </a:r>
            <a:r>
              <a:rPr lang="en-US" dirty="0" smtClean="0"/>
              <a:t> is commented in </a:t>
            </a:r>
            <a:r>
              <a:rPr lang="en-US" dirty="0"/>
              <a:t>order to generate documentation from the JDK “</a:t>
            </a:r>
            <a:r>
              <a:rPr lang="en-US" dirty="0" err="1"/>
              <a:t>javadoc</a:t>
            </a:r>
            <a:r>
              <a:rPr lang="en-US" dirty="0"/>
              <a:t>” tool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Guidelines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/>
              <a:t>4.11 for testing by annotating methods with @Test and classes with @</a:t>
            </a:r>
            <a:r>
              <a:rPr lang="en-US" dirty="0" err="1"/>
              <a:t>RunWith</a:t>
            </a:r>
            <a:r>
              <a:rPr lang="en-US" dirty="0"/>
              <a:t>(JUnit4.class). </a:t>
            </a:r>
            <a:endParaRPr lang="en-US" dirty="0" smtClean="0"/>
          </a:p>
          <a:p>
            <a:pPr lvl="1"/>
            <a:r>
              <a:rPr lang="en-US" dirty="0" err="1" smtClean="0"/>
              <a:t>SenWeb</a:t>
            </a:r>
            <a:r>
              <a:rPr lang="en-US" dirty="0" smtClean="0"/>
              <a:t> </a:t>
            </a:r>
            <a:r>
              <a:rPr lang="en-US" dirty="0"/>
              <a:t>provides Unit and Integration test cases for all classes and logical modules.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29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499" y="3506883"/>
            <a:ext cx="8641582" cy="324560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dirty="0" smtClean="0"/>
              <a:t>Model View Controller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standard pattern for building web </a:t>
            </a:r>
            <a:r>
              <a:rPr lang="en-US" sz="2000" dirty="0" smtClean="0"/>
              <a:t>applications.</a:t>
            </a:r>
          </a:p>
          <a:p>
            <a:r>
              <a:rPr lang="en-US" sz="2000" dirty="0" smtClean="0"/>
              <a:t>Pros</a:t>
            </a:r>
            <a:endParaRPr lang="en-US" sz="2000" dirty="0"/>
          </a:p>
          <a:p>
            <a:pPr lvl="1" fontAlgn="base"/>
            <a:r>
              <a:rPr lang="en-US" sz="1600" dirty="0"/>
              <a:t>S</a:t>
            </a:r>
            <a:r>
              <a:rPr lang="en-US" sz="1600" dirty="0" smtClean="0"/>
              <a:t>eparates </a:t>
            </a:r>
            <a:r>
              <a:rPr lang="en-US" sz="1600" dirty="0"/>
              <a:t>presentation from the underlying </a:t>
            </a:r>
            <a:r>
              <a:rPr lang="en-US" sz="1600" dirty="0" smtClean="0"/>
              <a:t>data</a:t>
            </a:r>
          </a:p>
          <a:p>
            <a:pPr lvl="1" fontAlgn="base"/>
            <a:r>
              <a:rPr lang="en-US" sz="1600" dirty="0"/>
              <a:t>P</a:t>
            </a:r>
            <a:r>
              <a:rPr lang="en-US" sz="1600" dirty="0" smtClean="0"/>
              <a:t>rovides </a:t>
            </a:r>
            <a:r>
              <a:rPr lang="en-US" sz="1600" dirty="0"/>
              <a:t>a high degree of maintainability for a </a:t>
            </a:r>
            <a:r>
              <a:rPr lang="en-US" sz="1600" dirty="0" smtClean="0"/>
              <a:t>codebase</a:t>
            </a:r>
          </a:p>
          <a:p>
            <a:pPr fontAlgn="base"/>
            <a:r>
              <a:rPr lang="en-US" sz="2000" dirty="0" smtClean="0"/>
              <a:t>Cons</a:t>
            </a:r>
            <a:endParaRPr lang="en-US" sz="2000" dirty="0"/>
          </a:p>
          <a:p>
            <a:pPr lvl="1" fontAlgn="base"/>
            <a:r>
              <a:rPr lang="en-US" sz="1600" dirty="0"/>
              <a:t>R</a:t>
            </a:r>
            <a:r>
              <a:rPr lang="en-US" sz="1600" dirty="0" smtClean="0"/>
              <a:t>equires </a:t>
            </a:r>
            <a:r>
              <a:rPr lang="en-US" sz="1600" dirty="0"/>
              <a:t>more effort to set up </a:t>
            </a:r>
            <a:r>
              <a:rPr lang="en-US" sz="1600" dirty="0" smtClean="0"/>
              <a:t>correctly</a:t>
            </a:r>
          </a:p>
          <a:p>
            <a:pPr fontAlgn="base"/>
            <a:r>
              <a:rPr lang="en-US" sz="2000" dirty="0" smtClean="0"/>
              <a:t>Analysis</a:t>
            </a:r>
            <a:endParaRPr lang="en-US" sz="2000" dirty="0"/>
          </a:p>
          <a:p>
            <a:pPr lvl="1" fontAlgn="base"/>
            <a:r>
              <a:rPr lang="en-US" sz="1600" dirty="0"/>
              <a:t>M</a:t>
            </a:r>
            <a:r>
              <a:rPr lang="en-US" sz="1600" dirty="0" smtClean="0"/>
              <a:t>odern </a:t>
            </a:r>
            <a:r>
              <a:rPr lang="en-US" sz="1600" dirty="0"/>
              <a:t>development frameworks provide most of this heavy lifting, so the benefits can be obtained at a lower </a:t>
            </a:r>
            <a:r>
              <a:rPr lang="en-US" sz="1600" dirty="0" smtClean="0"/>
              <a:t>cost.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8" y="1494780"/>
            <a:ext cx="8686800" cy="213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16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226</TotalTime>
  <Words>607</Words>
  <Application>Microsoft Macintosh PowerPoint</Application>
  <PresentationFormat>On-screen Show (4:3)</PresentationFormat>
  <Paragraphs>164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Apothecary</vt:lpstr>
      <vt:lpstr>Team Mercury Abhi Trivedi, Danny Brown, Geoff Schaeffer, and Rob Black</vt:lpstr>
      <vt:lpstr>ABHI Stuff</vt:lpstr>
      <vt:lpstr>Architectural Overview</vt:lpstr>
      <vt:lpstr>Framework Selection</vt:lpstr>
      <vt:lpstr>Framework Selection</vt:lpstr>
      <vt:lpstr>Framework Selection</vt:lpstr>
      <vt:lpstr>Framework Selection</vt:lpstr>
      <vt:lpstr>Governance</vt:lpstr>
      <vt:lpstr>Design Patterns</vt:lpstr>
      <vt:lpstr>Design Patterns</vt:lpstr>
      <vt:lpstr>Design Patterns</vt:lpstr>
      <vt:lpstr>Design Patterns</vt:lpstr>
      <vt:lpstr>Danny Stuff</vt:lpstr>
      <vt:lpstr>ROB Stuff</vt:lpstr>
      <vt:lpstr>ABHI Stuff -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Mercury</dc:title>
  <dc:creator>Geoffrey Schaeffer</dc:creator>
  <cp:lastModifiedBy>Geoffrey Schaeffer</cp:lastModifiedBy>
  <cp:revision>93</cp:revision>
  <dcterms:created xsi:type="dcterms:W3CDTF">2013-11-06T07:00:47Z</dcterms:created>
  <dcterms:modified xsi:type="dcterms:W3CDTF">2013-12-05T07:01:33Z</dcterms:modified>
</cp:coreProperties>
</file>