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283" r:id="rId2"/>
    <p:sldId id="1192" r:id="rId3"/>
    <p:sldId id="1156" r:id="rId4"/>
    <p:sldId id="1194" r:id="rId5"/>
    <p:sldId id="1195" r:id="rId6"/>
    <p:sldId id="1197" r:id="rId7"/>
    <p:sldId id="1198" r:id="rId8"/>
    <p:sldId id="1199" r:id="rId9"/>
    <p:sldId id="1191" r:id="rId10"/>
    <p:sldId id="1204" r:id="rId11"/>
    <p:sldId id="1205" r:id="rId12"/>
    <p:sldId id="1207" r:id="rId13"/>
    <p:sldId id="1208" r:id="rId14"/>
    <p:sldId id="1209" r:id="rId15"/>
    <p:sldId id="1210" r:id="rId16"/>
    <p:sldId id="1157" r:id="rId17"/>
    <p:sldId id="1159" r:id="rId18"/>
    <p:sldId id="1160" r:id="rId19"/>
    <p:sldId id="1200" r:id="rId20"/>
    <p:sldId id="1158" r:id="rId21"/>
    <p:sldId id="1162" r:id="rId22"/>
    <p:sldId id="1163" r:id="rId23"/>
    <p:sldId id="1164" r:id="rId24"/>
    <p:sldId id="1165" r:id="rId25"/>
    <p:sldId id="1169" r:id="rId26"/>
    <p:sldId id="1170" r:id="rId27"/>
    <p:sldId id="1171" r:id="rId28"/>
    <p:sldId id="1172" r:id="rId29"/>
    <p:sldId id="1173" r:id="rId30"/>
    <p:sldId id="1174" r:id="rId31"/>
    <p:sldId id="1175" r:id="rId32"/>
    <p:sldId id="1176" r:id="rId33"/>
    <p:sldId id="1166" r:id="rId34"/>
    <p:sldId id="1177" r:id="rId35"/>
    <p:sldId id="1178" r:id="rId36"/>
    <p:sldId id="1179" r:id="rId37"/>
    <p:sldId id="1167" r:id="rId38"/>
    <p:sldId id="1180" r:id="rId39"/>
    <p:sldId id="1181" r:id="rId40"/>
    <p:sldId id="1182" r:id="rId41"/>
    <p:sldId id="1183" r:id="rId42"/>
    <p:sldId id="1184" r:id="rId43"/>
    <p:sldId id="1185" r:id="rId44"/>
    <p:sldId id="1168" r:id="rId45"/>
    <p:sldId id="1186" r:id="rId46"/>
    <p:sldId id="1187" r:id="rId47"/>
    <p:sldId id="1188" r:id="rId48"/>
    <p:sldId id="1189" r:id="rId49"/>
    <p:sldId id="1190" r:id="rId50"/>
    <p:sldId id="1203" r:id="rId51"/>
    <p:sldId id="1212" r:id="rId52"/>
    <p:sldId id="1213" r:id="rId53"/>
    <p:sldId id="1211" r:id="rId54"/>
    <p:sldId id="1201" r:id="rId55"/>
    <p:sldId id="120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00"/>
    <a:srgbClr val="0000FF"/>
    <a:srgbClr val="00D05E"/>
    <a:srgbClr val="FFFFFF"/>
    <a:srgbClr val="FFFF89"/>
    <a:srgbClr val="7E0000"/>
    <a:srgbClr val="3BFF94"/>
    <a:srgbClr val="FD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3" autoAdjust="0"/>
    <p:restoredTop sz="96637" autoAdjust="0"/>
  </p:normalViewPr>
  <p:slideViewPr>
    <p:cSldViewPr snapToGrid="0" snapToObjects="1">
      <p:cViewPr>
        <p:scale>
          <a:sx n="100" d="100"/>
          <a:sy n="100" d="100"/>
        </p:scale>
        <p:origin x="-1344" y="-272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2515" y="-96"/>
      </p:cViewPr>
      <p:guideLst>
        <p:guide orient="horz" pos="3024"/>
        <p:guide pos="230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Dynamo DB to store the sensor reading data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err="1" smtClean="0"/>
            <a:t>PostgreSQL</a:t>
          </a:r>
          <a:r>
            <a:rPr lang="en-US" dirty="0" smtClean="0"/>
            <a:t> Relational database to store the data for data other than sensor readings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7CD1E9AD-CC75-4232-B69D-53FD0352B356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Rails application to serve the functionality of SDS</a:t>
          </a:r>
          <a:endParaRPr lang="en-US" dirty="0"/>
        </a:p>
      </dgm:t>
    </dgm:pt>
    <dgm:pt modelId="{344F34F2-8FF4-4DB9-A846-B9CC91599748}" type="parTrans" cxnId="{F27E20EB-E00B-43B9-B553-BCE3D6D8F4A7}">
      <dgm:prSet/>
      <dgm:spPr/>
      <dgm:t>
        <a:bodyPr/>
        <a:lstStyle/>
        <a:p>
          <a:endParaRPr lang="en-US"/>
        </a:p>
      </dgm:t>
    </dgm:pt>
    <dgm:pt modelId="{C1D32E66-2909-4353-9755-3DB06DE3BC7D}" type="sibTrans" cxnId="{F27E20EB-E00B-43B9-B553-BCE3D6D8F4A7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mtClean="0"/>
            <a:t>jqplot is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4" custScaleX="100000"/>
      <dgm:spPr>
        <a:ln>
          <a:solidFill>
            <a:srgbClr val="000000"/>
          </a:solidFill>
        </a:ln>
      </dgm:spPr>
    </dgm:pt>
    <dgm:pt modelId="{B5172B91-5F0A-405D-BE78-DAB52166A76F}" type="pres">
      <dgm:prSet presAssocID="{707266EC-7862-4DBC-94E7-9977FF7BEFC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4"/>
      <dgm:spPr>
        <a:ln>
          <a:solidFill>
            <a:srgbClr val="000000"/>
          </a:solidFill>
        </a:ln>
      </dgm:spPr>
    </dgm:pt>
    <dgm:pt modelId="{66DFE7A2-53A9-4238-A71C-ED985592305D}" type="pres">
      <dgm:prSet presAssocID="{91898A6C-9AFE-4DF1-81E8-E6E814A85043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2" presStyleCnt="4"/>
      <dgm:spPr>
        <a:ln>
          <a:solidFill>
            <a:srgbClr val="000000"/>
          </a:solidFill>
        </a:ln>
      </dgm:spPr>
    </dgm:pt>
    <dgm:pt modelId="{896DB0B5-2A1F-4B0F-9268-EE06C02AA18D}" type="pres">
      <dgm:prSet presAssocID="{3B44D8A6-BA15-4019-844F-194F3197CD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7A4F4-96FD-4170-9459-9AC2486E9AD1}" type="pres">
      <dgm:prSet presAssocID="{8723D4BF-F015-409A-A2F7-9F65416DCC6B}" presName="spacing" presStyleCnt="0"/>
      <dgm:spPr/>
    </dgm:pt>
    <dgm:pt modelId="{A30B2491-40EA-4C9E-B267-D3C1E066862D}" type="pres">
      <dgm:prSet presAssocID="{7CD1E9AD-CC75-4232-B69D-53FD0352B356}" presName="composite" presStyleCnt="0"/>
      <dgm:spPr/>
    </dgm:pt>
    <dgm:pt modelId="{2C0D6933-9178-4A60-9D55-09594E35A7B2}" type="pres">
      <dgm:prSet presAssocID="{7CD1E9AD-CC75-4232-B69D-53FD0352B356}" presName="imgShp" presStyleLbl="fgImgPlace1" presStyleIdx="3" presStyleCnt="4"/>
      <dgm:spPr>
        <a:ln>
          <a:solidFill>
            <a:srgbClr val="000000"/>
          </a:solidFill>
        </a:ln>
      </dgm:spPr>
    </dgm:pt>
    <dgm:pt modelId="{FC8EE540-1103-4FEB-AF3D-2B0CBBDA18AA}" type="pres">
      <dgm:prSet presAssocID="{7CD1E9AD-CC75-4232-B69D-53FD0352B35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6FE5B-4B2F-4F26-A021-CD6DB43EAA43}" srcId="{328CA9ED-9D51-46DD-BD08-57F02F4439C4}" destId="{3B44D8A6-BA15-4019-844F-194F3197CD5B}" srcOrd="2" destOrd="0" parTransId="{1AB83B7A-456F-4B1A-BB1E-D57C5081F0AB}" sibTransId="{8723D4BF-F015-409A-A2F7-9F65416DCC6B}"/>
    <dgm:cxn modelId="{1D515738-EA1E-5C45-B163-213EF3E912BB}" type="presOf" srcId="{328CA9ED-9D51-46DD-BD08-57F02F4439C4}" destId="{4AB56FB3-219B-4672-8898-D73713BA5186}" srcOrd="0" destOrd="0" presId="urn:microsoft.com/office/officeart/2005/8/layout/vList3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2E6D9627-16F5-524B-BC71-D1072937D2CE}" type="presOf" srcId="{91898A6C-9AFE-4DF1-81E8-E6E814A85043}" destId="{66DFE7A2-53A9-4238-A71C-ED985592305D}" srcOrd="0" destOrd="0" presId="urn:microsoft.com/office/officeart/2005/8/layout/vList3"/>
    <dgm:cxn modelId="{F27E20EB-E00B-43B9-B553-BCE3D6D8F4A7}" srcId="{328CA9ED-9D51-46DD-BD08-57F02F4439C4}" destId="{7CD1E9AD-CC75-4232-B69D-53FD0352B356}" srcOrd="3" destOrd="0" parTransId="{344F34F2-8FF4-4DB9-A846-B9CC91599748}" sibTransId="{C1D32E66-2909-4353-9755-3DB06DE3BC7D}"/>
    <dgm:cxn modelId="{804E5029-C1A9-7046-B084-1F433053FB29}" type="presOf" srcId="{707266EC-7862-4DBC-94E7-9977FF7BEFC9}" destId="{B5172B91-5F0A-405D-BE78-DAB52166A76F}" srcOrd="0" destOrd="0" presId="urn:microsoft.com/office/officeart/2005/8/layout/vList3"/>
    <dgm:cxn modelId="{3F4F07C6-C685-1349-85B4-625AF60110B0}" type="presOf" srcId="{3B44D8A6-BA15-4019-844F-194F3197CD5B}" destId="{896DB0B5-2A1F-4B0F-9268-EE06C02AA18D}" srcOrd="0" destOrd="0" presId="urn:microsoft.com/office/officeart/2005/8/layout/vList3"/>
    <dgm:cxn modelId="{0887A210-F080-DE41-8A3D-797D68E7A972}" type="presOf" srcId="{7CD1E9AD-CC75-4232-B69D-53FD0352B356}" destId="{FC8EE540-1103-4FEB-AF3D-2B0CBBDA18AA}" srcOrd="0" destOrd="0" presId="urn:microsoft.com/office/officeart/2005/8/layout/vList3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065088DC-3F2E-7A43-84E3-A84A4E9EBA42}" type="presParOf" srcId="{4AB56FB3-219B-4672-8898-D73713BA5186}" destId="{9430EF78-A858-4252-A001-C3B1A8E46299}" srcOrd="0" destOrd="0" presId="urn:microsoft.com/office/officeart/2005/8/layout/vList3"/>
    <dgm:cxn modelId="{7EFAC3B2-4FF9-5047-B0DB-1C63B42B0CF6}" type="presParOf" srcId="{9430EF78-A858-4252-A001-C3B1A8E46299}" destId="{76E9F434-4BAA-48C1-8F9C-02A31B0CCA40}" srcOrd="0" destOrd="0" presId="urn:microsoft.com/office/officeart/2005/8/layout/vList3"/>
    <dgm:cxn modelId="{1978B69B-6F6C-6340-A492-2B783C03B41D}" type="presParOf" srcId="{9430EF78-A858-4252-A001-C3B1A8E46299}" destId="{B5172B91-5F0A-405D-BE78-DAB52166A76F}" srcOrd="1" destOrd="0" presId="urn:microsoft.com/office/officeart/2005/8/layout/vList3"/>
    <dgm:cxn modelId="{775CD799-13D0-CB42-8505-A61E209F0ABE}" type="presParOf" srcId="{4AB56FB3-219B-4672-8898-D73713BA5186}" destId="{F6625A93-55AD-4095-A855-F30E732047B7}" srcOrd="1" destOrd="0" presId="urn:microsoft.com/office/officeart/2005/8/layout/vList3"/>
    <dgm:cxn modelId="{9CD3BAAB-23B8-9842-BA13-B437662306B0}" type="presParOf" srcId="{4AB56FB3-219B-4672-8898-D73713BA5186}" destId="{3B1D3A35-57C4-474D-A63D-550EB15A6657}" srcOrd="2" destOrd="0" presId="urn:microsoft.com/office/officeart/2005/8/layout/vList3"/>
    <dgm:cxn modelId="{3490DEE6-172A-134E-A7C6-8612D6E84EAB}" type="presParOf" srcId="{3B1D3A35-57C4-474D-A63D-550EB15A6657}" destId="{1B622751-E478-49BF-919A-7EE135C31315}" srcOrd="0" destOrd="0" presId="urn:microsoft.com/office/officeart/2005/8/layout/vList3"/>
    <dgm:cxn modelId="{27DABF9B-576E-0043-A06A-2C71388B58D1}" type="presParOf" srcId="{3B1D3A35-57C4-474D-A63D-550EB15A6657}" destId="{66DFE7A2-53A9-4238-A71C-ED985592305D}" srcOrd="1" destOrd="0" presId="urn:microsoft.com/office/officeart/2005/8/layout/vList3"/>
    <dgm:cxn modelId="{A686C230-3747-2048-B864-2B925C423132}" type="presParOf" srcId="{4AB56FB3-219B-4672-8898-D73713BA5186}" destId="{A93D1E13-36E1-452B-88EF-D95C6A842F66}" srcOrd="3" destOrd="0" presId="urn:microsoft.com/office/officeart/2005/8/layout/vList3"/>
    <dgm:cxn modelId="{C3524A09-38D7-BE4E-9075-88159CF14297}" type="presParOf" srcId="{4AB56FB3-219B-4672-8898-D73713BA5186}" destId="{5EA86F7C-5308-4D7E-A12C-6C81EDC30570}" srcOrd="4" destOrd="0" presId="urn:microsoft.com/office/officeart/2005/8/layout/vList3"/>
    <dgm:cxn modelId="{7238CDD9-75BA-B44A-832B-05EDA33C5659}" type="presParOf" srcId="{5EA86F7C-5308-4D7E-A12C-6C81EDC30570}" destId="{5A259D14-82A8-4E27-8C09-42FFC3FFB962}" srcOrd="0" destOrd="0" presId="urn:microsoft.com/office/officeart/2005/8/layout/vList3"/>
    <dgm:cxn modelId="{73F40897-CA8A-BC4B-BCCC-91C730D988A7}" type="presParOf" srcId="{5EA86F7C-5308-4D7E-A12C-6C81EDC30570}" destId="{896DB0B5-2A1F-4B0F-9268-EE06C02AA18D}" srcOrd="1" destOrd="0" presId="urn:microsoft.com/office/officeart/2005/8/layout/vList3"/>
    <dgm:cxn modelId="{FFC88517-0AD9-8948-B76B-FD552B1CEBC4}" type="presParOf" srcId="{4AB56FB3-219B-4672-8898-D73713BA5186}" destId="{1997A4F4-96FD-4170-9459-9AC2486E9AD1}" srcOrd="5" destOrd="0" presId="urn:microsoft.com/office/officeart/2005/8/layout/vList3"/>
    <dgm:cxn modelId="{799DFF37-96A8-1642-90AA-E22CC283CA7B}" type="presParOf" srcId="{4AB56FB3-219B-4672-8898-D73713BA5186}" destId="{A30B2491-40EA-4C9E-B267-D3C1E066862D}" srcOrd="6" destOrd="0" presId="urn:microsoft.com/office/officeart/2005/8/layout/vList3"/>
    <dgm:cxn modelId="{097F6570-C25E-5448-8B79-BC2793751257}" type="presParOf" srcId="{A30B2491-40EA-4C9E-B267-D3C1E066862D}" destId="{2C0D6933-9178-4A60-9D55-09594E35A7B2}" srcOrd="0" destOrd="0" presId="urn:microsoft.com/office/officeart/2005/8/layout/vList3"/>
    <dgm:cxn modelId="{8AB8EBF0-FAD7-0543-85B2-1F406216ABB4}" type="presParOf" srcId="{A30B2491-40EA-4C9E-B267-D3C1E066862D}" destId="{FC8EE540-1103-4FEB-AF3D-2B0CBBDA1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smtClean="0"/>
            <a:t>Dynamo DB to store the sensor reading data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err="1" smtClean="0"/>
            <a:t>PostgreSQL</a:t>
          </a:r>
          <a:r>
            <a:rPr lang="en-US" dirty="0" smtClean="0"/>
            <a:t> Relational database to store the data for data other than sensor readings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7CD1E9AD-CC75-4232-B69D-53FD0352B356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Rails application to serve the functionality of SDS</a:t>
          </a:r>
          <a:endParaRPr lang="en-US" dirty="0"/>
        </a:p>
      </dgm:t>
    </dgm:pt>
    <dgm:pt modelId="{344F34F2-8FF4-4DB9-A846-B9CC91599748}" type="parTrans" cxnId="{F27E20EB-E00B-43B9-B553-BCE3D6D8F4A7}">
      <dgm:prSet/>
      <dgm:spPr/>
      <dgm:t>
        <a:bodyPr/>
        <a:lstStyle/>
        <a:p>
          <a:endParaRPr lang="en-US"/>
        </a:p>
      </dgm:t>
    </dgm:pt>
    <dgm:pt modelId="{C1D32E66-2909-4353-9755-3DB06DE3BC7D}" type="sibTrans" cxnId="{F27E20EB-E00B-43B9-B553-BCE3D6D8F4A7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mtClean="0"/>
            <a:t>jqplot is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4" custScaleX="100000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B5172B91-5F0A-405D-BE78-DAB52166A76F}" type="pres">
      <dgm:prSet presAssocID="{707266EC-7862-4DBC-94E7-9977FF7BEFC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4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66DFE7A2-53A9-4238-A71C-ED985592305D}" type="pres">
      <dgm:prSet presAssocID="{91898A6C-9AFE-4DF1-81E8-E6E814A85043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2" presStyleCnt="4"/>
      <dgm:spPr>
        <a:ln>
          <a:solidFill>
            <a:srgbClr val="000000"/>
          </a:solidFill>
        </a:ln>
      </dgm:spPr>
    </dgm:pt>
    <dgm:pt modelId="{896DB0B5-2A1F-4B0F-9268-EE06C02AA18D}" type="pres">
      <dgm:prSet presAssocID="{3B44D8A6-BA15-4019-844F-194F3197CD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7A4F4-96FD-4170-9459-9AC2486E9AD1}" type="pres">
      <dgm:prSet presAssocID="{8723D4BF-F015-409A-A2F7-9F65416DCC6B}" presName="spacing" presStyleCnt="0"/>
      <dgm:spPr/>
    </dgm:pt>
    <dgm:pt modelId="{A30B2491-40EA-4C9E-B267-D3C1E066862D}" type="pres">
      <dgm:prSet presAssocID="{7CD1E9AD-CC75-4232-B69D-53FD0352B356}" presName="composite" presStyleCnt="0"/>
      <dgm:spPr/>
    </dgm:pt>
    <dgm:pt modelId="{2C0D6933-9178-4A60-9D55-09594E35A7B2}" type="pres">
      <dgm:prSet presAssocID="{7CD1E9AD-CC75-4232-B69D-53FD0352B356}" presName="imgShp" presStyleLbl="fgImgPlace1" presStyleIdx="3" presStyleCnt="4"/>
      <dgm:spPr>
        <a:ln>
          <a:solidFill>
            <a:srgbClr val="000000"/>
          </a:solidFill>
        </a:ln>
      </dgm:spPr>
    </dgm:pt>
    <dgm:pt modelId="{FC8EE540-1103-4FEB-AF3D-2B0CBBDA18AA}" type="pres">
      <dgm:prSet presAssocID="{7CD1E9AD-CC75-4232-B69D-53FD0352B35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6FE5B-4B2F-4F26-A021-CD6DB43EAA43}" srcId="{328CA9ED-9D51-46DD-BD08-57F02F4439C4}" destId="{3B44D8A6-BA15-4019-844F-194F3197CD5B}" srcOrd="2" destOrd="0" parTransId="{1AB83B7A-456F-4B1A-BB1E-D57C5081F0AB}" sibTransId="{8723D4BF-F015-409A-A2F7-9F65416DCC6B}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29477BEE-97C3-FF49-A225-B479B802B5EE}" type="presOf" srcId="{7CD1E9AD-CC75-4232-B69D-53FD0352B356}" destId="{FC8EE540-1103-4FEB-AF3D-2B0CBBDA18AA}" srcOrd="0" destOrd="0" presId="urn:microsoft.com/office/officeart/2005/8/layout/vList3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39387109-CA26-6F4A-B6B0-A8B9F88A6AA0}" type="presOf" srcId="{328CA9ED-9D51-46DD-BD08-57F02F4439C4}" destId="{4AB56FB3-219B-4672-8898-D73713BA5186}" srcOrd="0" destOrd="0" presId="urn:microsoft.com/office/officeart/2005/8/layout/vList3"/>
    <dgm:cxn modelId="{4D58F8B8-DC89-3A41-9493-D6C1EE2F2C5C}" type="presOf" srcId="{3B44D8A6-BA15-4019-844F-194F3197CD5B}" destId="{896DB0B5-2A1F-4B0F-9268-EE06C02AA18D}" srcOrd="0" destOrd="0" presId="urn:microsoft.com/office/officeart/2005/8/layout/vList3"/>
    <dgm:cxn modelId="{08E4C7AD-D524-7E47-B8F7-FAB1C981DC31}" type="presOf" srcId="{707266EC-7862-4DBC-94E7-9977FF7BEFC9}" destId="{B5172B91-5F0A-405D-BE78-DAB52166A76F}" srcOrd="0" destOrd="0" presId="urn:microsoft.com/office/officeart/2005/8/layout/vList3"/>
    <dgm:cxn modelId="{F27E20EB-E00B-43B9-B553-BCE3D6D8F4A7}" srcId="{328CA9ED-9D51-46DD-BD08-57F02F4439C4}" destId="{7CD1E9AD-CC75-4232-B69D-53FD0352B356}" srcOrd="3" destOrd="0" parTransId="{344F34F2-8FF4-4DB9-A846-B9CC91599748}" sibTransId="{C1D32E66-2909-4353-9755-3DB06DE3BC7D}"/>
    <dgm:cxn modelId="{8C15FC7A-D12A-FD47-A443-797C92C1EE18}" type="presOf" srcId="{91898A6C-9AFE-4DF1-81E8-E6E814A85043}" destId="{66DFE7A2-53A9-4238-A71C-ED985592305D}" srcOrd="0" destOrd="0" presId="urn:microsoft.com/office/officeart/2005/8/layout/vList3"/>
    <dgm:cxn modelId="{EC33BD5C-5CDA-6F4C-A54C-A443496F24D2}" type="presParOf" srcId="{4AB56FB3-219B-4672-8898-D73713BA5186}" destId="{9430EF78-A858-4252-A001-C3B1A8E46299}" srcOrd="0" destOrd="0" presId="urn:microsoft.com/office/officeart/2005/8/layout/vList3"/>
    <dgm:cxn modelId="{6B2C3B83-3646-454C-82B8-081D8ED81BB0}" type="presParOf" srcId="{9430EF78-A858-4252-A001-C3B1A8E46299}" destId="{76E9F434-4BAA-48C1-8F9C-02A31B0CCA40}" srcOrd="0" destOrd="0" presId="urn:microsoft.com/office/officeart/2005/8/layout/vList3"/>
    <dgm:cxn modelId="{3C47744B-6E41-7C45-8B3C-851904BF69CE}" type="presParOf" srcId="{9430EF78-A858-4252-A001-C3B1A8E46299}" destId="{B5172B91-5F0A-405D-BE78-DAB52166A76F}" srcOrd="1" destOrd="0" presId="urn:microsoft.com/office/officeart/2005/8/layout/vList3"/>
    <dgm:cxn modelId="{6596FB6B-9A1A-E64A-B90F-D836D6654E59}" type="presParOf" srcId="{4AB56FB3-219B-4672-8898-D73713BA5186}" destId="{F6625A93-55AD-4095-A855-F30E732047B7}" srcOrd="1" destOrd="0" presId="urn:microsoft.com/office/officeart/2005/8/layout/vList3"/>
    <dgm:cxn modelId="{9265248E-2E1F-C045-B33C-913CA382FB38}" type="presParOf" srcId="{4AB56FB3-219B-4672-8898-D73713BA5186}" destId="{3B1D3A35-57C4-474D-A63D-550EB15A6657}" srcOrd="2" destOrd="0" presId="urn:microsoft.com/office/officeart/2005/8/layout/vList3"/>
    <dgm:cxn modelId="{E75D7D1A-6B73-1C44-89D7-2E80958ACD7A}" type="presParOf" srcId="{3B1D3A35-57C4-474D-A63D-550EB15A6657}" destId="{1B622751-E478-49BF-919A-7EE135C31315}" srcOrd="0" destOrd="0" presId="urn:microsoft.com/office/officeart/2005/8/layout/vList3"/>
    <dgm:cxn modelId="{95DE50F7-EABE-9640-ADE5-B105D69D58EF}" type="presParOf" srcId="{3B1D3A35-57C4-474D-A63D-550EB15A6657}" destId="{66DFE7A2-53A9-4238-A71C-ED985592305D}" srcOrd="1" destOrd="0" presId="urn:microsoft.com/office/officeart/2005/8/layout/vList3"/>
    <dgm:cxn modelId="{32A7788B-5DFE-9146-A588-9FB1964D32A1}" type="presParOf" srcId="{4AB56FB3-219B-4672-8898-D73713BA5186}" destId="{A93D1E13-36E1-452B-88EF-D95C6A842F66}" srcOrd="3" destOrd="0" presId="urn:microsoft.com/office/officeart/2005/8/layout/vList3"/>
    <dgm:cxn modelId="{F1E55917-40E5-2347-B257-A6D15E02B52C}" type="presParOf" srcId="{4AB56FB3-219B-4672-8898-D73713BA5186}" destId="{5EA86F7C-5308-4D7E-A12C-6C81EDC30570}" srcOrd="4" destOrd="0" presId="urn:microsoft.com/office/officeart/2005/8/layout/vList3"/>
    <dgm:cxn modelId="{066ADB11-A6E4-894E-9C78-8CB0DCE7E9A2}" type="presParOf" srcId="{5EA86F7C-5308-4D7E-A12C-6C81EDC30570}" destId="{5A259D14-82A8-4E27-8C09-42FFC3FFB962}" srcOrd="0" destOrd="0" presId="urn:microsoft.com/office/officeart/2005/8/layout/vList3"/>
    <dgm:cxn modelId="{D16B08F6-1845-C64D-B481-D9C27CF9CB18}" type="presParOf" srcId="{5EA86F7C-5308-4D7E-A12C-6C81EDC30570}" destId="{896DB0B5-2A1F-4B0F-9268-EE06C02AA18D}" srcOrd="1" destOrd="0" presId="urn:microsoft.com/office/officeart/2005/8/layout/vList3"/>
    <dgm:cxn modelId="{65A9DCD4-B674-574D-B4F9-CCD879D2FD16}" type="presParOf" srcId="{4AB56FB3-219B-4672-8898-D73713BA5186}" destId="{1997A4F4-96FD-4170-9459-9AC2486E9AD1}" srcOrd="5" destOrd="0" presId="urn:microsoft.com/office/officeart/2005/8/layout/vList3"/>
    <dgm:cxn modelId="{406AAEAA-D4BF-EC4D-9E0A-FFC8C3D3A499}" type="presParOf" srcId="{4AB56FB3-219B-4672-8898-D73713BA5186}" destId="{A30B2491-40EA-4C9E-B267-D3C1E066862D}" srcOrd="6" destOrd="0" presId="urn:microsoft.com/office/officeart/2005/8/layout/vList3"/>
    <dgm:cxn modelId="{E171283D-19FD-0C4E-86D9-74AEDDF9558D}" type="presParOf" srcId="{A30B2491-40EA-4C9E-B267-D3C1E066862D}" destId="{2C0D6933-9178-4A60-9D55-09594E35A7B2}" srcOrd="0" destOrd="0" presId="urn:microsoft.com/office/officeart/2005/8/layout/vList3"/>
    <dgm:cxn modelId="{CD52C94B-04EA-5A41-B6C1-DFF569BDCCFC}" type="presParOf" srcId="{A30B2491-40EA-4C9E-B267-D3C1E066862D}" destId="{FC8EE540-1103-4FEB-AF3D-2B0CBBDA1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smtClean="0"/>
            <a:t>Dynamo DB to store the sensor reading data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err="1" smtClean="0"/>
            <a:t>PostgreSQL</a:t>
          </a:r>
          <a:r>
            <a:rPr lang="en-US" dirty="0" smtClean="0"/>
            <a:t> Relational database to store the data for data other than sensor readings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7CD1E9AD-CC75-4232-B69D-53FD0352B356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Rails application to serve the functionality of SDS</a:t>
          </a:r>
          <a:endParaRPr lang="en-US" dirty="0"/>
        </a:p>
      </dgm:t>
    </dgm:pt>
    <dgm:pt modelId="{344F34F2-8FF4-4DB9-A846-B9CC91599748}" type="parTrans" cxnId="{F27E20EB-E00B-43B9-B553-BCE3D6D8F4A7}">
      <dgm:prSet/>
      <dgm:spPr/>
      <dgm:t>
        <a:bodyPr/>
        <a:lstStyle/>
        <a:p>
          <a:endParaRPr lang="en-US"/>
        </a:p>
      </dgm:t>
    </dgm:pt>
    <dgm:pt modelId="{C1D32E66-2909-4353-9755-3DB06DE3BC7D}" type="sibTrans" cxnId="{F27E20EB-E00B-43B9-B553-BCE3D6D8F4A7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mtClean="0"/>
            <a:t>jqplot is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4" custScaleX="100000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B5172B91-5F0A-405D-BE78-DAB52166A76F}" type="pres">
      <dgm:prSet presAssocID="{707266EC-7862-4DBC-94E7-9977FF7BEFC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4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66DFE7A2-53A9-4238-A71C-ED985592305D}" type="pres">
      <dgm:prSet presAssocID="{91898A6C-9AFE-4DF1-81E8-E6E814A85043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2" presStyleCnt="4"/>
      <dgm:spPr>
        <a:ln>
          <a:solidFill>
            <a:srgbClr val="000000"/>
          </a:solidFill>
        </a:ln>
      </dgm:spPr>
    </dgm:pt>
    <dgm:pt modelId="{896DB0B5-2A1F-4B0F-9268-EE06C02AA18D}" type="pres">
      <dgm:prSet presAssocID="{3B44D8A6-BA15-4019-844F-194F3197CD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7A4F4-96FD-4170-9459-9AC2486E9AD1}" type="pres">
      <dgm:prSet presAssocID="{8723D4BF-F015-409A-A2F7-9F65416DCC6B}" presName="spacing" presStyleCnt="0"/>
      <dgm:spPr/>
    </dgm:pt>
    <dgm:pt modelId="{A30B2491-40EA-4C9E-B267-D3C1E066862D}" type="pres">
      <dgm:prSet presAssocID="{7CD1E9AD-CC75-4232-B69D-53FD0352B356}" presName="composite" presStyleCnt="0"/>
      <dgm:spPr/>
    </dgm:pt>
    <dgm:pt modelId="{2C0D6933-9178-4A60-9D55-09594E35A7B2}" type="pres">
      <dgm:prSet presAssocID="{7CD1E9AD-CC75-4232-B69D-53FD0352B356}" presName="imgShp" presStyleLbl="fgImgPlace1" presStyleIdx="3" presStyleCnt="4"/>
      <dgm:spPr>
        <a:ln>
          <a:solidFill>
            <a:srgbClr val="000000"/>
          </a:solidFill>
        </a:ln>
      </dgm:spPr>
    </dgm:pt>
    <dgm:pt modelId="{FC8EE540-1103-4FEB-AF3D-2B0CBBDA18AA}" type="pres">
      <dgm:prSet presAssocID="{7CD1E9AD-CC75-4232-B69D-53FD0352B35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F29E5D-630B-184D-885A-64C322F70B19}" type="presOf" srcId="{328CA9ED-9D51-46DD-BD08-57F02F4439C4}" destId="{4AB56FB3-219B-4672-8898-D73713BA5186}" srcOrd="0" destOrd="0" presId="urn:microsoft.com/office/officeart/2005/8/layout/vList3"/>
    <dgm:cxn modelId="{34A6FE5B-4B2F-4F26-A021-CD6DB43EAA43}" srcId="{328CA9ED-9D51-46DD-BD08-57F02F4439C4}" destId="{3B44D8A6-BA15-4019-844F-194F3197CD5B}" srcOrd="2" destOrd="0" parTransId="{1AB83B7A-456F-4B1A-BB1E-D57C5081F0AB}" sibTransId="{8723D4BF-F015-409A-A2F7-9F65416DCC6B}"/>
    <dgm:cxn modelId="{75B11262-22C0-3E40-A8B5-D94A4B4E2346}" type="presOf" srcId="{707266EC-7862-4DBC-94E7-9977FF7BEFC9}" destId="{B5172B91-5F0A-405D-BE78-DAB52166A76F}" srcOrd="0" destOrd="0" presId="urn:microsoft.com/office/officeart/2005/8/layout/vList3"/>
    <dgm:cxn modelId="{0427D0B1-C78E-B24A-A2AE-6420E3422E05}" type="presOf" srcId="{3B44D8A6-BA15-4019-844F-194F3197CD5B}" destId="{896DB0B5-2A1F-4B0F-9268-EE06C02AA18D}" srcOrd="0" destOrd="0" presId="urn:microsoft.com/office/officeart/2005/8/layout/vList3"/>
    <dgm:cxn modelId="{8654CF33-2AAD-EF43-A79E-51CB2378677E}" type="presOf" srcId="{91898A6C-9AFE-4DF1-81E8-E6E814A85043}" destId="{66DFE7A2-53A9-4238-A71C-ED985592305D}" srcOrd="0" destOrd="0" presId="urn:microsoft.com/office/officeart/2005/8/layout/vList3"/>
    <dgm:cxn modelId="{5CB08FA7-3AF2-2440-B3F8-2C561AB07729}" type="presOf" srcId="{7CD1E9AD-CC75-4232-B69D-53FD0352B356}" destId="{FC8EE540-1103-4FEB-AF3D-2B0CBBDA18AA}" srcOrd="0" destOrd="0" presId="urn:microsoft.com/office/officeart/2005/8/layout/vList3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F27E20EB-E00B-43B9-B553-BCE3D6D8F4A7}" srcId="{328CA9ED-9D51-46DD-BD08-57F02F4439C4}" destId="{7CD1E9AD-CC75-4232-B69D-53FD0352B356}" srcOrd="3" destOrd="0" parTransId="{344F34F2-8FF4-4DB9-A846-B9CC91599748}" sibTransId="{C1D32E66-2909-4353-9755-3DB06DE3BC7D}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36400B43-E9D3-A141-B13C-45A0A45162CB}" type="presParOf" srcId="{4AB56FB3-219B-4672-8898-D73713BA5186}" destId="{9430EF78-A858-4252-A001-C3B1A8E46299}" srcOrd="0" destOrd="0" presId="urn:microsoft.com/office/officeart/2005/8/layout/vList3"/>
    <dgm:cxn modelId="{DF0066F6-9E4D-AC45-9CF3-DA2A551D386F}" type="presParOf" srcId="{9430EF78-A858-4252-A001-C3B1A8E46299}" destId="{76E9F434-4BAA-48C1-8F9C-02A31B0CCA40}" srcOrd="0" destOrd="0" presId="urn:microsoft.com/office/officeart/2005/8/layout/vList3"/>
    <dgm:cxn modelId="{C55DA40E-516D-D54E-B9DD-FE1B1D2F4D9C}" type="presParOf" srcId="{9430EF78-A858-4252-A001-C3B1A8E46299}" destId="{B5172B91-5F0A-405D-BE78-DAB52166A76F}" srcOrd="1" destOrd="0" presId="urn:microsoft.com/office/officeart/2005/8/layout/vList3"/>
    <dgm:cxn modelId="{75E120C4-E064-014D-AEFB-7F421BE990D2}" type="presParOf" srcId="{4AB56FB3-219B-4672-8898-D73713BA5186}" destId="{F6625A93-55AD-4095-A855-F30E732047B7}" srcOrd="1" destOrd="0" presId="urn:microsoft.com/office/officeart/2005/8/layout/vList3"/>
    <dgm:cxn modelId="{83C16B67-3F73-1A40-AFE0-E9023B2EF095}" type="presParOf" srcId="{4AB56FB3-219B-4672-8898-D73713BA5186}" destId="{3B1D3A35-57C4-474D-A63D-550EB15A6657}" srcOrd="2" destOrd="0" presId="urn:microsoft.com/office/officeart/2005/8/layout/vList3"/>
    <dgm:cxn modelId="{A1846CFC-E9C1-C344-985F-AA9BCD43115C}" type="presParOf" srcId="{3B1D3A35-57C4-474D-A63D-550EB15A6657}" destId="{1B622751-E478-49BF-919A-7EE135C31315}" srcOrd="0" destOrd="0" presId="urn:microsoft.com/office/officeart/2005/8/layout/vList3"/>
    <dgm:cxn modelId="{498DE5DA-1C6D-7543-87EB-3A67706031ED}" type="presParOf" srcId="{3B1D3A35-57C4-474D-A63D-550EB15A6657}" destId="{66DFE7A2-53A9-4238-A71C-ED985592305D}" srcOrd="1" destOrd="0" presId="urn:microsoft.com/office/officeart/2005/8/layout/vList3"/>
    <dgm:cxn modelId="{F3646D5A-109B-AD42-88AE-6D1E85FAFC6C}" type="presParOf" srcId="{4AB56FB3-219B-4672-8898-D73713BA5186}" destId="{A93D1E13-36E1-452B-88EF-D95C6A842F66}" srcOrd="3" destOrd="0" presId="urn:microsoft.com/office/officeart/2005/8/layout/vList3"/>
    <dgm:cxn modelId="{AC6257FD-C2EB-F547-9D55-30A6F5D683BA}" type="presParOf" srcId="{4AB56FB3-219B-4672-8898-D73713BA5186}" destId="{5EA86F7C-5308-4D7E-A12C-6C81EDC30570}" srcOrd="4" destOrd="0" presId="urn:microsoft.com/office/officeart/2005/8/layout/vList3"/>
    <dgm:cxn modelId="{74FF727D-53FE-D144-BA51-0F81A4A427D3}" type="presParOf" srcId="{5EA86F7C-5308-4D7E-A12C-6C81EDC30570}" destId="{5A259D14-82A8-4E27-8C09-42FFC3FFB962}" srcOrd="0" destOrd="0" presId="urn:microsoft.com/office/officeart/2005/8/layout/vList3"/>
    <dgm:cxn modelId="{4E0E36EE-28D8-6E4F-88A7-0269172697D2}" type="presParOf" srcId="{5EA86F7C-5308-4D7E-A12C-6C81EDC30570}" destId="{896DB0B5-2A1F-4B0F-9268-EE06C02AA18D}" srcOrd="1" destOrd="0" presId="urn:microsoft.com/office/officeart/2005/8/layout/vList3"/>
    <dgm:cxn modelId="{7F58B996-9A04-4E4A-B105-F9DFD8452B96}" type="presParOf" srcId="{4AB56FB3-219B-4672-8898-D73713BA5186}" destId="{1997A4F4-96FD-4170-9459-9AC2486E9AD1}" srcOrd="5" destOrd="0" presId="urn:microsoft.com/office/officeart/2005/8/layout/vList3"/>
    <dgm:cxn modelId="{76C5658C-CAD7-E646-A01A-7A551B9A8369}" type="presParOf" srcId="{4AB56FB3-219B-4672-8898-D73713BA5186}" destId="{A30B2491-40EA-4C9E-B267-D3C1E066862D}" srcOrd="6" destOrd="0" presId="urn:microsoft.com/office/officeart/2005/8/layout/vList3"/>
    <dgm:cxn modelId="{0C96B71B-59C0-544C-A55A-CD9DB3A8EB9E}" type="presParOf" srcId="{A30B2491-40EA-4C9E-B267-D3C1E066862D}" destId="{2C0D6933-9178-4A60-9D55-09594E35A7B2}" srcOrd="0" destOrd="0" presId="urn:microsoft.com/office/officeart/2005/8/layout/vList3"/>
    <dgm:cxn modelId="{0F9D46CF-8D85-C54E-BDA3-F115D55AEA11}" type="presParOf" srcId="{A30B2491-40EA-4C9E-B267-D3C1E066862D}" destId="{FC8EE540-1103-4FEB-AF3D-2B0CBBDA1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In-memory database solution for accelerated analytics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Java based application to expose </a:t>
          </a:r>
          <a:r>
            <a:rPr lang="en-US" dirty="0" err="1" smtClean="0"/>
            <a:t>RESTful</a:t>
          </a:r>
          <a:r>
            <a:rPr lang="en-US" dirty="0" smtClean="0"/>
            <a:t> APIs for sensor data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D3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7AF0566C-FC59-C341-9009-BF04A174007E}">
      <dgm:prSet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Java based Web application utilizing </a:t>
          </a:r>
          <a:r>
            <a:rPr lang="en-US" dirty="0" err="1" smtClean="0"/>
            <a:t>RESTful</a:t>
          </a:r>
          <a:r>
            <a:rPr lang="en-US" dirty="0" smtClean="0"/>
            <a:t> APIs for data visualization</a:t>
          </a:r>
          <a:endParaRPr lang="en-US" dirty="0"/>
        </a:p>
      </dgm:t>
    </dgm:pt>
    <dgm:pt modelId="{41FF636D-4C2C-0F4F-A8C0-01D7679B0CB2}" type="parTrans" cxnId="{7D42AA42-10C6-A447-B926-B185E009C4E2}">
      <dgm:prSet/>
      <dgm:spPr/>
      <dgm:t>
        <a:bodyPr/>
        <a:lstStyle/>
        <a:p>
          <a:endParaRPr lang="en-US"/>
        </a:p>
      </dgm:t>
    </dgm:pt>
    <dgm:pt modelId="{A7F44306-5EE5-264D-ACFD-CC6B79425043}" type="sibTrans" cxnId="{7D42AA42-10C6-A447-B926-B185E009C4E2}">
      <dgm:prSet/>
      <dgm:spPr/>
      <dgm:t>
        <a:bodyPr/>
        <a:lstStyle/>
        <a:p>
          <a:endParaRPr lang="en-US"/>
        </a:p>
      </dgm:t>
    </dgm:pt>
    <dgm:pt modelId="{9725E9D2-D729-804F-8A08-C1D05E2A4D07}">
      <dgm:prSet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rgbClr val="800000"/>
              </a:solidFill>
            </a:rPr>
            <a:t>Sensor Data as a Service (REST)</a:t>
          </a:r>
          <a:endParaRPr lang="en-US" dirty="0">
            <a:solidFill>
              <a:srgbClr val="800000"/>
            </a:solidFill>
          </a:endParaRPr>
        </a:p>
      </dgm:t>
    </dgm:pt>
    <dgm:pt modelId="{7F706963-979C-FE44-9125-A4C729F349A5}" type="parTrans" cxnId="{E4AC72D7-A8CF-E246-B554-0D13624C2BA7}">
      <dgm:prSet/>
      <dgm:spPr/>
      <dgm:t>
        <a:bodyPr/>
        <a:lstStyle/>
        <a:p>
          <a:endParaRPr lang="en-US"/>
        </a:p>
      </dgm:t>
    </dgm:pt>
    <dgm:pt modelId="{30CED30E-7C28-E740-B872-819CE8E4F857}" type="sibTrans" cxnId="{E4AC72D7-A8CF-E246-B554-0D13624C2BA7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B5172B91-5F0A-405D-BE78-DAB52166A76F}" type="pres">
      <dgm:prSet presAssocID="{707266EC-7862-4DBC-94E7-9977FF7BEFC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66DFE7A2-53A9-4238-A71C-ED985592305D}" type="pres">
      <dgm:prSet presAssocID="{91898A6C-9AFE-4DF1-81E8-E6E814A8504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F0CBAEB2-F4A4-1640-AD7D-0F4039DC9F5A}" type="pres">
      <dgm:prSet presAssocID="{9725E9D2-D729-804F-8A08-C1D05E2A4D07}" presName="composite" presStyleCnt="0"/>
      <dgm:spPr/>
    </dgm:pt>
    <dgm:pt modelId="{EBC08F37-FBFC-564B-A529-F5B7BF29309C}" type="pres">
      <dgm:prSet presAssocID="{9725E9D2-D729-804F-8A08-C1D05E2A4D07}" presName="imgShp" presStyleLbl="fgImgPlace1" presStyleIdx="2" presStyleCnt="5"/>
      <dgm:spPr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0A71BB6-BFA6-0E42-8486-7482F08ABE1E}" type="pres">
      <dgm:prSet presAssocID="{9725E9D2-D729-804F-8A08-C1D05E2A4D0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A2FCE-9E93-8B4E-B290-5A33800C8FF8}" type="pres">
      <dgm:prSet presAssocID="{30CED30E-7C28-E740-B872-819CE8E4F857}" presName="spacing" presStyleCnt="0"/>
      <dgm:spPr/>
    </dgm:pt>
    <dgm:pt modelId="{2957DA75-04D2-784B-9443-1806859D395A}" type="pres">
      <dgm:prSet presAssocID="{7AF0566C-FC59-C341-9009-BF04A174007E}" presName="composite" presStyleCnt="0"/>
      <dgm:spPr/>
    </dgm:pt>
    <dgm:pt modelId="{A1E11BC1-19CC-DA45-8261-AC117FF3189B}" type="pres">
      <dgm:prSet presAssocID="{7AF0566C-FC59-C341-9009-BF04A174007E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9969AB51-6B7C-2D46-B7A4-D50CD67CCB5A}" type="pres">
      <dgm:prSet presAssocID="{7AF0566C-FC59-C341-9009-BF04A174007E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FD6DC-E651-C646-864A-2249B2B446E1}" type="pres">
      <dgm:prSet presAssocID="{A7F44306-5EE5-264D-ACFD-CC6B79425043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96DB0B5-2A1F-4B0F-9268-EE06C02AA18D}" type="pres">
      <dgm:prSet presAssocID="{3B44D8A6-BA15-4019-844F-194F3197CD5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2BEDE-F5BC-8C4F-881C-F9DE36A93ECF}" type="presOf" srcId="{328CA9ED-9D51-46DD-BD08-57F02F4439C4}" destId="{4AB56FB3-219B-4672-8898-D73713BA5186}" srcOrd="0" destOrd="0" presId="urn:microsoft.com/office/officeart/2005/8/layout/vList3"/>
    <dgm:cxn modelId="{34A6FE5B-4B2F-4F26-A021-CD6DB43EAA43}" srcId="{328CA9ED-9D51-46DD-BD08-57F02F4439C4}" destId="{3B44D8A6-BA15-4019-844F-194F3197CD5B}" srcOrd="4" destOrd="0" parTransId="{1AB83B7A-456F-4B1A-BB1E-D57C5081F0AB}" sibTransId="{8723D4BF-F015-409A-A2F7-9F65416DCC6B}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9CDDBDB0-13C5-154E-91D7-9CCE09EEB4F4}" type="presOf" srcId="{9725E9D2-D729-804F-8A08-C1D05E2A4D07}" destId="{00A71BB6-BFA6-0E42-8486-7482F08ABE1E}" srcOrd="0" destOrd="0" presId="urn:microsoft.com/office/officeart/2005/8/layout/vList3"/>
    <dgm:cxn modelId="{928C0338-DD66-E44E-8638-0083F050E4C4}" type="presOf" srcId="{91898A6C-9AFE-4DF1-81E8-E6E814A85043}" destId="{66DFE7A2-53A9-4238-A71C-ED985592305D}" srcOrd="0" destOrd="0" presId="urn:microsoft.com/office/officeart/2005/8/layout/vList3"/>
    <dgm:cxn modelId="{E4AC72D7-A8CF-E246-B554-0D13624C2BA7}" srcId="{328CA9ED-9D51-46DD-BD08-57F02F4439C4}" destId="{9725E9D2-D729-804F-8A08-C1D05E2A4D07}" srcOrd="2" destOrd="0" parTransId="{7F706963-979C-FE44-9125-A4C729F349A5}" sibTransId="{30CED30E-7C28-E740-B872-819CE8E4F857}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B0F78B1F-DF00-D842-8CD8-C33838AE884B}" type="presOf" srcId="{3B44D8A6-BA15-4019-844F-194F3197CD5B}" destId="{896DB0B5-2A1F-4B0F-9268-EE06C02AA18D}" srcOrd="0" destOrd="0" presId="urn:microsoft.com/office/officeart/2005/8/layout/vList3"/>
    <dgm:cxn modelId="{727C9800-CFE2-B549-80F6-E90DAFBF68AB}" type="presOf" srcId="{707266EC-7862-4DBC-94E7-9977FF7BEFC9}" destId="{B5172B91-5F0A-405D-BE78-DAB52166A76F}" srcOrd="0" destOrd="0" presId="urn:microsoft.com/office/officeart/2005/8/layout/vList3"/>
    <dgm:cxn modelId="{F071F634-4717-3C42-8D53-7CF4F1D456C7}" type="presOf" srcId="{7AF0566C-FC59-C341-9009-BF04A174007E}" destId="{9969AB51-6B7C-2D46-B7A4-D50CD67CCB5A}" srcOrd="0" destOrd="0" presId="urn:microsoft.com/office/officeart/2005/8/layout/vList3"/>
    <dgm:cxn modelId="{7D42AA42-10C6-A447-B926-B185E009C4E2}" srcId="{328CA9ED-9D51-46DD-BD08-57F02F4439C4}" destId="{7AF0566C-FC59-C341-9009-BF04A174007E}" srcOrd="3" destOrd="0" parTransId="{41FF636D-4C2C-0F4F-A8C0-01D7679B0CB2}" sibTransId="{A7F44306-5EE5-264D-ACFD-CC6B79425043}"/>
    <dgm:cxn modelId="{0638EEB2-88BE-244D-B4C5-3EE1D88ADBF4}" type="presParOf" srcId="{4AB56FB3-219B-4672-8898-D73713BA5186}" destId="{9430EF78-A858-4252-A001-C3B1A8E46299}" srcOrd="0" destOrd="0" presId="urn:microsoft.com/office/officeart/2005/8/layout/vList3"/>
    <dgm:cxn modelId="{AD41FE1E-71B8-5748-BD1A-3EC4FA9AFB24}" type="presParOf" srcId="{9430EF78-A858-4252-A001-C3B1A8E46299}" destId="{76E9F434-4BAA-48C1-8F9C-02A31B0CCA40}" srcOrd="0" destOrd="0" presId="urn:microsoft.com/office/officeart/2005/8/layout/vList3"/>
    <dgm:cxn modelId="{49B68A64-2FE0-2141-B583-FDE9FA630FFC}" type="presParOf" srcId="{9430EF78-A858-4252-A001-C3B1A8E46299}" destId="{B5172B91-5F0A-405D-BE78-DAB52166A76F}" srcOrd="1" destOrd="0" presId="urn:microsoft.com/office/officeart/2005/8/layout/vList3"/>
    <dgm:cxn modelId="{0E8DEFAA-B7A0-3F49-8EE7-F0FE0A01A722}" type="presParOf" srcId="{4AB56FB3-219B-4672-8898-D73713BA5186}" destId="{F6625A93-55AD-4095-A855-F30E732047B7}" srcOrd="1" destOrd="0" presId="urn:microsoft.com/office/officeart/2005/8/layout/vList3"/>
    <dgm:cxn modelId="{21B87D4F-2E47-4A4A-90CC-7EAD06829D94}" type="presParOf" srcId="{4AB56FB3-219B-4672-8898-D73713BA5186}" destId="{3B1D3A35-57C4-474D-A63D-550EB15A6657}" srcOrd="2" destOrd="0" presId="urn:microsoft.com/office/officeart/2005/8/layout/vList3"/>
    <dgm:cxn modelId="{ECD9B7E3-512F-7B42-8335-9BB18550BA97}" type="presParOf" srcId="{3B1D3A35-57C4-474D-A63D-550EB15A6657}" destId="{1B622751-E478-49BF-919A-7EE135C31315}" srcOrd="0" destOrd="0" presId="urn:microsoft.com/office/officeart/2005/8/layout/vList3"/>
    <dgm:cxn modelId="{7C961217-915C-9442-81F8-038B1F696277}" type="presParOf" srcId="{3B1D3A35-57C4-474D-A63D-550EB15A6657}" destId="{66DFE7A2-53A9-4238-A71C-ED985592305D}" srcOrd="1" destOrd="0" presId="urn:microsoft.com/office/officeart/2005/8/layout/vList3"/>
    <dgm:cxn modelId="{AF44320F-F1E7-DF48-92B5-6F2A59E750A3}" type="presParOf" srcId="{4AB56FB3-219B-4672-8898-D73713BA5186}" destId="{A93D1E13-36E1-452B-88EF-D95C6A842F66}" srcOrd="3" destOrd="0" presId="urn:microsoft.com/office/officeart/2005/8/layout/vList3"/>
    <dgm:cxn modelId="{904FA656-BB3F-6247-8D13-6CD88B81929A}" type="presParOf" srcId="{4AB56FB3-219B-4672-8898-D73713BA5186}" destId="{F0CBAEB2-F4A4-1640-AD7D-0F4039DC9F5A}" srcOrd="4" destOrd="0" presId="urn:microsoft.com/office/officeart/2005/8/layout/vList3"/>
    <dgm:cxn modelId="{CC87514E-A7DB-814A-8BB5-22147997608E}" type="presParOf" srcId="{F0CBAEB2-F4A4-1640-AD7D-0F4039DC9F5A}" destId="{EBC08F37-FBFC-564B-A529-F5B7BF29309C}" srcOrd="0" destOrd="0" presId="urn:microsoft.com/office/officeart/2005/8/layout/vList3"/>
    <dgm:cxn modelId="{CB21F2FD-8126-D545-B140-CF4210818EE3}" type="presParOf" srcId="{F0CBAEB2-F4A4-1640-AD7D-0F4039DC9F5A}" destId="{00A71BB6-BFA6-0E42-8486-7482F08ABE1E}" srcOrd="1" destOrd="0" presId="urn:microsoft.com/office/officeart/2005/8/layout/vList3"/>
    <dgm:cxn modelId="{69C11E3E-5F17-AF4F-B772-141B46B7BA79}" type="presParOf" srcId="{4AB56FB3-219B-4672-8898-D73713BA5186}" destId="{67CA2FCE-9E93-8B4E-B290-5A33800C8FF8}" srcOrd="5" destOrd="0" presId="urn:microsoft.com/office/officeart/2005/8/layout/vList3"/>
    <dgm:cxn modelId="{382FC339-2FC4-3D42-9802-A6801F08F155}" type="presParOf" srcId="{4AB56FB3-219B-4672-8898-D73713BA5186}" destId="{2957DA75-04D2-784B-9443-1806859D395A}" srcOrd="6" destOrd="0" presId="urn:microsoft.com/office/officeart/2005/8/layout/vList3"/>
    <dgm:cxn modelId="{322993A0-D210-D447-A720-D77BF1F2F620}" type="presParOf" srcId="{2957DA75-04D2-784B-9443-1806859D395A}" destId="{A1E11BC1-19CC-DA45-8261-AC117FF3189B}" srcOrd="0" destOrd="0" presId="urn:microsoft.com/office/officeart/2005/8/layout/vList3"/>
    <dgm:cxn modelId="{7F148CB0-B2D8-4248-ADCD-2D2D1697BAB5}" type="presParOf" srcId="{2957DA75-04D2-784B-9443-1806859D395A}" destId="{9969AB51-6B7C-2D46-B7A4-D50CD67CCB5A}" srcOrd="1" destOrd="0" presId="urn:microsoft.com/office/officeart/2005/8/layout/vList3"/>
    <dgm:cxn modelId="{A4EF0B0A-E75F-684E-AC72-DC7C59A1BBF0}" type="presParOf" srcId="{4AB56FB3-219B-4672-8898-D73713BA5186}" destId="{2FAFD6DC-E651-C646-864A-2249B2B446E1}" srcOrd="7" destOrd="0" presId="urn:microsoft.com/office/officeart/2005/8/layout/vList3"/>
    <dgm:cxn modelId="{E4B1848C-7D85-1E4A-9C5F-5B2EE5E111D7}" type="presParOf" srcId="{4AB56FB3-219B-4672-8898-D73713BA5186}" destId="{5EA86F7C-5308-4D7E-A12C-6C81EDC30570}" srcOrd="8" destOrd="0" presId="urn:microsoft.com/office/officeart/2005/8/layout/vList3"/>
    <dgm:cxn modelId="{C9F16C97-B31D-1B44-A098-51D05402F914}" type="presParOf" srcId="{5EA86F7C-5308-4D7E-A12C-6C81EDC30570}" destId="{5A259D14-82A8-4E27-8C09-42FFC3FFB962}" srcOrd="0" destOrd="0" presId="urn:microsoft.com/office/officeart/2005/8/layout/vList3"/>
    <dgm:cxn modelId="{879A4ADC-9721-B14E-902D-86BE0BB6B776}" type="presParOf" srcId="{5EA86F7C-5308-4D7E-A12C-6C81EDC30570}" destId="{896DB0B5-2A1F-4B0F-9268-EE06C02AA18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406414" y="2819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Dynamo DB to store the sensor reading data</a:t>
          </a:r>
          <a:endParaRPr lang="en-US" sz="1600" kern="1200" dirty="0"/>
        </a:p>
      </dsp:txBody>
      <dsp:txXfrm rot="10800000">
        <a:off x="1610935" y="2819"/>
        <a:ext cx="4567173" cy="818085"/>
      </dsp:txXfrm>
    </dsp:sp>
    <dsp:sp modelId="{76E9F434-4BAA-48C1-8F9C-02A31B0CCA40}">
      <dsp:nvSpPr>
        <dsp:cNvPr id="0" name=""/>
        <dsp:cNvSpPr/>
      </dsp:nvSpPr>
      <dsp:spPr>
        <a:xfrm>
          <a:off x="997371" y="2819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406414" y="106510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PostgreSQL</a:t>
          </a:r>
          <a:r>
            <a:rPr lang="en-US" sz="1600" kern="1200" dirty="0" smtClean="0"/>
            <a:t> Relational database to store the data for data other than sensor readings</a:t>
          </a:r>
          <a:endParaRPr lang="en-US" sz="1600" kern="1200" dirty="0"/>
        </a:p>
      </dsp:txBody>
      <dsp:txXfrm rot="10800000">
        <a:off x="1610935" y="1065108"/>
        <a:ext cx="4567173" cy="818085"/>
      </dsp:txXfrm>
    </dsp:sp>
    <dsp:sp modelId="{1B622751-E478-49BF-919A-7EE135C31315}">
      <dsp:nvSpPr>
        <dsp:cNvPr id="0" name=""/>
        <dsp:cNvSpPr/>
      </dsp:nvSpPr>
      <dsp:spPr>
        <a:xfrm>
          <a:off x="997371" y="106510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406414" y="212739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jqplot is applied as the visualization tool</a:t>
          </a:r>
          <a:endParaRPr lang="en-US" sz="1600" kern="1200" dirty="0"/>
        </a:p>
      </dsp:txBody>
      <dsp:txXfrm rot="10800000">
        <a:off x="1610935" y="2127398"/>
        <a:ext cx="4567173" cy="818085"/>
      </dsp:txXfrm>
    </dsp:sp>
    <dsp:sp modelId="{5A259D14-82A8-4E27-8C09-42FFC3FFB962}">
      <dsp:nvSpPr>
        <dsp:cNvPr id="0" name=""/>
        <dsp:cNvSpPr/>
      </dsp:nvSpPr>
      <dsp:spPr>
        <a:xfrm>
          <a:off x="997371" y="212739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E540-1103-4FEB-AF3D-2B0CBBDA18AA}">
      <dsp:nvSpPr>
        <dsp:cNvPr id="0" name=""/>
        <dsp:cNvSpPr/>
      </dsp:nvSpPr>
      <dsp:spPr>
        <a:xfrm rot="10800000">
          <a:off x="1406414" y="318968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Rails application to serve the functionality of SDS</a:t>
          </a:r>
          <a:endParaRPr lang="en-US" sz="1600" kern="1200" dirty="0"/>
        </a:p>
      </dsp:txBody>
      <dsp:txXfrm rot="10800000">
        <a:off x="1610935" y="3189688"/>
        <a:ext cx="4567173" cy="818085"/>
      </dsp:txXfrm>
    </dsp:sp>
    <dsp:sp modelId="{2C0D6933-9178-4A60-9D55-09594E35A7B2}">
      <dsp:nvSpPr>
        <dsp:cNvPr id="0" name=""/>
        <dsp:cNvSpPr/>
      </dsp:nvSpPr>
      <dsp:spPr>
        <a:xfrm>
          <a:off x="997371" y="318968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406414" y="2819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Dynamo DB to store the sensor reading data</a:t>
          </a:r>
          <a:endParaRPr lang="en-US" sz="1600" kern="1200" dirty="0"/>
        </a:p>
      </dsp:txBody>
      <dsp:txXfrm rot="10800000">
        <a:off x="1610935" y="2819"/>
        <a:ext cx="4567173" cy="818085"/>
      </dsp:txXfrm>
    </dsp:sp>
    <dsp:sp modelId="{76E9F434-4BAA-48C1-8F9C-02A31B0CCA40}">
      <dsp:nvSpPr>
        <dsp:cNvPr id="0" name=""/>
        <dsp:cNvSpPr/>
      </dsp:nvSpPr>
      <dsp:spPr>
        <a:xfrm>
          <a:off x="997371" y="2819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406414" y="1065108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PostgreSQL</a:t>
          </a:r>
          <a:r>
            <a:rPr lang="en-US" sz="1600" kern="1200" dirty="0" smtClean="0"/>
            <a:t> Relational database to store the data for data other than sensor readings</a:t>
          </a:r>
          <a:endParaRPr lang="en-US" sz="1600" kern="1200" dirty="0"/>
        </a:p>
      </dsp:txBody>
      <dsp:txXfrm rot="10800000">
        <a:off x="1610935" y="1065108"/>
        <a:ext cx="4567173" cy="818085"/>
      </dsp:txXfrm>
    </dsp:sp>
    <dsp:sp modelId="{1B622751-E478-49BF-919A-7EE135C31315}">
      <dsp:nvSpPr>
        <dsp:cNvPr id="0" name=""/>
        <dsp:cNvSpPr/>
      </dsp:nvSpPr>
      <dsp:spPr>
        <a:xfrm>
          <a:off x="997371" y="106510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406414" y="212739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jqplot is applied as the visualization tool</a:t>
          </a:r>
          <a:endParaRPr lang="en-US" sz="1600" kern="1200" dirty="0"/>
        </a:p>
      </dsp:txBody>
      <dsp:txXfrm rot="10800000">
        <a:off x="1610935" y="2127398"/>
        <a:ext cx="4567173" cy="818085"/>
      </dsp:txXfrm>
    </dsp:sp>
    <dsp:sp modelId="{5A259D14-82A8-4E27-8C09-42FFC3FFB962}">
      <dsp:nvSpPr>
        <dsp:cNvPr id="0" name=""/>
        <dsp:cNvSpPr/>
      </dsp:nvSpPr>
      <dsp:spPr>
        <a:xfrm>
          <a:off x="997371" y="212739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E540-1103-4FEB-AF3D-2B0CBBDA18AA}">
      <dsp:nvSpPr>
        <dsp:cNvPr id="0" name=""/>
        <dsp:cNvSpPr/>
      </dsp:nvSpPr>
      <dsp:spPr>
        <a:xfrm rot="10800000">
          <a:off x="1406414" y="318968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Rails application to serve the functionality of SDS</a:t>
          </a:r>
          <a:endParaRPr lang="en-US" sz="1600" kern="1200" dirty="0"/>
        </a:p>
      </dsp:txBody>
      <dsp:txXfrm rot="10800000">
        <a:off x="1610935" y="3189688"/>
        <a:ext cx="4567173" cy="818085"/>
      </dsp:txXfrm>
    </dsp:sp>
    <dsp:sp modelId="{2C0D6933-9178-4A60-9D55-09594E35A7B2}">
      <dsp:nvSpPr>
        <dsp:cNvPr id="0" name=""/>
        <dsp:cNvSpPr/>
      </dsp:nvSpPr>
      <dsp:spPr>
        <a:xfrm>
          <a:off x="997371" y="318968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406414" y="2819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Dynamo DB to store the sensor reading data</a:t>
          </a:r>
          <a:endParaRPr lang="en-US" sz="1600" kern="1200" dirty="0"/>
        </a:p>
      </dsp:txBody>
      <dsp:txXfrm rot="10800000">
        <a:off x="1610935" y="2819"/>
        <a:ext cx="4567173" cy="818085"/>
      </dsp:txXfrm>
    </dsp:sp>
    <dsp:sp modelId="{76E9F434-4BAA-48C1-8F9C-02A31B0CCA40}">
      <dsp:nvSpPr>
        <dsp:cNvPr id="0" name=""/>
        <dsp:cNvSpPr/>
      </dsp:nvSpPr>
      <dsp:spPr>
        <a:xfrm>
          <a:off x="997371" y="2819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406414" y="1065108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PostgreSQL</a:t>
          </a:r>
          <a:r>
            <a:rPr lang="en-US" sz="1600" kern="1200" dirty="0" smtClean="0"/>
            <a:t> Relational database to store the data for data other than sensor readings</a:t>
          </a:r>
          <a:endParaRPr lang="en-US" sz="1600" kern="1200" dirty="0"/>
        </a:p>
      </dsp:txBody>
      <dsp:txXfrm rot="10800000">
        <a:off x="1610935" y="1065108"/>
        <a:ext cx="4567173" cy="818085"/>
      </dsp:txXfrm>
    </dsp:sp>
    <dsp:sp modelId="{1B622751-E478-49BF-919A-7EE135C31315}">
      <dsp:nvSpPr>
        <dsp:cNvPr id="0" name=""/>
        <dsp:cNvSpPr/>
      </dsp:nvSpPr>
      <dsp:spPr>
        <a:xfrm>
          <a:off x="997371" y="106510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406414" y="212739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jqplot is applied as the visualization tool</a:t>
          </a:r>
          <a:endParaRPr lang="en-US" sz="1600" kern="1200" dirty="0"/>
        </a:p>
      </dsp:txBody>
      <dsp:txXfrm rot="10800000">
        <a:off x="1610935" y="2127398"/>
        <a:ext cx="4567173" cy="818085"/>
      </dsp:txXfrm>
    </dsp:sp>
    <dsp:sp modelId="{5A259D14-82A8-4E27-8C09-42FFC3FFB962}">
      <dsp:nvSpPr>
        <dsp:cNvPr id="0" name=""/>
        <dsp:cNvSpPr/>
      </dsp:nvSpPr>
      <dsp:spPr>
        <a:xfrm>
          <a:off x="997371" y="212739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E540-1103-4FEB-AF3D-2B0CBBDA18AA}">
      <dsp:nvSpPr>
        <dsp:cNvPr id="0" name=""/>
        <dsp:cNvSpPr/>
      </dsp:nvSpPr>
      <dsp:spPr>
        <a:xfrm rot="10800000">
          <a:off x="1406414" y="318968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Rails application to serve the functionality of SDS</a:t>
          </a:r>
          <a:endParaRPr lang="en-US" sz="1600" kern="1200" dirty="0"/>
        </a:p>
      </dsp:txBody>
      <dsp:txXfrm rot="10800000">
        <a:off x="1610935" y="3189688"/>
        <a:ext cx="4567173" cy="818085"/>
      </dsp:txXfrm>
    </dsp:sp>
    <dsp:sp modelId="{2C0D6933-9178-4A60-9D55-09594E35A7B2}">
      <dsp:nvSpPr>
        <dsp:cNvPr id="0" name=""/>
        <dsp:cNvSpPr/>
      </dsp:nvSpPr>
      <dsp:spPr>
        <a:xfrm>
          <a:off x="997371" y="318968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548985" y="3490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In-memory database solution for accelerated analytics</a:t>
          </a:r>
          <a:endParaRPr lang="en-US" sz="2000" kern="1200" dirty="0"/>
        </a:p>
      </dsp:txBody>
      <dsp:txXfrm rot="10800000">
        <a:off x="1729410" y="3490"/>
        <a:ext cx="5252962" cy="721701"/>
      </dsp:txXfrm>
    </dsp:sp>
    <dsp:sp modelId="{76E9F434-4BAA-48C1-8F9C-02A31B0CCA40}">
      <dsp:nvSpPr>
        <dsp:cNvPr id="0" name=""/>
        <dsp:cNvSpPr/>
      </dsp:nvSpPr>
      <dsp:spPr>
        <a:xfrm>
          <a:off x="1188134" y="3490"/>
          <a:ext cx="721701" cy="72170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548985" y="940625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based application to expose </a:t>
          </a:r>
          <a:r>
            <a:rPr lang="en-US" sz="2000" kern="1200" dirty="0" err="1" smtClean="0"/>
            <a:t>RESTful</a:t>
          </a:r>
          <a:r>
            <a:rPr lang="en-US" sz="2000" kern="1200" dirty="0" smtClean="0"/>
            <a:t> APIs for sensor data</a:t>
          </a:r>
          <a:endParaRPr lang="en-US" sz="2000" kern="1200" dirty="0"/>
        </a:p>
      </dsp:txBody>
      <dsp:txXfrm rot="10800000">
        <a:off x="1729410" y="940625"/>
        <a:ext cx="5252962" cy="721701"/>
      </dsp:txXfrm>
    </dsp:sp>
    <dsp:sp modelId="{1B622751-E478-49BF-919A-7EE135C31315}">
      <dsp:nvSpPr>
        <dsp:cNvPr id="0" name=""/>
        <dsp:cNvSpPr/>
      </dsp:nvSpPr>
      <dsp:spPr>
        <a:xfrm>
          <a:off x="1188134" y="940625"/>
          <a:ext cx="721701" cy="72170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71BB6-BFA6-0E42-8486-7482F08ABE1E}">
      <dsp:nvSpPr>
        <dsp:cNvPr id="0" name=""/>
        <dsp:cNvSpPr/>
      </dsp:nvSpPr>
      <dsp:spPr>
        <a:xfrm rot="10800000">
          <a:off x="1548985" y="1877760"/>
          <a:ext cx="5433387" cy="721701"/>
        </a:xfrm>
        <a:prstGeom prst="homePlat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800000"/>
              </a:solidFill>
            </a:rPr>
            <a:t>Sensor Data as a Service (REST)</a:t>
          </a:r>
          <a:endParaRPr lang="en-US" sz="2000" kern="1200" dirty="0">
            <a:solidFill>
              <a:srgbClr val="800000"/>
            </a:solidFill>
          </a:endParaRPr>
        </a:p>
      </dsp:txBody>
      <dsp:txXfrm rot="10800000">
        <a:off x="1729410" y="1877760"/>
        <a:ext cx="5252962" cy="721701"/>
      </dsp:txXfrm>
    </dsp:sp>
    <dsp:sp modelId="{EBC08F37-FBFC-564B-A529-F5B7BF29309C}">
      <dsp:nvSpPr>
        <dsp:cNvPr id="0" name=""/>
        <dsp:cNvSpPr/>
      </dsp:nvSpPr>
      <dsp:spPr>
        <a:xfrm>
          <a:off x="1188134" y="1877760"/>
          <a:ext cx="721701" cy="721701"/>
        </a:xfrm>
        <a:prstGeom prst="ellipse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9AB51-6B7C-2D46-B7A4-D50CD67CCB5A}">
      <dsp:nvSpPr>
        <dsp:cNvPr id="0" name=""/>
        <dsp:cNvSpPr/>
      </dsp:nvSpPr>
      <dsp:spPr>
        <a:xfrm rot="10800000">
          <a:off x="1548985" y="2814895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based Web application utilizing </a:t>
          </a:r>
          <a:r>
            <a:rPr lang="en-US" sz="2000" kern="1200" dirty="0" err="1" smtClean="0"/>
            <a:t>RESTful</a:t>
          </a:r>
          <a:r>
            <a:rPr lang="en-US" sz="2000" kern="1200" dirty="0" smtClean="0"/>
            <a:t> APIs for data visualization</a:t>
          </a:r>
          <a:endParaRPr lang="en-US" sz="2000" kern="1200" dirty="0"/>
        </a:p>
      </dsp:txBody>
      <dsp:txXfrm rot="10800000">
        <a:off x="1729410" y="2814895"/>
        <a:ext cx="5252962" cy="721701"/>
      </dsp:txXfrm>
    </dsp:sp>
    <dsp:sp modelId="{A1E11BC1-19CC-DA45-8261-AC117FF3189B}">
      <dsp:nvSpPr>
        <dsp:cNvPr id="0" name=""/>
        <dsp:cNvSpPr/>
      </dsp:nvSpPr>
      <dsp:spPr>
        <a:xfrm>
          <a:off x="1188134" y="2814895"/>
          <a:ext cx="721701" cy="721701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548985" y="3752030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D3 applied as the visualization tool</a:t>
          </a:r>
          <a:endParaRPr lang="en-US" sz="2000" kern="1200" dirty="0"/>
        </a:p>
      </dsp:txBody>
      <dsp:txXfrm rot="10800000">
        <a:off x="1729410" y="3752030"/>
        <a:ext cx="5252962" cy="721701"/>
      </dsp:txXfrm>
    </dsp:sp>
    <dsp:sp modelId="{5A259D14-82A8-4E27-8C09-42FFC3FFB962}">
      <dsp:nvSpPr>
        <dsp:cNvPr id="0" name=""/>
        <dsp:cNvSpPr/>
      </dsp:nvSpPr>
      <dsp:spPr>
        <a:xfrm>
          <a:off x="1188134" y="3752030"/>
          <a:ext cx="721701" cy="7217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B3827-B630-4010-893D-CCC07B7EF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8"/>
            <a:ext cx="5851524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1675A-82DA-48EF-9B86-3CC2752D2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27D92C-8775-4E80-864E-A8C96650496E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 w="12700"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15" tIns="46608" rIns="93215" bIns="46608"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5"/>
          <p:cNvSpPr>
            <a:spLocks noChangeArrowheads="1"/>
          </p:cNvSpPr>
          <p:nvPr userDrawn="1"/>
        </p:nvSpPr>
        <p:spPr bwMode="auto">
          <a:xfrm>
            <a:off x="0" y="1"/>
            <a:ext cx="9144000" cy="617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black">
          <a:xfrm>
            <a:off x="4684713" y="46672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/>
              <a:t>© </a:t>
            </a:r>
            <a:r>
              <a:rPr lang="en-US" altLang="en-US" sz="1000" dirty="0" smtClean="0"/>
              <a:t>2013</a:t>
            </a:r>
            <a:endParaRPr lang="en-US" altLang="en-US" sz="1000" dirty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1739900"/>
            <a:ext cx="7954963" cy="22240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014788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9" name="Picture 5" descr="campus_Umark_footer_990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82137" y="6357500"/>
            <a:ext cx="5466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cs typeface="Calibri" pitchFamily="34" charset="0"/>
              </a:rPr>
              <a:t>SenWeb – Project 3 Part-Time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049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DC41-A240-46A7-8FAC-AA9EEC549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7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313" y="641350"/>
            <a:ext cx="2135187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1350"/>
            <a:ext cx="62579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BE66-1AE2-4017-AE78-2ECA2B2E1D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2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89255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C435-B618-4B39-B949-889CC1B5BF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62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38C2-6157-4729-9DB6-5D4D79700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9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382137" y="6357500"/>
            <a:ext cx="5466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cs typeface="Calibri" pitchFamily="34" charset="0"/>
              </a:rPr>
              <a:t>SenWeb – Project 3 Part-Time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8" y="92533"/>
            <a:ext cx="8079238" cy="498475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767117"/>
            <a:ext cx="8447964" cy="53860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5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382137" y="6357500"/>
            <a:ext cx="5466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cs typeface="Calibri" pitchFamily="34" charset="0"/>
              </a:rPr>
              <a:t>SenWeb – Project 3 Part-Time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5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831F-2E08-4201-9EC2-A13F599B7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4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09649-BB05-4425-A828-28268F6BE2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FBB8-8B2C-4CBE-ACC3-FF229B26F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18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7FD4-4D2D-45ED-A8E3-098D8F2E2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2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1210-5111-48EB-AF20-4346F8277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5900"/>
            <a:ext cx="8204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IBM Research</a:t>
            </a:r>
          </a:p>
        </p:txBody>
      </p:sp>
      <p:sp>
        <p:nvSpPr>
          <p:cNvPr id="1029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92075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 Number Placeholder 11"/>
          <p:cNvSpPr txBox="1">
            <a:spLocks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F9FC6F2B-67CA-46A1-A72C-CAB3C9AF64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5" descr="campus_Umark_footer_990000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1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instein.sv.cmu.edu/get_sensor_type/%3C%22device_type%22%3E/json" TargetMode="External"/><Relationship Id="rId4" Type="http://schemas.openxmlformats.org/officeDocument/2006/relationships/image" Target="../media/image20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jpeg"/><Relationship Id="rId8" Type="http://schemas.openxmlformats.org/officeDocument/2006/relationships/image" Target="../media/image4.png"/><Relationship Id="rId9" Type="http://schemas.microsoft.com/office/2007/relationships/hdphoto" Target="../media/hdphoto1.wdp"/><Relationship Id="rId10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cmu-senweb.herokuapp.com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2.wdp"/><Relationship Id="rId13" Type="http://schemas.openxmlformats.org/officeDocument/2006/relationships/image" Target="../media/image7.png"/><Relationship Id="rId1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3.jpeg"/><Relationship Id="rId8" Type="http://schemas.openxmlformats.org/officeDocument/2006/relationships/image" Target="../media/image4.png"/><Relationship Id="rId9" Type="http://schemas.microsoft.com/office/2007/relationships/hdphoto" Target="../media/hdphoto1.wdp"/><Relationship Id="rId10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2.wdp"/><Relationship Id="rId13" Type="http://schemas.openxmlformats.org/officeDocument/2006/relationships/image" Target="../media/image7.png"/><Relationship Id="rId14" Type="http://schemas.microsoft.com/office/2007/relationships/hdphoto" Target="../media/hdphoto3.wdp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3.jpeg"/><Relationship Id="rId8" Type="http://schemas.openxmlformats.org/officeDocument/2006/relationships/image" Target="../media/image4.png"/><Relationship Id="rId9" Type="http://schemas.microsoft.com/office/2007/relationships/hdphoto" Target="../media/hdphoto1.wdp"/><Relationship Id="rId10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0538" y="2400300"/>
            <a:ext cx="8162925" cy="1982788"/>
          </a:xfrm>
        </p:spPr>
        <p:txBody>
          <a:bodyPr/>
          <a:lstStyle/>
          <a:p>
            <a:r>
              <a:rPr lang="en-US" sz="4400" dirty="0" err="1" smtClean="0"/>
              <a:t>SenWeb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Project 3 – Part-time</a:t>
            </a:r>
            <a:br>
              <a:rPr lang="en-US" sz="4400" dirty="0" smtClean="0"/>
            </a:br>
            <a:endParaRPr lang="en-US" altLang="en-US" sz="1100" b="0" i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062" y="3590776"/>
            <a:ext cx="894873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endParaRPr lang="en" sz="2400" i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Presenters: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Abhi</a:t>
            </a:r>
            <a:r>
              <a:rPr lang="en-US" sz="2400" dirty="0" smtClean="0">
                <a:solidFill>
                  <a:schemeClr val="bg1"/>
                </a:solidFill>
              </a:rPr>
              <a:t> Trivedi, Danny Brown,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Geoff Schaeffer, Rob Black</a:t>
            </a:r>
          </a:p>
          <a:p>
            <a:pPr lvl="0">
              <a:lnSpc>
                <a:spcPct val="115000"/>
              </a:lnSpc>
            </a:pPr>
            <a:r>
              <a:rPr lang="en-US" sz="2400" i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Advisor: Jia Zhang</a:t>
            </a:r>
          </a:p>
          <a:p>
            <a:pPr lvl="0">
              <a:lnSpc>
                <a:spcPct val="115000"/>
              </a:lnSpc>
            </a:pPr>
            <a:r>
              <a:rPr lang="en-US" sz="2400" i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Sponsor: Bob Iannucci</a:t>
            </a:r>
            <a:endParaRPr lang="en" sz="2400" i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80" y="-157491"/>
            <a:ext cx="4612105" cy="39532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Philosophy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114424"/>
            <a:ext cx="8732837" cy="4591051"/>
          </a:xfrm>
        </p:spPr>
        <p:txBody>
          <a:bodyPr rIns="104933"/>
          <a:lstStyle/>
          <a:p>
            <a:r>
              <a:rPr lang="en-US" sz="4000" b="1" dirty="0" smtClean="0"/>
              <a:t>Separation of concerns</a:t>
            </a:r>
          </a:p>
          <a:p>
            <a:r>
              <a:rPr lang="en-US" sz="4000" b="1" dirty="0" smtClean="0"/>
              <a:t>Low coupling / High cohesion</a:t>
            </a:r>
          </a:p>
          <a:p>
            <a:r>
              <a:rPr lang="en-US" sz="4000" b="1" dirty="0" smtClean="0"/>
              <a:t>Promotes extensibility and reusability and enhances maintainability.</a:t>
            </a:r>
          </a:p>
          <a:p>
            <a:pPr lvl="1">
              <a:spcBef>
                <a:spcPct val="0"/>
              </a:spcBef>
            </a:pPr>
            <a:endParaRPr lang="en-US" sz="4000" dirty="0" smtClean="0"/>
          </a:p>
          <a:p>
            <a:pPr lvl="1"/>
            <a:endParaRPr lang="en-US" sz="4000" dirty="0" smtClean="0"/>
          </a:p>
          <a:p>
            <a:pPr lvl="1"/>
            <a:endParaRPr lang="en-US" sz="4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07689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Contextual View</a:t>
            </a:r>
          </a:p>
        </p:txBody>
      </p:sp>
      <p:pic>
        <p:nvPicPr>
          <p:cNvPr id="6" name="Content Placeholder 5" descr="context_diagram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3256" y="1650206"/>
            <a:ext cx="7905750" cy="3619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680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Informational </a:t>
            </a:r>
            <a:r>
              <a:rPr lang="en-US" dirty="0" smtClean="0">
                <a:solidFill>
                  <a:srgbClr val="C00000"/>
                </a:solidFill>
                <a:cs typeface="Arial" charset="0"/>
              </a:rPr>
              <a:t>View</a:t>
            </a:r>
          </a:p>
        </p:txBody>
      </p:sp>
      <p:pic>
        <p:nvPicPr>
          <p:cNvPr id="13" name="Content Placeholder 12" descr="information_vie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98436" y="766763"/>
            <a:ext cx="5215391" cy="538638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68819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Functional View</a:t>
            </a:r>
          </a:p>
        </p:txBody>
      </p:sp>
      <p:pic>
        <p:nvPicPr>
          <p:cNvPr id="7" name="Content Placeholder 6" descr="functional_view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43881" y="983456"/>
            <a:ext cx="5524500" cy="4953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35720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Logical View</a:t>
            </a:r>
          </a:p>
        </p:txBody>
      </p:sp>
      <p:pic>
        <p:nvPicPr>
          <p:cNvPr id="6" name="docs-internal-guid--3c48b12-c02e-80b1-2f6f-016e967eca0b" descr="https://lh4.googleusercontent.com/VG6KgV52JyeJERbIs86iLtdSVrmagC0mTf8p12diOOOOwexMQnbkG0-kOE73irHW1hP8VaqSPUxY1673U1JjmMlNcUINvNMNH02EU4AO8YFtWj890pEVRJ30wQ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233" y="766763"/>
            <a:ext cx="6593796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505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pic>
        <p:nvPicPr>
          <p:cNvPr id="7" name="Content Placeholder 6" descr="use_case_mode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4685" y="92075"/>
            <a:ext cx="5742071" cy="6061075"/>
          </a:xfrm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USE CASE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755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Architectural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790398"/>
            <a:ext cx="8759825" cy="2734102"/>
          </a:xfrm>
        </p:spPr>
        <p:txBody>
          <a:bodyPr rIns="104933"/>
          <a:lstStyle/>
          <a:p>
            <a:r>
              <a:rPr lang="en-US" b="1" dirty="0" smtClean="0"/>
              <a:t>Design is highly modular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Design decouples presentation, business logic, and data access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Promotes extensibility and reuse of components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8891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Model View Controller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52700"/>
            <a:ext cx="8759825" cy="3552825"/>
          </a:xfrm>
        </p:spPr>
        <p:txBody>
          <a:bodyPr rIns="104933"/>
          <a:lstStyle/>
          <a:p>
            <a:pPr marL="0" indent="0">
              <a:buNone/>
            </a:pPr>
            <a:r>
              <a:rPr lang="en-US" b="1" u="sng" dirty="0" smtClean="0"/>
              <a:t>Model View Controller</a:t>
            </a:r>
          </a:p>
          <a:p>
            <a:r>
              <a:rPr lang="en-US" dirty="0" smtClean="0"/>
              <a:t>The standard pattern for building web applications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Separates presentation from the underlying data</a:t>
            </a:r>
          </a:p>
          <a:p>
            <a:pPr lvl="1"/>
            <a:r>
              <a:rPr lang="en-US" dirty="0" smtClean="0"/>
              <a:t>Provides a high degree of maintainability for a codebase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9364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Model View Controller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52700"/>
            <a:ext cx="8759825" cy="3552825"/>
          </a:xfrm>
        </p:spPr>
        <p:txBody>
          <a:bodyPr rIns="104933"/>
          <a:lstStyle/>
          <a:p>
            <a:pPr marL="0" indent="0">
              <a:buNone/>
            </a:pPr>
            <a:r>
              <a:rPr lang="en-US" b="1" u="sng" dirty="0" smtClean="0"/>
              <a:t>Model View Controller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Requires more effort to set up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Modern development frameworks provide support for MVC pattern, so benefits can be obtained at a lower cost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3036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System Implementation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88204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</a:p>
          <a:p>
            <a:r>
              <a:rPr lang="en-US" dirty="0" smtClean="0"/>
              <a:t>Current and Proposed solution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System Implementation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dirty="0"/>
              <a:t>Given that the end product is a web application, the first major task is to select a framework.</a:t>
            </a:r>
          </a:p>
          <a:p>
            <a:r>
              <a:rPr lang="en-US" dirty="0"/>
              <a:t>The major benefits of using a framework for development are:</a:t>
            </a:r>
          </a:p>
          <a:p>
            <a:pPr lvl="1"/>
            <a:r>
              <a:rPr lang="en-US" dirty="0"/>
              <a:t>Ease of development</a:t>
            </a:r>
          </a:p>
          <a:p>
            <a:pPr lvl="1"/>
            <a:r>
              <a:rPr lang="en-US" dirty="0"/>
              <a:t>Built-in support for the Model-View-Controller Pattern</a:t>
            </a:r>
          </a:p>
          <a:p>
            <a:r>
              <a:rPr lang="en-US" dirty="0"/>
              <a:t>Frameworks under consideration were: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 err="1"/>
              <a:t>JRuby</a:t>
            </a:r>
            <a:endParaRPr lang="en-US" dirty="0"/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Grails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730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433388"/>
            <a:ext cx="8759825" cy="5527675"/>
          </a:xfrm>
        </p:spPr>
        <p:txBody>
          <a:bodyPr rIns="104933"/>
          <a:lstStyle/>
          <a:p>
            <a:r>
              <a:rPr lang="en-US" dirty="0"/>
              <a:t>Criteria to evaluate frameworks</a:t>
            </a:r>
          </a:p>
          <a:p>
            <a:pPr lvl="1"/>
            <a:r>
              <a:rPr lang="en-US" dirty="0" err="1"/>
              <a:t>Heroku</a:t>
            </a:r>
            <a:r>
              <a:rPr lang="en-US" dirty="0"/>
              <a:t> Compatibility</a:t>
            </a:r>
          </a:p>
          <a:p>
            <a:pPr lvl="2"/>
            <a:r>
              <a:rPr lang="en-US" dirty="0"/>
              <a:t>For ease of deployment</a:t>
            </a:r>
          </a:p>
          <a:p>
            <a:pPr lvl="1"/>
            <a:r>
              <a:rPr lang="en-US" dirty="0"/>
              <a:t>Language Extensibility</a:t>
            </a:r>
          </a:p>
          <a:p>
            <a:pPr lvl="2"/>
            <a:r>
              <a:rPr lang="en-US" dirty="0"/>
              <a:t>For potential changes in the future</a:t>
            </a:r>
          </a:p>
          <a:p>
            <a:pPr lvl="1"/>
            <a:r>
              <a:rPr lang="en-US" dirty="0"/>
              <a:t>Ease of Use</a:t>
            </a:r>
          </a:p>
          <a:p>
            <a:pPr lvl="2"/>
            <a:r>
              <a:rPr lang="en-US" dirty="0"/>
              <a:t>For speed of development</a:t>
            </a:r>
          </a:p>
          <a:p>
            <a:pPr lvl="1"/>
            <a:r>
              <a:rPr lang="en-US" dirty="0"/>
              <a:t>The ability to leverage existing work</a:t>
            </a:r>
          </a:p>
          <a:p>
            <a:pPr lvl="2"/>
            <a:r>
              <a:rPr lang="en-US" dirty="0"/>
              <a:t>For speed of development</a:t>
            </a:r>
          </a:p>
          <a:p>
            <a:pPr lvl="1"/>
            <a:r>
              <a:rPr lang="en-US" dirty="0"/>
              <a:t>Existing HANA API Framework</a:t>
            </a:r>
          </a:p>
          <a:p>
            <a:pPr lvl="2"/>
            <a:r>
              <a:rPr lang="en-US" dirty="0"/>
              <a:t>For potential close integration in the future</a:t>
            </a:r>
          </a:p>
          <a:p>
            <a:pPr lvl="1"/>
            <a:r>
              <a:rPr lang="en-US" dirty="0"/>
              <a:t>Satisfying the project requirements</a:t>
            </a:r>
          </a:p>
          <a:p>
            <a:pPr lvl="2"/>
            <a:r>
              <a:rPr lang="en-US" dirty="0"/>
              <a:t>For actually building what the customer wants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6902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566738"/>
            <a:ext cx="8759825" cy="585787"/>
          </a:xfrm>
        </p:spPr>
        <p:txBody>
          <a:bodyPr rIns="104933"/>
          <a:lstStyle/>
          <a:p>
            <a:r>
              <a:rPr lang="en-US" b="1" dirty="0" smtClean="0"/>
              <a:t>Comparison of Frameworks</a:t>
            </a:r>
            <a:endParaRPr lang="en-US" b="1" dirty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47278"/>
              </p:ext>
            </p:extLst>
          </p:nvPr>
        </p:nvGraphicFramePr>
        <p:xfrm>
          <a:off x="379335" y="1190625"/>
          <a:ext cx="8515250" cy="44942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03050"/>
                <a:gridCol w="1703050"/>
                <a:gridCol w="1703050"/>
                <a:gridCol w="1703050"/>
                <a:gridCol w="1703050"/>
              </a:tblGrid>
              <a:tr h="266962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JRuby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Spring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Grails</a:t>
                      </a:r>
                    </a:p>
                  </a:txBody>
                  <a:tcPr marL="41713" marR="41713" marT="0" marB="0" anchor="b"/>
                </a:tc>
              </a:tr>
              <a:tr h="26696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Heroku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41713" marR="41713" marT="0" marB="0" anchor="b"/>
                </a:tc>
              </a:tr>
              <a:tr h="3794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HANA APIs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Written in Play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</a:tr>
              <a:tr h="53392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Language extensibility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Could shift to Scala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</a:tr>
              <a:tr h="80088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Ease of use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ease of use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High ease of use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41713" marR="41713" marT="0" marB="0" anchor="b"/>
                </a:tc>
              </a:tr>
              <a:tr h="10678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Leverage existing work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Potential to leverage existing Ruby work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</a:tr>
              <a:tr h="10273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Satisfies Project Requirements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No - project requires shift away from Ruby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More research needed</a:t>
                      </a:r>
                    </a:p>
                  </a:txBody>
                  <a:tcPr marL="41713" marR="41713" marT="0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073779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b="1" dirty="0"/>
              <a:t>Play Framework</a:t>
            </a:r>
            <a:r>
              <a:rPr lang="en-US" dirty="0"/>
              <a:t> was selected</a:t>
            </a:r>
          </a:p>
          <a:p>
            <a:pPr lvl="1"/>
            <a:r>
              <a:rPr lang="en-US" dirty="0"/>
              <a:t>Had the edge in Ease of Use, Extensibility, and the fact that the HANA APIs are currently using Play</a:t>
            </a:r>
          </a:p>
          <a:p>
            <a:r>
              <a:rPr lang="en-US" dirty="0" err="1"/>
              <a:t>JRuby</a:t>
            </a:r>
            <a:endParaRPr lang="en-US" dirty="0"/>
          </a:p>
          <a:p>
            <a:pPr lvl="1"/>
            <a:r>
              <a:rPr lang="en-US" dirty="0"/>
              <a:t>Would have allowed leveraging of previous work, but didn’t fit project guidelines</a:t>
            </a:r>
          </a:p>
          <a:p>
            <a:r>
              <a:rPr lang="en-US" dirty="0"/>
              <a:t>Spring</a:t>
            </a:r>
          </a:p>
          <a:p>
            <a:pPr lvl="1"/>
            <a:r>
              <a:rPr lang="en-US" dirty="0"/>
              <a:t>Easy to use, but didn’t have as many advantages as Play</a:t>
            </a:r>
          </a:p>
          <a:p>
            <a:r>
              <a:rPr lang="en-US" dirty="0"/>
              <a:t>Grails</a:t>
            </a:r>
          </a:p>
          <a:p>
            <a:pPr lvl="1"/>
            <a:r>
              <a:rPr lang="en-US" dirty="0"/>
              <a:t>No team member familiarity</a:t>
            </a:r>
          </a:p>
          <a:p>
            <a:pPr lvl="1"/>
            <a:r>
              <a:rPr lang="en-US" dirty="0"/>
              <a:t>Since speed was an important factor, this impacted Grails</a:t>
            </a:r>
          </a:p>
          <a:p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274642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Query Layer insulates other modules from the implementation details of the API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accomplishes this by providing a Facade for a Data Access Object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65204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Facade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533868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/>
              <a:t>Facade</a:t>
            </a:r>
          </a:p>
          <a:p>
            <a:r>
              <a:rPr lang="en-US" dirty="0"/>
              <a:t>Our Query code is a facade for the underlying API</a:t>
            </a:r>
          </a:p>
          <a:p>
            <a:r>
              <a:rPr lang="en-US" dirty="0"/>
              <a:t>The web app is a facade for users for the </a:t>
            </a:r>
            <a:r>
              <a:rPr lang="en-US" dirty="0" smtClean="0"/>
              <a:t>API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Clarity of implementation</a:t>
            </a:r>
          </a:p>
          <a:p>
            <a:pPr lvl="1"/>
            <a:r>
              <a:rPr lang="en-US" dirty="0"/>
              <a:t>Proper separation of concerns</a:t>
            </a:r>
          </a:p>
          <a:p>
            <a:pPr lvl="1"/>
            <a:r>
              <a:rPr lang="en-US" dirty="0"/>
              <a:t>Hiding of implementation </a:t>
            </a:r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" y="1019175"/>
            <a:ext cx="4050597" cy="4464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869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Facade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752943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/>
              <a:t>Facade</a:t>
            </a:r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Additional time spent in up-front </a:t>
            </a:r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Makes code clean and effective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" y="1019175"/>
            <a:ext cx="4050597" cy="4464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84799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Data Access Object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1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 smtClean="0"/>
              <a:t>Data Access Object</a:t>
            </a:r>
            <a:endParaRPr lang="en-US" b="1" u="sng" dirty="0"/>
          </a:p>
          <a:p>
            <a:r>
              <a:rPr lang="en-US" dirty="0"/>
              <a:t>Separate the connection with an underlying data source from the rest of the business logic </a:t>
            </a:r>
            <a:r>
              <a:rPr lang="en-US" dirty="0" smtClean="0"/>
              <a:t>code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SenWeb</a:t>
            </a:r>
            <a:r>
              <a:rPr lang="en-US" dirty="0"/>
              <a:t>, the HANA API specific DAO is what is hiding behind our Query Facades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02" y="799366"/>
            <a:ext cx="4329318" cy="275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06064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Data Access Object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1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sz="2000" b="1" u="sng" dirty="0" smtClean="0"/>
              <a:t>Data Access Object</a:t>
            </a:r>
            <a:endParaRPr lang="en-US" sz="2000" b="1" u="sng" dirty="0"/>
          </a:p>
          <a:p>
            <a:r>
              <a:rPr lang="en-US" dirty="0"/>
              <a:t>Pros</a:t>
            </a:r>
          </a:p>
          <a:p>
            <a:pPr lvl="1"/>
            <a:r>
              <a:rPr lang="en-US" sz="2000" dirty="0"/>
              <a:t>Modularizes code</a:t>
            </a:r>
          </a:p>
          <a:p>
            <a:pPr lvl="1"/>
            <a:r>
              <a:rPr lang="en-US" sz="2000" dirty="0"/>
              <a:t>Proper separation of concerns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Requires more code to maintain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sz="2000" dirty="0"/>
              <a:t>Allows us to insulate higher-level classes from lower-level </a:t>
            </a:r>
            <a:r>
              <a:rPr lang="en-US" sz="2000" dirty="0" smtClean="0"/>
              <a:t>ones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02" y="799366"/>
            <a:ext cx="4329318" cy="275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11750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Entry point into Query Layer for the rest of the business logic is the </a:t>
            </a:r>
            <a:r>
              <a:rPr lang="en-US" dirty="0" err="1" smtClean="0"/>
              <a:t>IQueryRequest</a:t>
            </a:r>
            <a:r>
              <a:rPr lang="en-US" dirty="0" smtClean="0"/>
              <a:t> interface.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 methods of </a:t>
            </a:r>
            <a:r>
              <a:rPr lang="en-US" dirty="0" err="1" smtClean="0"/>
              <a:t>IQueryRequest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QueryDeviceArg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5416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5245080"/>
            <a:ext cx="7772400" cy="93031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Motivation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704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err="1" smtClean="0"/>
              <a:t>IQueryRequest</a:t>
            </a:r>
            <a:r>
              <a:rPr lang="en-US" dirty="0" smtClean="0"/>
              <a:t> methods map to APIs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sz="1600" dirty="0" smtClean="0"/>
              <a:t>Maps to: http</a:t>
            </a:r>
            <a:r>
              <a:rPr lang="en-US" sz="1600" dirty="0"/>
              <a:t>://</a:t>
            </a:r>
            <a:r>
              <a:rPr lang="en-US" sz="1600" dirty="0" smtClean="0"/>
              <a:t>einstein.sv.cmu.edu/get_devices/json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QueryDeviceArg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  <a:p>
            <a:pPr lvl="2"/>
            <a:r>
              <a:rPr lang="en-US" sz="1600" dirty="0" smtClean="0"/>
              <a:t>Maps to: </a:t>
            </a:r>
            <a:r>
              <a:rPr lang="en-US" sz="1600" dirty="0">
                <a:hlinkClick r:id="rId3"/>
              </a:rPr>
              <a:t>http://einstein.sv.cmu.edu/get_sensor_type/&lt;"device_type</a:t>
            </a:r>
            <a:r>
              <a:rPr lang="en-US" sz="1600" dirty="0" smtClean="0">
                <a:hlinkClick r:id="rId3"/>
              </a:rPr>
              <a:t>"&gt;/json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dirty="0" smtClean="0"/>
              <a:t>Return type of </a:t>
            </a:r>
            <a:r>
              <a:rPr lang="en-US" dirty="0" err="1" smtClean="0"/>
              <a:t>IQueryRequest</a:t>
            </a:r>
            <a:r>
              <a:rPr lang="en-US" dirty="0" smtClean="0"/>
              <a:t> methods is </a:t>
            </a:r>
            <a:r>
              <a:rPr lang="en-US" dirty="0" err="1" smtClean="0"/>
              <a:t>QueryResponse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76583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err="1" smtClean="0"/>
              <a:t>QueryResponse</a:t>
            </a:r>
            <a:r>
              <a:rPr lang="en-US" dirty="0"/>
              <a:t> </a:t>
            </a:r>
            <a:r>
              <a:rPr lang="en-US" dirty="0" smtClean="0"/>
              <a:t>uses the Composite Pattern to provide a generic response to a query</a:t>
            </a:r>
          </a:p>
          <a:p>
            <a:pPr lvl="1"/>
            <a:r>
              <a:rPr lang="en-US" dirty="0" smtClean="0"/>
              <a:t>Currently the API returns JSON, however if it changes in the future (to XML, Object, Key-&gt;Value Mapping, etc.) then only the Query Layer that converts API response into </a:t>
            </a:r>
            <a:r>
              <a:rPr lang="en-US" dirty="0" err="1" smtClean="0"/>
              <a:t>QueryResponse</a:t>
            </a:r>
            <a:r>
              <a:rPr lang="en-US" dirty="0" smtClean="0"/>
              <a:t> needs to change.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4271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Currently two classes implement </a:t>
            </a:r>
            <a:r>
              <a:rPr lang="en-US" dirty="0" err="1" smtClean="0"/>
              <a:t>IQueryRequest</a:t>
            </a:r>
            <a:endParaRPr lang="en-US" dirty="0" smtClean="0"/>
          </a:p>
          <a:p>
            <a:pPr lvl="1"/>
            <a:r>
              <a:rPr lang="en-US" dirty="0" err="1" smtClean="0"/>
              <a:t>QueryRequest</a:t>
            </a:r>
            <a:endParaRPr lang="en-US" dirty="0" smtClean="0"/>
          </a:p>
          <a:p>
            <a:pPr lvl="2"/>
            <a:r>
              <a:rPr lang="en-US" dirty="0" smtClean="0"/>
              <a:t>Provides communication with the actual HANA API</a:t>
            </a:r>
          </a:p>
          <a:p>
            <a:pPr lvl="1"/>
            <a:r>
              <a:rPr lang="en-US" dirty="0" err="1" smtClean="0"/>
              <a:t>MockQueryRequest</a:t>
            </a:r>
            <a:endParaRPr lang="en-US" dirty="0" smtClean="0"/>
          </a:p>
          <a:p>
            <a:pPr lvl="2"/>
            <a:r>
              <a:rPr lang="en-US" dirty="0" smtClean="0"/>
              <a:t>Returns properly formatted JSON strings that are hardcoded</a:t>
            </a:r>
          </a:p>
          <a:p>
            <a:pPr lvl="2"/>
            <a:r>
              <a:rPr lang="en-US" dirty="0" smtClean="0"/>
              <a:t>For testing purposes</a:t>
            </a:r>
          </a:p>
          <a:p>
            <a:pPr lvl="2"/>
            <a:r>
              <a:rPr lang="en-US" dirty="0" smtClean="0"/>
              <a:t>Also useful for development when the HANA API is unavailable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79148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err="1" smtClean="0"/>
              <a:t>QueryManager</a:t>
            </a:r>
            <a:r>
              <a:rPr lang="en-US" dirty="0" smtClean="0"/>
              <a:t> provides another layer of insulation between the Object Layer and the </a:t>
            </a:r>
            <a:r>
              <a:rPr lang="en-US" dirty="0" err="1" smtClean="0"/>
              <a:t>QueryLayer</a:t>
            </a:r>
            <a:endParaRPr lang="en-US" dirty="0" smtClean="0"/>
          </a:p>
          <a:p>
            <a:pPr lvl="1"/>
            <a:r>
              <a:rPr lang="en-US" dirty="0" smtClean="0"/>
              <a:t>It is responsible for providing the Object Layer with specific objects built from the generic </a:t>
            </a:r>
            <a:r>
              <a:rPr lang="en-US" dirty="0" err="1" smtClean="0"/>
              <a:t>QueryResponses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QueryManager</a:t>
            </a:r>
            <a:r>
              <a:rPr lang="en-US" dirty="0" smtClean="0"/>
              <a:t> methods provide utility that the Object Layer wants in terms the Object Layer understands, so the Object Layer doesn’t have a direct dependency on the API.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39832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smtClean="0"/>
              <a:t>Example methods of </a:t>
            </a:r>
            <a:r>
              <a:rPr lang="en-US" dirty="0" err="1" smtClean="0"/>
              <a:t>QueryManager</a:t>
            </a:r>
            <a:endParaRPr lang="en-US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List&lt;Device&gt;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getDeviceTypes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List&lt;String&gt;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getDeviceIds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SensorReading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getSensorReadings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(Map&lt;String, String&gt; parameters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List&lt;String&gt;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79190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err="1" smtClean="0"/>
              <a:t>QueryManager</a:t>
            </a:r>
            <a:r>
              <a:rPr lang="en-US" dirty="0" smtClean="0"/>
              <a:t> methods map to </a:t>
            </a:r>
            <a:r>
              <a:rPr lang="en-US" dirty="0" err="1" smtClean="0"/>
              <a:t>IQueryRequest</a:t>
            </a:r>
            <a:r>
              <a:rPr lang="en-US" dirty="0" smtClean="0"/>
              <a:t> methods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List&lt;Device&gt;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Maps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 smtClean="0"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Maps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QueryDeviceArg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/>
          </a:p>
          <a:p>
            <a:pPr lvl="2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12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smtClean="0"/>
              <a:t>Internally, </a:t>
            </a:r>
            <a:r>
              <a:rPr lang="en-US" dirty="0" err="1" smtClean="0"/>
              <a:t>QueryManager</a:t>
            </a:r>
            <a:r>
              <a:rPr lang="en-US" dirty="0" smtClean="0"/>
              <a:t> methods follow the general procedure of</a:t>
            </a:r>
          </a:p>
          <a:p>
            <a:pPr lvl="1"/>
            <a:r>
              <a:rPr lang="en-US" dirty="0" smtClean="0"/>
              <a:t>Making an </a:t>
            </a:r>
            <a:r>
              <a:rPr lang="en-US" dirty="0" err="1" smtClean="0"/>
              <a:t>IQueryRequest</a:t>
            </a:r>
            <a:r>
              <a:rPr lang="en-US" dirty="0" smtClean="0"/>
              <a:t> using </a:t>
            </a:r>
            <a:r>
              <a:rPr lang="en-US" dirty="0" err="1" smtClean="0"/>
              <a:t>QueryRequestFactory</a:t>
            </a:r>
            <a:endParaRPr lang="en-US" dirty="0" smtClean="0"/>
          </a:p>
          <a:p>
            <a:pPr lvl="1"/>
            <a:r>
              <a:rPr lang="en-US" dirty="0" smtClean="0"/>
              <a:t>Call an </a:t>
            </a:r>
            <a:r>
              <a:rPr lang="en-US" dirty="0" err="1" smtClean="0"/>
              <a:t>IQueryRequest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Convert the </a:t>
            </a:r>
            <a:r>
              <a:rPr lang="en-US" dirty="0" err="1" smtClean="0"/>
              <a:t>QueryResponse</a:t>
            </a:r>
            <a:r>
              <a:rPr lang="en-US" dirty="0" smtClean="0"/>
              <a:t> to Objects</a:t>
            </a:r>
            <a:endParaRPr lang="en-US" dirty="0"/>
          </a:p>
          <a:p>
            <a:pPr lvl="2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3938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(Plain ‘</a:t>
            </a:r>
            <a:r>
              <a:rPr lang="en-US" dirty="0" err="1" smtClean="0"/>
              <a:t>Ol</a:t>
            </a:r>
            <a:r>
              <a:rPr lang="en-US" dirty="0" smtClean="0"/>
              <a:t> Java) Object Layer provides the Presentation Layer with pure Java representations of the elements to display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28388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Objects in Object Layer</a:t>
            </a:r>
          </a:p>
          <a:p>
            <a:pPr lvl="1"/>
            <a:r>
              <a:rPr lang="en-US" dirty="0" err="1" smtClean="0"/>
              <a:t>SensorType</a:t>
            </a:r>
            <a:endParaRPr lang="en-US" dirty="0" smtClean="0"/>
          </a:p>
          <a:p>
            <a:pPr lvl="1"/>
            <a:r>
              <a:rPr lang="en-US" dirty="0" err="1" smtClean="0"/>
              <a:t>DeviceType</a:t>
            </a:r>
            <a:endParaRPr lang="en-US" dirty="0" smtClean="0"/>
          </a:p>
          <a:p>
            <a:pPr lvl="1"/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Device</a:t>
            </a:r>
          </a:p>
          <a:p>
            <a:pPr lvl="1"/>
            <a:r>
              <a:rPr lang="en-US" dirty="0" err="1" smtClean="0"/>
              <a:t>SensorReading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852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err="1" smtClean="0"/>
              <a:t>SensorType</a:t>
            </a:r>
            <a:endParaRPr lang="en-US" dirty="0" smtClean="0"/>
          </a:p>
          <a:p>
            <a:pPr lvl="1"/>
            <a:r>
              <a:rPr lang="en-US" dirty="0" smtClean="0"/>
              <a:t>Represents a </a:t>
            </a:r>
            <a:r>
              <a:rPr lang="en-US" dirty="0" err="1" smtClean="0"/>
              <a:t>SensorType</a:t>
            </a:r>
            <a:r>
              <a:rPr lang="en-US" dirty="0" smtClean="0"/>
              <a:t> (e.g. “Temp”)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39321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Who and Why?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VP Engineering</a:t>
            </a:r>
          </a:p>
          <a:p>
            <a:pPr lvl="2"/>
            <a:r>
              <a:rPr lang="en-US" dirty="0" smtClean="0"/>
              <a:t>“Simple, extensible and low cost design”</a:t>
            </a:r>
          </a:p>
          <a:p>
            <a:pPr lvl="2"/>
            <a:r>
              <a:rPr lang="en-US" dirty="0" smtClean="0"/>
              <a:t>“Easily maintenance”</a:t>
            </a:r>
          </a:p>
          <a:p>
            <a:pPr lvl="1"/>
            <a:r>
              <a:rPr lang="en-US" dirty="0" smtClean="0"/>
              <a:t>Project Guide</a:t>
            </a:r>
          </a:p>
          <a:p>
            <a:pPr lvl="2"/>
            <a:r>
              <a:rPr lang="en-US" dirty="0" smtClean="0"/>
              <a:t>“Easy transition between teams”</a:t>
            </a:r>
          </a:p>
          <a:p>
            <a:pPr lvl="2"/>
            <a:r>
              <a:rPr lang="en-US" dirty="0" smtClean="0"/>
              <a:t>“Minimum viable technology stack: lower learning curve”</a:t>
            </a:r>
          </a:p>
          <a:p>
            <a:pPr lvl="1"/>
            <a:r>
              <a:rPr lang="en-US" dirty="0" smtClean="0"/>
              <a:t>Developers</a:t>
            </a:r>
          </a:p>
          <a:p>
            <a:pPr lvl="2"/>
            <a:r>
              <a:rPr lang="en-US" dirty="0" smtClean="0"/>
              <a:t>“APIs should be simple and easy to incorporate”</a:t>
            </a:r>
          </a:p>
          <a:p>
            <a:pPr lvl="2"/>
            <a:r>
              <a:rPr lang="en-US" dirty="0" smtClean="0"/>
              <a:t>“Well defined and extensive API”</a:t>
            </a:r>
          </a:p>
          <a:p>
            <a:pPr lvl="1"/>
            <a:r>
              <a:rPr lang="en-US" dirty="0" smtClean="0"/>
              <a:t>End Users</a:t>
            </a:r>
          </a:p>
          <a:p>
            <a:pPr lvl="2"/>
            <a:r>
              <a:rPr lang="en-US" dirty="0" smtClean="0"/>
              <a:t>“Ease of use”</a:t>
            </a:r>
          </a:p>
          <a:p>
            <a:pPr lvl="2"/>
            <a:r>
              <a:rPr lang="en-US" dirty="0" smtClean="0"/>
              <a:t>“Single access point for visualization”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5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err="1" smtClean="0"/>
              <a:t>DeviceType</a:t>
            </a:r>
            <a:endParaRPr lang="en-US" dirty="0" smtClean="0"/>
          </a:p>
          <a:p>
            <a:pPr lvl="1"/>
            <a:r>
              <a:rPr lang="en-US" dirty="0" smtClean="0"/>
              <a:t>Represents a </a:t>
            </a:r>
            <a:r>
              <a:rPr lang="en-US" dirty="0" err="1" smtClean="0"/>
              <a:t>DeviceType</a:t>
            </a:r>
            <a:r>
              <a:rPr lang="en-US" dirty="0" smtClean="0"/>
              <a:t> (e.g. “Firefly_v3”)</a:t>
            </a:r>
          </a:p>
          <a:p>
            <a:pPr lvl="1"/>
            <a:r>
              <a:rPr lang="en-US" dirty="0" smtClean="0"/>
              <a:t>Contains a List of </a:t>
            </a:r>
            <a:r>
              <a:rPr lang="en-US" dirty="0" err="1" smtClean="0"/>
              <a:t>SensorType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08159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Maps a </a:t>
            </a:r>
            <a:r>
              <a:rPr lang="en-US" dirty="0" err="1" smtClean="0"/>
              <a:t>DeviceType</a:t>
            </a:r>
            <a:r>
              <a:rPr lang="en-US" dirty="0" smtClean="0"/>
              <a:t> to a </a:t>
            </a:r>
            <a:r>
              <a:rPr lang="en-US" dirty="0" err="1" smtClean="0"/>
              <a:t>SensorType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54245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Contains the Device ID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DeviceType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deviceAgent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deviceLocation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39935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err="1" smtClean="0"/>
              <a:t>SensorReading</a:t>
            </a:r>
            <a:endParaRPr lang="en-US" dirty="0" smtClean="0"/>
          </a:p>
          <a:p>
            <a:pPr lvl="1"/>
            <a:r>
              <a:rPr lang="en-US" dirty="0" smtClean="0"/>
              <a:t>Collects together</a:t>
            </a:r>
          </a:p>
          <a:p>
            <a:pPr lvl="2"/>
            <a:r>
              <a:rPr lang="en-US" dirty="0" smtClean="0"/>
              <a:t>ID of device</a:t>
            </a:r>
          </a:p>
          <a:p>
            <a:pPr lvl="2"/>
            <a:r>
              <a:rPr lang="en-US" dirty="0" smtClean="0"/>
              <a:t>Type of sensor</a:t>
            </a:r>
          </a:p>
          <a:p>
            <a:pPr lvl="2"/>
            <a:r>
              <a:rPr lang="en-US" dirty="0" smtClean="0"/>
              <a:t>Data value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imestamp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49036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Presentation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18948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Presentation Layer provides a UI view to the end users of </a:t>
            </a:r>
            <a:r>
              <a:rPr lang="en-US" dirty="0" err="1" smtClean="0"/>
              <a:t>SenWeb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the UI Wizard Pattern to guide users in the dashboard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8540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UI Wizard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1"/>
            <a:ext cx="44672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 smtClean="0"/>
              <a:t>UI Wizard</a:t>
            </a:r>
            <a:endParaRPr lang="en-US" b="1" u="sng" dirty="0"/>
          </a:p>
          <a:p>
            <a:r>
              <a:rPr lang="en-US" dirty="0"/>
              <a:t>Presentation layer </a:t>
            </a:r>
            <a:r>
              <a:rPr lang="en-US" dirty="0" smtClean="0"/>
              <a:t>pattern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Minimizes errors and misunderstandings</a:t>
            </a:r>
          </a:p>
          <a:p>
            <a:pPr lvl="1"/>
            <a:r>
              <a:rPr lang="en-US" dirty="0"/>
              <a:t>Provides Clear Flow and prompt feedback throughout the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6" name="Picture 2" descr="C:\Users\geoff\Pictures\mockup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40" y="872169"/>
            <a:ext cx="4188954" cy="3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63936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UI Wizard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0"/>
            <a:ext cx="4467225" cy="5380689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 smtClean="0"/>
              <a:t>UI Wizard</a:t>
            </a:r>
            <a:endParaRPr lang="en-US" b="1" u="sng" dirty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Forces the user to follow steps as we define </a:t>
            </a:r>
            <a:r>
              <a:rPr lang="en-US" dirty="0" smtClean="0"/>
              <a:t>them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Clarity and ease-of-use outweighs the restriction on users’ process</a:t>
            </a:r>
          </a:p>
        </p:txBody>
      </p:sp>
      <p:pic>
        <p:nvPicPr>
          <p:cNvPr id="6" name="Picture 2" descr="C:\Users\geoff\Pictures\mockup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40" y="872169"/>
            <a:ext cx="4188954" cy="3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1161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Presentation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18948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The Presentation Layer will be the focus of our Demo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8426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Notes on Overall Governance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dirty="0"/>
              <a:t>Documentation Guidelines</a:t>
            </a:r>
          </a:p>
          <a:p>
            <a:pPr lvl="1"/>
            <a:r>
              <a:rPr lang="en-US" dirty="0" err="1"/>
              <a:t>SenWeb</a:t>
            </a:r>
            <a:r>
              <a:rPr lang="en-US" dirty="0"/>
              <a:t> documents all classes with class level and method level comments.</a:t>
            </a:r>
          </a:p>
          <a:p>
            <a:pPr lvl="1"/>
            <a:r>
              <a:rPr lang="en-US" dirty="0" err="1"/>
              <a:t>SenWeb</a:t>
            </a:r>
            <a:r>
              <a:rPr lang="en-US" dirty="0"/>
              <a:t> is commented in order to generate documentation from the JDK “</a:t>
            </a:r>
            <a:r>
              <a:rPr lang="en-US" dirty="0" err="1"/>
              <a:t>javadoc</a:t>
            </a:r>
            <a:r>
              <a:rPr lang="en-US" dirty="0"/>
              <a:t>” tool.</a:t>
            </a:r>
          </a:p>
          <a:p>
            <a:r>
              <a:rPr lang="en-US" dirty="0"/>
              <a:t>Testing Guidelines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JUnit</a:t>
            </a:r>
            <a:r>
              <a:rPr lang="en-US" dirty="0"/>
              <a:t> 4.11 for testing by annotating methods with @Test and classes with @</a:t>
            </a:r>
            <a:r>
              <a:rPr lang="en-US" dirty="0" err="1"/>
              <a:t>RunWith</a:t>
            </a:r>
            <a:r>
              <a:rPr lang="en-US" dirty="0"/>
              <a:t>(JUnit4.class). </a:t>
            </a:r>
          </a:p>
          <a:p>
            <a:pPr lvl="1"/>
            <a:r>
              <a:rPr lang="en-US" dirty="0" err="1"/>
              <a:t>SenWeb</a:t>
            </a:r>
            <a:r>
              <a:rPr lang="en-US" dirty="0"/>
              <a:t> provides Unit and Integration test cases for all classes and logical modules. 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338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err="1" smtClean="0">
                <a:solidFill>
                  <a:srgbClr val="C00000"/>
                </a:solidFill>
                <a:cs typeface="Arial" charset="0"/>
              </a:rPr>
              <a:t>SenWeb</a:t>
            </a:r>
            <a:r>
              <a:rPr lang="en-US" dirty="0" smtClean="0">
                <a:solidFill>
                  <a:srgbClr val="C00000"/>
                </a:solidFill>
                <a:cs typeface="Arial" charset="0"/>
              </a:rPr>
              <a:t> Architecture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62226"/>
            <a:ext cx="8759825" cy="3476624"/>
          </a:xfrm>
        </p:spPr>
        <p:txBody>
          <a:bodyPr rIns="104933"/>
          <a:lstStyle/>
          <a:p>
            <a:r>
              <a:rPr lang="en-US" dirty="0" smtClean="0"/>
              <a:t>To reiterate:</a:t>
            </a:r>
          </a:p>
          <a:p>
            <a:pPr lvl="1"/>
            <a:r>
              <a:rPr lang="en-US" dirty="0" smtClean="0"/>
              <a:t>Design is highly modular</a:t>
            </a:r>
          </a:p>
          <a:p>
            <a:pPr lvl="1"/>
            <a:r>
              <a:rPr lang="en-US" dirty="0" smtClean="0"/>
              <a:t>Design decouples presentation, business logic, and data access</a:t>
            </a:r>
          </a:p>
          <a:p>
            <a:pPr lvl="1"/>
            <a:r>
              <a:rPr lang="en-US" dirty="0" smtClean="0"/>
              <a:t>Promotes extensibility and reuse of components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3506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and How?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33732"/>
              </p:ext>
            </p:extLst>
          </p:nvPr>
        </p:nvGraphicFramePr>
        <p:xfrm>
          <a:off x="871893" y="1391674"/>
          <a:ext cx="7175480" cy="401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Users\David\Desktop\rail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66" y="4664639"/>
            <a:ext cx="515252" cy="6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2/01/dynamo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066" b="77821" l="4280" r="961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42" b="19115"/>
          <a:stretch/>
        </p:blipFill>
        <p:spPr bwMode="auto">
          <a:xfrm>
            <a:off x="1824393" y="1422198"/>
            <a:ext cx="884754" cy="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softaculous.com/images/softimages/346__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7" y="3618818"/>
            <a:ext cx="598265" cy="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53200" y="554945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*Representation by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Team 4 – Architecture Design Class (2012)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6" descr="C:\Users\David\Desktop\postgr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9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3" y="2560292"/>
            <a:ext cx="661122" cy="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9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445000"/>
            <a:ext cx="7772400" cy="136207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DEMONSTRATION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50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3004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Demo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endParaRPr lang="en-US" dirty="0"/>
          </a:p>
          <a:p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1638" y="938213"/>
            <a:ext cx="8759825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04933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50888" indent="-285750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itchFamily="34" charset="0"/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Application available at: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cmu-</a:t>
            </a:r>
            <a:r>
              <a:rPr lang="en-US" dirty="0" err="1" smtClean="0">
                <a:hlinkClick r:id="rId3"/>
              </a:rPr>
              <a:t>senweb.herokuapp.com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733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Analysis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b="1" dirty="0" smtClean="0"/>
              <a:t>Architectural Advantages</a:t>
            </a:r>
          </a:p>
          <a:p>
            <a:pPr lvl="1"/>
            <a:r>
              <a:rPr lang="en-US" dirty="0" smtClean="0"/>
              <a:t>Play Framework allowed for rapid prototyping (MVC pattern)</a:t>
            </a:r>
          </a:p>
          <a:p>
            <a:pPr lvl="1"/>
            <a:r>
              <a:rPr lang="en-US" dirty="0" smtClean="0"/>
              <a:t>Modularity of code made testing easier (DAO, Facade patterns)</a:t>
            </a:r>
          </a:p>
          <a:p>
            <a:r>
              <a:rPr lang="en-US" b="1" dirty="0" smtClean="0"/>
              <a:t>Opportunities for Improvement</a:t>
            </a:r>
          </a:p>
          <a:p>
            <a:pPr lvl="1"/>
            <a:r>
              <a:rPr lang="en-US" dirty="0" smtClean="0"/>
              <a:t>URLs (“routes” in Play terms) that our AJAX calls use are not 100% </a:t>
            </a:r>
            <a:r>
              <a:rPr lang="en-US" dirty="0" err="1" smtClean="0"/>
              <a:t>RESTful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calls to Sensor Service Platform API with nearly every page request.</a:t>
            </a:r>
          </a:p>
          <a:p>
            <a:pPr lvl="1"/>
            <a:r>
              <a:rPr lang="en-US" dirty="0" smtClean="0"/>
              <a:t>Caching of metadata may provide better performance.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543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445000"/>
            <a:ext cx="7772400" cy="136207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Future work</a:t>
            </a:r>
            <a:br>
              <a:rPr lang="en-US" sz="6000" dirty="0" smtClean="0">
                <a:solidFill>
                  <a:srgbClr val="C00000"/>
                </a:solidFill>
                <a:cs typeface="Arial" charset="0"/>
              </a:rPr>
            </a:br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key </a:t>
            </a:r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takeaway</a:t>
            </a:r>
            <a:endParaRPr lang="en-US" sz="6000" dirty="0" smtClean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53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307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400" y="952500"/>
            <a:ext cx="8229600" cy="551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Add implementation for Category 4 APIs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Represents CRUD operations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Sensors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Devices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Device Agents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Sensor Types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Device Types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role based access control.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Increase charting ability for Dashboard page.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real-time visualization support to really utilize HANA’s abilities.</a:t>
            </a:r>
          </a:p>
        </p:txBody>
      </p:sp>
    </p:spTree>
    <p:extLst>
      <p:ext uri="{BB962C8B-B14F-4D97-AF65-F5344CB8AC3E}">
        <p14:creationId xmlns:p14="http://schemas.microsoft.com/office/powerpoint/2010/main" val="517509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 smtClean="0">
                <a:solidFill>
                  <a:srgbClr val="FF0000"/>
                </a:solidFill>
              </a:rPr>
              <a:t>Takeaway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Design: Modular, Decoupled and componentized</a:t>
            </a:r>
          </a:p>
          <a:p>
            <a:pPr lvl="1"/>
            <a:r>
              <a:rPr lang="en-US" dirty="0" smtClean="0"/>
              <a:t>Macro: Modular service oriented architecture with </a:t>
            </a:r>
            <a:r>
              <a:rPr lang="en-US" dirty="0" err="1" smtClean="0"/>
              <a:t>RESTful</a:t>
            </a:r>
            <a:r>
              <a:rPr lang="en-US" dirty="0" smtClean="0"/>
              <a:t> protocol</a:t>
            </a:r>
          </a:p>
          <a:p>
            <a:pPr lvl="1"/>
            <a:r>
              <a:rPr lang="en-US" dirty="0" smtClean="0"/>
              <a:t>Micro: Design patterns selected based on context</a:t>
            </a:r>
          </a:p>
          <a:p>
            <a:pPr lvl="1"/>
            <a:r>
              <a:rPr lang="en-US" dirty="0" smtClean="0"/>
              <a:t>Play Framework: Compatible and Java based.</a:t>
            </a:r>
          </a:p>
          <a:p>
            <a:r>
              <a:rPr lang="en-US" dirty="0" smtClean="0"/>
              <a:t>Further expansion</a:t>
            </a:r>
          </a:p>
          <a:p>
            <a:pPr lvl="1"/>
            <a:r>
              <a:rPr lang="en-US" dirty="0" smtClean="0"/>
              <a:t>Discoverable and configurable </a:t>
            </a:r>
            <a:r>
              <a:rPr lang="en-US" dirty="0" err="1" smtClean="0"/>
              <a:t>RESTful</a:t>
            </a:r>
            <a:r>
              <a:rPr lang="en-US" dirty="0" smtClean="0"/>
              <a:t> APIs</a:t>
            </a:r>
          </a:p>
          <a:p>
            <a:pPr lvl="1"/>
            <a:r>
              <a:rPr lang="en-US" dirty="0" smtClean="0"/>
              <a:t>Support complete CRUD operation on sensor data</a:t>
            </a:r>
          </a:p>
          <a:p>
            <a:pPr lvl="1"/>
            <a:r>
              <a:rPr lang="en-US" dirty="0" smtClean="0"/>
              <a:t>Role based access restrictions</a:t>
            </a:r>
          </a:p>
          <a:p>
            <a:pPr lvl="1"/>
            <a:r>
              <a:rPr lang="en-US" dirty="0" smtClean="0"/>
              <a:t>Real-time 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Introducing: SAP® HANA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168546"/>
              </p:ext>
            </p:extLst>
          </p:nvPr>
        </p:nvGraphicFramePr>
        <p:xfrm>
          <a:off x="871893" y="1391674"/>
          <a:ext cx="7175480" cy="401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Users\David\Desktop\rail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66" y="4664639"/>
            <a:ext cx="515252" cy="6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2/01/dynamo.jpg"/>
          <p:cNvPicPr>
            <a:picLocks noChangeAspect="1" noChangeArrowheads="1"/>
          </p:cNvPicPr>
          <p:nvPr/>
        </p:nvPicPr>
        <p:blipFill rotWithShape="1">
          <a:blip r:embed="rId8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066" b="77821" l="4280" r="961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42" b="19115"/>
          <a:stretch/>
        </p:blipFill>
        <p:spPr bwMode="auto">
          <a:xfrm>
            <a:off x="1824393" y="1422198"/>
            <a:ext cx="884754" cy="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softaculous.com/images/softimages/346__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7" y="3618818"/>
            <a:ext cx="598265" cy="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David\Desktop\postgres.png"/>
          <p:cNvPicPr>
            <a:picLocks noChangeAspect="1" noChangeArrowheads="1"/>
          </p:cNvPicPr>
          <p:nvPr/>
        </p:nvPicPr>
        <p:blipFill>
          <a:blip r:embed="rId11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9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3" y="2560292"/>
            <a:ext cx="661122" cy="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2267255" y="1942452"/>
            <a:ext cx="4771694" cy="818086"/>
          </a:xfrm>
          <a:custGeom>
            <a:avLst/>
            <a:gdLst>
              <a:gd name="connsiteX0" fmla="*/ 0 w 4771694"/>
              <a:gd name="connsiteY0" fmla="*/ 0 h 818085"/>
              <a:gd name="connsiteX1" fmla="*/ 4362652 w 4771694"/>
              <a:gd name="connsiteY1" fmla="*/ 0 h 818085"/>
              <a:gd name="connsiteX2" fmla="*/ 4771694 w 4771694"/>
              <a:gd name="connsiteY2" fmla="*/ 409043 h 818085"/>
              <a:gd name="connsiteX3" fmla="*/ 4362652 w 4771694"/>
              <a:gd name="connsiteY3" fmla="*/ 818085 h 818085"/>
              <a:gd name="connsiteX4" fmla="*/ 0 w 4771694"/>
              <a:gd name="connsiteY4" fmla="*/ 818085 h 818085"/>
              <a:gd name="connsiteX5" fmla="*/ 0 w 4771694"/>
              <a:gd name="connsiteY5" fmla="*/ 0 h 8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1694" h="818085">
                <a:moveTo>
                  <a:pt x="4771694" y="818084"/>
                </a:moveTo>
                <a:lnTo>
                  <a:pt x="409042" y="818084"/>
                </a:lnTo>
                <a:lnTo>
                  <a:pt x="0" y="409042"/>
                </a:lnTo>
                <a:lnTo>
                  <a:pt x="409042" y="1"/>
                </a:lnTo>
                <a:lnTo>
                  <a:pt x="4771694" y="1"/>
                </a:lnTo>
                <a:lnTo>
                  <a:pt x="4771694" y="818084"/>
                </a:lnTo>
                <a:close/>
              </a:path>
            </a:pathLst>
          </a:cu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565274" tIns="60961" rIns="113792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</a:rPr>
              <a:t>In-memory database solution for accelerated analytics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96312" y="1942453"/>
            <a:ext cx="818085" cy="8180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13" name="Picture 12" descr="hana.jpg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262" b="60465" l="23824" r="72206">
                        <a14:foregroundMark x1="70735" y1="53821" x2="49265" y2="54153"/>
                        <a14:foregroundMark x1="43529" y1="56478" x2="46471" y2="57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28" t="19436" r="27206" b="37707"/>
          <a:stretch/>
        </p:blipFill>
        <p:spPr>
          <a:xfrm>
            <a:off x="1921841" y="2202408"/>
            <a:ext cx="756820" cy="2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ular Callout 8"/>
          <p:cNvSpPr/>
          <p:nvPr/>
        </p:nvSpPr>
        <p:spPr>
          <a:xfrm>
            <a:off x="698011" y="5529267"/>
            <a:ext cx="1769272" cy="503233"/>
          </a:xfrm>
          <a:prstGeom prst="wedgeRectCallout">
            <a:avLst>
              <a:gd name="adj1" fmla="val 33155"/>
              <a:gd name="adj2" fmla="val -79606"/>
            </a:avLst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No native support for HANA.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Introducing: SAP® HANA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562154"/>
              </p:ext>
            </p:extLst>
          </p:nvPr>
        </p:nvGraphicFramePr>
        <p:xfrm>
          <a:off x="871893" y="1391674"/>
          <a:ext cx="7175480" cy="401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Users\David\Desktop\rail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66" y="4664639"/>
            <a:ext cx="515252" cy="6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2/01/dynamo.jpg"/>
          <p:cNvPicPr>
            <a:picLocks noChangeAspect="1" noChangeArrowheads="1"/>
          </p:cNvPicPr>
          <p:nvPr/>
        </p:nvPicPr>
        <p:blipFill rotWithShape="1">
          <a:blip r:embed="rId8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066" b="77821" l="4280" r="961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42" b="19115"/>
          <a:stretch/>
        </p:blipFill>
        <p:spPr bwMode="auto">
          <a:xfrm>
            <a:off x="1824393" y="1422198"/>
            <a:ext cx="884754" cy="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softaculous.com/images/softimages/346__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7" y="3618818"/>
            <a:ext cx="598265" cy="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David\Desktop\postgres.png"/>
          <p:cNvPicPr>
            <a:picLocks noChangeAspect="1" noChangeArrowheads="1"/>
          </p:cNvPicPr>
          <p:nvPr/>
        </p:nvPicPr>
        <p:blipFill>
          <a:blip r:embed="rId11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9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3" y="2560292"/>
            <a:ext cx="661122" cy="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2267255" y="1942452"/>
            <a:ext cx="4771694" cy="818086"/>
          </a:xfrm>
          <a:custGeom>
            <a:avLst/>
            <a:gdLst>
              <a:gd name="connsiteX0" fmla="*/ 0 w 4771694"/>
              <a:gd name="connsiteY0" fmla="*/ 0 h 818085"/>
              <a:gd name="connsiteX1" fmla="*/ 4362652 w 4771694"/>
              <a:gd name="connsiteY1" fmla="*/ 0 h 818085"/>
              <a:gd name="connsiteX2" fmla="*/ 4771694 w 4771694"/>
              <a:gd name="connsiteY2" fmla="*/ 409043 h 818085"/>
              <a:gd name="connsiteX3" fmla="*/ 4362652 w 4771694"/>
              <a:gd name="connsiteY3" fmla="*/ 818085 h 818085"/>
              <a:gd name="connsiteX4" fmla="*/ 0 w 4771694"/>
              <a:gd name="connsiteY4" fmla="*/ 818085 h 818085"/>
              <a:gd name="connsiteX5" fmla="*/ 0 w 4771694"/>
              <a:gd name="connsiteY5" fmla="*/ 0 h 8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1694" h="818085">
                <a:moveTo>
                  <a:pt x="4771694" y="818084"/>
                </a:moveTo>
                <a:lnTo>
                  <a:pt x="409042" y="818084"/>
                </a:lnTo>
                <a:lnTo>
                  <a:pt x="0" y="409042"/>
                </a:lnTo>
                <a:lnTo>
                  <a:pt x="409042" y="1"/>
                </a:lnTo>
                <a:lnTo>
                  <a:pt x="4771694" y="1"/>
                </a:lnTo>
                <a:lnTo>
                  <a:pt x="4771694" y="818084"/>
                </a:lnTo>
                <a:close/>
              </a:path>
            </a:pathLst>
          </a:cu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565274" tIns="60961" rIns="113792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</a:rPr>
              <a:t>In-memory database solution for accelerated analytics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96312" y="1942453"/>
            <a:ext cx="818085" cy="8180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13" name="Picture 12" descr="hana.jpg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262" b="60465" l="23824" r="72206">
                        <a14:foregroundMark x1="70735" y1="53821" x2="49265" y2="54153"/>
                        <a14:foregroundMark x1="43529" y1="56478" x2="46471" y2="57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28" t="19436" r="27206" b="37707"/>
          <a:stretch/>
        </p:blipFill>
        <p:spPr>
          <a:xfrm>
            <a:off x="1921841" y="2202408"/>
            <a:ext cx="756820" cy="289662"/>
          </a:xfrm>
          <a:prstGeom prst="rect">
            <a:avLst/>
          </a:prstGeom>
        </p:spPr>
      </p:pic>
      <p:pic>
        <p:nvPicPr>
          <p:cNvPr id="15" name="Picture 14" descr="warning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" y="5148461"/>
            <a:ext cx="553759" cy="5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Proposed Application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062942"/>
              </p:ext>
            </p:extLst>
          </p:nvPr>
        </p:nvGraphicFramePr>
        <p:xfrm>
          <a:off x="528992" y="1428278"/>
          <a:ext cx="8170508" cy="447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900" y="1358900"/>
            <a:ext cx="7404100" cy="1841500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7900" y="4140200"/>
            <a:ext cx="7404100" cy="1803400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688975" y="2031256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API  Module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1676" y="4799857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Web Module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245100"/>
            <a:ext cx="7772400" cy="136207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System DESIGN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3705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UTKNFZubbB3KsgCjRhdd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76122</TotalTime>
  <Words>1695</Words>
  <Application>Microsoft Macintosh PowerPoint</Application>
  <PresentationFormat>On-screen Show (4:3)</PresentationFormat>
  <Paragraphs>399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1_Default Design</vt:lpstr>
      <vt:lpstr>SenWeb Project 3 – Part-time </vt:lpstr>
      <vt:lpstr>Agenda</vt:lpstr>
      <vt:lpstr>Motivation</vt:lpstr>
      <vt:lpstr>Who and Why?</vt:lpstr>
      <vt:lpstr>What and How?</vt:lpstr>
      <vt:lpstr>Introducing: SAP® HANA</vt:lpstr>
      <vt:lpstr>Introducing: SAP® HANA</vt:lpstr>
      <vt:lpstr>Proposed Application</vt:lpstr>
      <vt:lpstr>System DESIGN</vt:lpstr>
      <vt:lpstr>Design Philosophy</vt:lpstr>
      <vt:lpstr>Contextual View</vt:lpstr>
      <vt:lpstr>Informational View</vt:lpstr>
      <vt:lpstr>Functional View</vt:lpstr>
      <vt:lpstr>Logical View</vt:lpstr>
      <vt:lpstr>USE CASE MODEL</vt:lpstr>
      <vt:lpstr>Architectural Overview</vt:lpstr>
      <vt:lpstr>Design Pattern: Model View Controller</vt:lpstr>
      <vt:lpstr>Design Pattern: Model View Controller</vt:lpstr>
      <vt:lpstr>System Implementation</vt:lpstr>
      <vt:lpstr>Framework Selection</vt:lpstr>
      <vt:lpstr>Framework Selection</vt:lpstr>
      <vt:lpstr>Framework Selection</vt:lpstr>
      <vt:lpstr>Framework Selection</vt:lpstr>
      <vt:lpstr>In-Depth: Query Layer</vt:lpstr>
      <vt:lpstr>Design Pattern: Facade</vt:lpstr>
      <vt:lpstr>Design Pattern: Facade</vt:lpstr>
      <vt:lpstr>Design Pattern: Data Access Object</vt:lpstr>
      <vt:lpstr>Design Pattern: Data Access Object</vt:lpstr>
      <vt:lpstr>In-Depth: Query Layer</vt:lpstr>
      <vt:lpstr>In-Depth: Query Layer</vt:lpstr>
      <vt:lpstr>In-Depth: Query Layer</vt:lpstr>
      <vt:lpstr>In-Depth: Query Layer</vt:lpstr>
      <vt:lpstr>In-Depth: Query Manager</vt:lpstr>
      <vt:lpstr>In-Depth: Query Manager</vt:lpstr>
      <vt:lpstr>In-Depth: Query Manager</vt:lpstr>
      <vt:lpstr>In-Depth: Query Manager</vt:lpstr>
      <vt:lpstr>In-Depth: Object Layer</vt:lpstr>
      <vt:lpstr>In-Depth: Object Layer</vt:lpstr>
      <vt:lpstr>In-Depth: Object Layer</vt:lpstr>
      <vt:lpstr>In-Depth: Object Layer</vt:lpstr>
      <vt:lpstr>In-Depth: Object Layer</vt:lpstr>
      <vt:lpstr>In-Depth: Object Layer</vt:lpstr>
      <vt:lpstr>In-Depth: Object Layer</vt:lpstr>
      <vt:lpstr>In-Depth: Presentation Layer</vt:lpstr>
      <vt:lpstr>Design Pattern: UI Wizard</vt:lpstr>
      <vt:lpstr>Design Pattern: UI Wizard</vt:lpstr>
      <vt:lpstr>In-Depth: Presentation Layer</vt:lpstr>
      <vt:lpstr>Notes on Overall Governance</vt:lpstr>
      <vt:lpstr>SenWeb Architecture</vt:lpstr>
      <vt:lpstr>DEMONSTRATION</vt:lpstr>
      <vt:lpstr>Demo</vt:lpstr>
      <vt:lpstr>Analysis</vt:lpstr>
      <vt:lpstr>Future work key takeaway</vt:lpstr>
      <vt:lpstr>Future work</vt:lpstr>
      <vt:lpstr>Key Takeaway</vt:lpstr>
    </vt:vector>
  </TitlesOfParts>
  <Company>Northern Illinois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 Zhang's slides</dc:title>
  <dc:subject>Jia's slides</dc:subject>
  <dc:creator>Jia Zhang</dc:creator>
  <cp:lastModifiedBy>Abhinav Trivedi</cp:lastModifiedBy>
  <cp:revision>2340</cp:revision>
  <cp:lastPrinted>2012-11-07T14:51:15Z</cp:lastPrinted>
  <dcterms:created xsi:type="dcterms:W3CDTF">2002-08-23T15:26:08Z</dcterms:created>
  <dcterms:modified xsi:type="dcterms:W3CDTF">2013-12-08T00:25:18Z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1MpzMJvpc2_gP-s30D4aTKUE3UWk8upSRN6x4sJMHt1g</vt:lpwstr>
  </property>
  <property fmtid="{D5CDD505-2E9C-101B-9397-08002B2CF9AE}" pid="3" name="Google.Documents.RevisionId">
    <vt:lpwstr>00590516212335318651</vt:lpwstr>
  </property>
  <property fmtid="{D5CDD505-2E9C-101B-9397-08002B2CF9AE}" pid="4" name="Google.Documents.PreviousRevisionId">
    <vt:lpwstr>07214289534329033167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