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OpenNEX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Management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Provides a platform for users to manage their projects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Organize users from the social network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Gives access to shared data, files and discussions for the project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Flexible Sharing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Flexible ways of sharing software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RESTful API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User can publish their self-hosting software with RESTful API and corresponding interface/configuration instructions with parsable format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Downloadable software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User can also upload their executable software files and environment configurations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Community-based Cooperation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New concepts of cooperations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Workflow creation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Base on software and other workflow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Workflow execution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Workflow parser and execution unit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Dependency notification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User notifications of related software/workflow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Progress/insight sharing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More social network interaction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Access Control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User login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Content ACLs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Project / Group Resource Sharing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Workflow Recommendation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Resource metadata indexing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Recommendation based 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Workflow Metadata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User Profiles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User Activity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Rating and Feedback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Suggest optimal configuration for workflow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Workflow Execution (Ideas)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Prototyping Sandbox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Processes turned into reusable APIs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Migratable dockers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Execute closer to data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High Level Idea</a:t>
            </a:r>
          </a:p>
        </p:txBody>
      </p:sp>
      <p:sp>
        <p:nvSpPr>
          <p:cNvPr id="37" name="Shape 37"/>
          <p:cNvSpPr/>
          <p:nvPr/>
        </p:nvSpPr>
        <p:spPr>
          <a:xfrm>
            <a:off x="587100" y="1149825"/>
            <a:ext cx="5750100" cy="1079699"/>
          </a:xfrm>
          <a:prstGeom prst="rect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Social Network</a:t>
            </a:r>
          </a:p>
        </p:txBody>
      </p:sp>
      <p:sp>
        <p:nvSpPr>
          <p:cNvPr id="38" name="Shape 38"/>
          <p:cNvSpPr/>
          <p:nvPr/>
        </p:nvSpPr>
        <p:spPr>
          <a:xfrm>
            <a:off x="587100" y="2315900"/>
            <a:ext cx="3037799" cy="2397299"/>
          </a:xfrm>
          <a:prstGeom prst="rect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Data, Software, Workflow Sharing</a:t>
            </a:r>
          </a:p>
        </p:txBody>
      </p:sp>
      <p:sp>
        <p:nvSpPr>
          <p:cNvPr id="39" name="Shape 39"/>
          <p:cNvSpPr/>
          <p:nvPr/>
        </p:nvSpPr>
        <p:spPr>
          <a:xfrm>
            <a:off x="3685525" y="2315975"/>
            <a:ext cx="2651699" cy="2397299"/>
          </a:xfrm>
          <a:prstGeom prst="rect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Workflow Recommendation and Execution</a:t>
            </a:r>
          </a:p>
        </p:txBody>
      </p:sp>
      <p:sp>
        <p:nvSpPr>
          <p:cNvPr id="40" name="Shape 40"/>
          <p:cNvSpPr/>
          <p:nvPr/>
        </p:nvSpPr>
        <p:spPr>
          <a:xfrm rot="5400000">
            <a:off x="5257549" y="2325900"/>
            <a:ext cx="3546000" cy="1211400"/>
          </a:xfrm>
          <a:prstGeom prst="rect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Access Control</a:t>
            </a:r>
          </a:p>
        </p:txBody>
      </p:sp>
      <p:sp>
        <p:nvSpPr>
          <p:cNvPr id="41" name="Shape 41"/>
          <p:cNvSpPr/>
          <p:nvPr/>
        </p:nvSpPr>
        <p:spPr>
          <a:xfrm rot="5400000">
            <a:off x="6503924" y="2387400"/>
            <a:ext cx="3537300" cy="1079699"/>
          </a:xfrm>
          <a:prstGeom prst="rect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Project Management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Apply International Standard SOA-RA as the basis for overall architectural design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Extensibility, Portability, Reusability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Separate features into independent APIs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AWS as background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2225" y="6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SOA - RA </a:t>
            </a:r>
          </a:p>
        </p:txBody>
      </p:sp>
      <p:sp>
        <p:nvSpPr>
          <p:cNvPr id="53" name="Shape 53"/>
          <p:cNvSpPr/>
          <p:nvPr/>
        </p:nvSpPr>
        <p:spPr>
          <a:xfrm>
            <a:off x="2082150" y="4448543"/>
            <a:ext cx="2777400" cy="571200"/>
          </a:xfrm>
          <a:prstGeom prst="rect">
            <a:avLst/>
          </a:prstGeom>
          <a:solidFill>
            <a:srgbClr val="CFE2F3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Operational systems layer</a:t>
            </a:r>
            <a:r>
              <a:rPr lang="en"/>
              <a:t> (AWS)</a:t>
            </a:r>
          </a:p>
        </p:txBody>
      </p:sp>
      <p:sp>
        <p:nvSpPr>
          <p:cNvPr id="54" name="Shape 54"/>
          <p:cNvSpPr/>
          <p:nvPr/>
        </p:nvSpPr>
        <p:spPr>
          <a:xfrm rot="5400000">
            <a:off x="3580096" y="2613560"/>
            <a:ext cx="3990599" cy="629700"/>
          </a:xfrm>
          <a:prstGeom prst="rect">
            <a:avLst/>
          </a:prstGeom>
          <a:solidFill>
            <a:srgbClr val="CFE2F3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Integration  layer</a:t>
            </a:r>
            <a:r>
              <a:rPr lang="en"/>
              <a:t> (Enterprise Service bus)</a:t>
            </a:r>
          </a:p>
        </p:txBody>
      </p:sp>
      <p:sp>
        <p:nvSpPr>
          <p:cNvPr id="55" name="Shape 55"/>
          <p:cNvSpPr/>
          <p:nvPr/>
        </p:nvSpPr>
        <p:spPr>
          <a:xfrm>
            <a:off x="2082150" y="3621286"/>
            <a:ext cx="2777400" cy="571200"/>
          </a:xfrm>
          <a:prstGeom prst="rect">
            <a:avLst/>
          </a:prstGeom>
          <a:solidFill>
            <a:srgbClr val="CFE2F3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Service component layer </a:t>
            </a:r>
            <a:r>
              <a:rPr lang="en"/>
              <a:t>(Publish, Invoke, Registry)</a:t>
            </a:r>
          </a:p>
        </p:txBody>
      </p:sp>
      <p:sp>
        <p:nvSpPr>
          <p:cNvPr id="56" name="Shape 56"/>
          <p:cNvSpPr/>
          <p:nvPr/>
        </p:nvSpPr>
        <p:spPr>
          <a:xfrm>
            <a:off x="2082150" y="2794047"/>
            <a:ext cx="2777400" cy="571200"/>
          </a:xfrm>
          <a:prstGeom prst="rect">
            <a:avLst/>
          </a:prstGeom>
          <a:solidFill>
            <a:srgbClr val="CFE2F3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Services layer</a:t>
            </a:r>
            <a:r>
              <a:rPr lang="en"/>
              <a:t> (Rest API, Input/Output Transformation)</a:t>
            </a:r>
          </a:p>
        </p:txBody>
      </p:sp>
      <p:sp>
        <p:nvSpPr>
          <p:cNvPr id="57" name="Shape 57"/>
          <p:cNvSpPr/>
          <p:nvPr/>
        </p:nvSpPr>
        <p:spPr>
          <a:xfrm>
            <a:off x="2082150" y="1858474"/>
            <a:ext cx="2777400" cy="571200"/>
          </a:xfrm>
          <a:prstGeom prst="rect">
            <a:avLst/>
          </a:prstGeom>
          <a:solidFill>
            <a:srgbClr val="CFE2F3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Business Process layer</a:t>
            </a:r>
            <a:r>
              <a:rPr lang="en"/>
              <a:t> (Service collaboration, Adapters)</a:t>
            </a:r>
          </a:p>
        </p:txBody>
      </p:sp>
      <p:sp>
        <p:nvSpPr>
          <p:cNvPr id="58" name="Shape 58"/>
          <p:cNvSpPr/>
          <p:nvPr/>
        </p:nvSpPr>
        <p:spPr>
          <a:xfrm>
            <a:off x="2082150" y="922900"/>
            <a:ext cx="2777400" cy="571200"/>
          </a:xfrm>
          <a:prstGeom prst="rect">
            <a:avLst/>
          </a:prstGeom>
          <a:solidFill>
            <a:srgbClr val="CFE2F3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Consumer layer </a:t>
            </a:r>
            <a:r>
              <a:rPr lang="en"/>
              <a:t>(Web interface, Cache, Presentation View)</a:t>
            </a:r>
          </a:p>
        </p:txBody>
      </p:sp>
      <p:sp>
        <p:nvSpPr>
          <p:cNvPr id="59" name="Shape 59"/>
          <p:cNvSpPr/>
          <p:nvPr/>
        </p:nvSpPr>
        <p:spPr>
          <a:xfrm rot="5400000">
            <a:off x="4439917" y="2613560"/>
            <a:ext cx="3990599" cy="629700"/>
          </a:xfrm>
          <a:prstGeom prst="rect">
            <a:avLst/>
          </a:prstGeom>
          <a:solidFill>
            <a:srgbClr val="CFE2F3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Quality of Service layer</a:t>
            </a:r>
            <a:r>
              <a:rPr lang="en"/>
              <a:t> (NFR- Scaling, Security, Availability, KPIs)</a:t>
            </a:r>
          </a:p>
        </p:txBody>
      </p:sp>
      <p:sp>
        <p:nvSpPr>
          <p:cNvPr id="60" name="Shape 60"/>
          <p:cNvSpPr/>
          <p:nvPr/>
        </p:nvSpPr>
        <p:spPr>
          <a:xfrm rot="5400000">
            <a:off x="5254530" y="2613560"/>
            <a:ext cx="3990599" cy="629700"/>
          </a:xfrm>
          <a:prstGeom prst="rect">
            <a:avLst/>
          </a:prstGeom>
          <a:solidFill>
            <a:srgbClr val="CFE2F3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Information Layer</a:t>
            </a:r>
            <a:r>
              <a:rPr lang="en"/>
              <a:t> (Data Aggregator, Data Mining)</a:t>
            </a:r>
          </a:p>
        </p:txBody>
      </p:sp>
      <p:sp>
        <p:nvSpPr>
          <p:cNvPr id="61" name="Shape 61"/>
          <p:cNvSpPr/>
          <p:nvPr/>
        </p:nvSpPr>
        <p:spPr>
          <a:xfrm rot="5400000">
            <a:off x="6198575" y="2613560"/>
            <a:ext cx="3990599" cy="629700"/>
          </a:xfrm>
          <a:prstGeom prst="rect">
            <a:avLst/>
          </a:prstGeom>
          <a:solidFill>
            <a:srgbClr val="CFE2F3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Governance layer</a:t>
            </a:r>
            <a:r>
              <a:rPr lang="en"/>
              <a:t> (Service Manager, Business Rules Manager)</a:t>
            </a:r>
          </a:p>
        </p:txBody>
      </p:sp>
      <p:cxnSp>
        <p:nvCxnSpPr>
          <p:cNvPr id="62" name="Shape 62"/>
          <p:cNvCxnSpPr>
            <a:stCxn id="53" idx="0"/>
            <a:endCxn id="55" idx="2"/>
          </p:cNvCxnSpPr>
          <p:nvPr/>
        </p:nvCxnSpPr>
        <p:spPr>
          <a:xfrm rot="10800000">
            <a:off x="3470850" y="4192343"/>
            <a:ext cx="0" cy="25620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" name="Shape 63"/>
          <p:cNvCxnSpPr>
            <a:stCxn id="55" idx="0"/>
            <a:endCxn id="56" idx="2"/>
          </p:cNvCxnSpPr>
          <p:nvPr/>
        </p:nvCxnSpPr>
        <p:spPr>
          <a:xfrm rot="10800000">
            <a:off x="3470850" y="3365386"/>
            <a:ext cx="0" cy="25590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" name="Shape 64"/>
          <p:cNvCxnSpPr>
            <a:stCxn id="56" idx="0"/>
            <a:endCxn id="57" idx="2"/>
          </p:cNvCxnSpPr>
          <p:nvPr/>
        </p:nvCxnSpPr>
        <p:spPr>
          <a:xfrm rot="10800000">
            <a:off x="3470850" y="2429547"/>
            <a:ext cx="0" cy="36450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5" name="Shape 65"/>
          <p:cNvCxnSpPr>
            <a:stCxn id="57" idx="0"/>
            <a:endCxn id="58" idx="2"/>
          </p:cNvCxnSpPr>
          <p:nvPr/>
        </p:nvCxnSpPr>
        <p:spPr>
          <a:xfrm rot="10800000">
            <a:off x="3470850" y="1493974"/>
            <a:ext cx="0" cy="36450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" name="Shape 66"/>
          <p:cNvCxnSpPr>
            <a:stCxn id="56" idx="3"/>
            <a:endCxn id="54" idx="2"/>
          </p:cNvCxnSpPr>
          <p:nvPr/>
        </p:nvCxnSpPr>
        <p:spPr>
          <a:xfrm flipH="1" rot="10800000">
            <a:off x="4859550" y="2928447"/>
            <a:ext cx="401100" cy="15120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" name="Shape 67"/>
          <p:cNvCxnSpPr>
            <a:stCxn id="54" idx="2"/>
            <a:endCxn id="58" idx="3"/>
          </p:cNvCxnSpPr>
          <p:nvPr/>
        </p:nvCxnSpPr>
        <p:spPr>
          <a:xfrm rot="10800000">
            <a:off x="4859446" y="1208510"/>
            <a:ext cx="401100" cy="171990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 sz="3000"/>
              <a:t>Main Components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Shared Data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Shared Software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Shared Workflows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Manage Computing Power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Access Control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Social Network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Project Management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Services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12" y="1063374"/>
            <a:ext cx="8623824" cy="33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Operational Systems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7415"/>
            <a:ext cx="9143999" cy="2945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 Features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Social Networking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Built for scientists from the ground up.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Helps users connect to groups and projects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Provides a gateway to the rest of NEX’s services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External social network integration provided but optional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